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8" r:id="rId3"/>
    <p:sldId id="257" r:id="rId4"/>
    <p:sldId id="296" r:id="rId5"/>
    <p:sldId id="280" r:id="rId6"/>
    <p:sldId id="298" r:id="rId7"/>
    <p:sldId id="302" r:id="rId8"/>
    <p:sldId id="303" r:id="rId9"/>
    <p:sldId id="307" r:id="rId10"/>
    <p:sldId id="289" r:id="rId11"/>
    <p:sldId id="288" r:id="rId12"/>
    <p:sldId id="285" r:id="rId13"/>
    <p:sldId id="305" r:id="rId14"/>
    <p:sldId id="297" r:id="rId15"/>
    <p:sldId id="292" r:id="rId16"/>
    <p:sldId id="290" r:id="rId17"/>
    <p:sldId id="304" r:id="rId18"/>
    <p:sldId id="295" r:id="rId19"/>
    <p:sldId id="293" r:id="rId20"/>
    <p:sldId id="310" r:id="rId21"/>
    <p:sldId id="291" r:id="rId22"/>
    <p:sldId id="276" r:id="rId23"/>
    <p:sldId id="308" r:id="rId24"/>
    <p:sldId id="309" r:id="rId25"/>
    <p:sldId id="264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387" autoAdjust="0"/>
  </p:normalViewPr>
  <p:slideViewPr>
    <p:cSldViewPr>
      <p:cViewPr>
        <p:scale>
          <a:sx n="66" d="100"/>
          <a:sy n="66" d="100"/>
        </p:scale>
        <p:origin x="-1872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472368037328671"/>
          <c:y val="0.14409687929328616"/>
          <c:w val="0.60612119665597375"/>
          <c:h val="0.6850110540035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Fiscalizações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-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1148</c:v>
                </c:pt>
                <c:pt idx="1">
                  <c:v>0</c:v>
                </c:pt>
                <c:pt idx="2">
                  <c:v>167</c:v>
                </c:pt>
                <c:pt idx="3">
                  <c:v>300</c:v>
                </c:pt>
                <c:pt idx="4">
                  <c:v>1335</c:v>
                </c:pt>
                <c:pt idx="5">
                  <c:v>905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096192"/>
        <c:axId val="157106176"/>
      </c:barChart>
      <c:catAx>
        <c:axId val="15709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7106176"/>
        <c:crosses val="autoZero"/>
        <c:auto val="1"/>
        <c:lblAlgn val="ctr"/>
        <c:lblOffset val="100"/>
        <c:noMultiLvlLbl val="0"/>
      </c:catAx>
      <c:valAx>
        <c:axId val="157106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7096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RT'S</c:v>
                </c:pt>
              </c:strCache>
            </c:strRef>
          </c:tx>
          <c:cat>
            <c:numRef>
              <c:f>Plan1!$A$2:$A$7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Plan1!$B$2:$B$7</c:f>
              <c:numCache>
                <c:formatCode>General</c:formatCode>
                <c:ptCount val="6"/>
                <c:pt idx="0">
                  <c:v>83</c:v>
                </c:pt>
                <c:pt idx="1">
                  <c:v>56</c:v>
                </c:pt>
                <c:pt idx="2">
                  <c:v>94</c:v>
                </c:pt>
                <c:pt idx="3">
                  <c:v>129</c:v>
                </c:pt>
                <c:pt idx="4">
                  <c:v>209</c:v>
                </c:pt>
                <c:pt idx="5">
                  <c:v>361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85184"/>
        <c:axId val="33944320"/>
      </c:lineChart>
      <c:catAx>
        <c:axId val="3388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944320"/>
        <c:crosses val="autoZero"/>
        <c:auto val="1"/>
        <c:lblAlgn val="ctr"/>
        <c:lblOffset val="100"/>
        <c:noMultiLvlLbl val="0"/>
      </c:catAx>
      <c:valAx>
        <c:axId val="33944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85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A3620-A5C8-43A1-BC6A-DF265A876985}" type="datetimeFigureOut">
              <a:rPr lang="pt-BR" smtClean="0"/>
              <a:t>28/11/2013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8BDE1-889D-41DB-9D56-AB01849FF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76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8BDE1-889D-41DB-9D56-AB01849FFB25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854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dirty="0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6A85939-10F8-4819-BE28-3A11C8DD8327}" type="datetimeFigureOut">
              <a:rPr lang="pt-BR" smtClean="0"/>
              <a:pPr/>
              <a:t>28/11/2013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36B8ED6-D058-4336-BF30-B1DE36331CF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file:///C:\Users\Elizete\Desktop\Doc%20Elizet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file:///C:\Users\Elizete\Desktop\Doc%20Elizet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7983" y="1412776"/>
            <a:ext cx="7620000" cy="197667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dirty="0" smtClean="0"/>
              <a:t>Tema: Avanços do DEFIS dos Regionais - Análise do período 2008/2013</a:t>
            </a:r>
            <a:endParaRPr lang="pt-BR" b="1" dirty="0"/>
          </a:p>
        </p:txBody>
      </p:sp>
      <p:pic>
        <p:nvPicPr>
          <p:cNvPr id="1026" name="Imagem 1" descr="Descrição: C:\Users\roseli.barbosa\Desktop\COREN_P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13935"/>
            <a:ext cx="3600400" cy="90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766192" y="1772816"/>
            <a:ext cx="7772400" cy="3456384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6" y="3475459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Instituições Fiscalizadas</a:t>
            </a:r>
            <a:endParaRPr lang="pt-BR" dirty="0"/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3339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794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Instituições Fiscalizadas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128792" cy="420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36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415503"/>
              </p:ext>
            </p:extLst>
          </p:nvPr>
        </p:nvGraphicFramePr>
        <p:xfrm>
          <a:off x="457200" y="1481138"/>
          <a:ext cx="8229600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SEDE/</a:t>
                      </a:r>
                      <a:r>
                        <a:rPr lang="pt-BR" baseline="0" dirty="0" smtClean="0"/>
                        <a:t>SUBSEÇÕES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INSTITUIÇÕES A SEREM FISCALIZADAS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QUANTITATIVO DE FISCAIS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RECIFE/RMR E MUNICIPIOS SEM SUBSEÇÕES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1209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SUBSEÇÃO LIMOEIRO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SUBSEÇÃO CARUARU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944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SUBSEÇÃO GARANHUNS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462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SUBSEÇÃO SERRA TALHADA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SUBSEÇÃO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PETROLINA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392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Subseções Cobertas por Fiscais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828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833578"/>
              </p:ext>
            </p:extLst>
          </p:nvPr>
        </p:nvGraphicFramePr>
        <p:xfrm>
          <a:off x="1763688" y="2348880"/>
          <a:ext cx="555496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7480"/>
                <a:gridCol w="27774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Ano</a:t>
                      </a:r>
                      <a:endParaRPr lang="pt-BR" dirty="0"/>
                    </a:p>
                  </a:txBody>
                  <a:tcPr marL="125903" marR="1259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Número</a:t>
                      </a:r>
                      <a:endParaRPr lang="pt-BR" dirty="0"/>
                    </a:p>
                  </a:txBody>
                  <a:tcPr marL="125903" marR="12590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2012</a:t>
                      </a:r>
                      <a:endParaRPr lang="pt-BR" dirty="0"/>
                    </a:p>
                  </a:txBody>
                  <a:tcPr marL="125903" marR="1259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24</a:t>
                      </a:r>
                      <a:endParaRPr lang="pt-BR" dirty="0"/>
                    </a:p>
                  </a:txBody>
                  <a:tcPr marL="125903" marR="125903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2013</a:t>
                      </a:r>
                      <a:endParaRPr lang="pt-BR" dirty="0"/>
                    </a:p>
                  </a:txBody>
                  <a:tcPr marL="125903" marR="12590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</a:t>
                      </a:r>
                      <a:endParaRPr lang="pt-BR" dirty="0"/>
                    </a:p>
                  </a:txBody>
                  <a:tcPr marL="125903" marR="125903"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Ações Interinstitucionais </a:t>
            </a:r>
            <a:br>
              <a:rPr lang="pt-BR" dirty="0" smtClean="0"/>
            </a:br>
            <a:r>
              <a:rPr lang="pt-BR" dirty="0" smtClean="0"/>
              <a:t>Fiscalizações Conjuntas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11560" y="4077072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/>
              <a:t>O trabalho em conjunto com  Ministério  Público, Ministério do Trabalho  e  Conselhos de outras categorias de saúde, responde </a:t>
            </a:r>
            <a:r>
              <a:rPr lang="pt-BR" sz="2400" dirty="0"/>
              <a:t>à</a:t>
            </a:r>
            <a:r>
              <a:rPr lang="pt-BR" sz="2400" dirty="0" smtClean="0"/>
              <a:t>s demandas </a:t>
            </a:r>
            <a:r>
              <a:rPr lang="pt-BR" sz="2400" dirty="0" err="1" smtClean="0"/>
              <a:t>intersetorias</a:t>
            </a:r>
            <a:r>
              <a:rPr lang="pt-BR" sz="2400" dirty="0"/>
              <a:t>,</a:t>
            </a:r>
            <a:r>
              <a:rPr lang="pt-BR" sz="2400" dirty="0" smtClean="0"/>
              <a:t> conferindo uma visão integral dos problemas e resultados com maior abrangência para a população.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79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55786"/>
            <a:ext cx="8229600" cy="868958"/>
          </a:xfrm>
        </p:spPr>
        <p:txBody>
          <a:bodyPr>
            <a:normAutofit/>
          </a:bodyPr>
          <a:lstStyle/>
          <a:p>
            <a:pPr algn="ctr"/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9552" y="537321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2008 à 2013: 58 Processos </a:t>
            </a:r>
            <a:r>
              <a:rPr lang="pt-BR" smtClean="0"/>
              <a:t>Éticos instaurados. Destes</a:t>
            </a:r>
            <a:r>
              <a:rPr lang="pt-BR" dirty="0" smtClean="0"/>
              <a:t>, 22,4% são de ofício oriundos de fiscalização.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20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Ações Civis Públicas / Coren-PE</a:t>
            </a:r>
            <a:br>
              <a:rPr lang="pt-BR" dirty="0" smtClean="0"/>
            </a:br>
            <a:r>
              <a:rPr lang="pt-BR" dirty="0" smtClean="0"/>
              <a:t>2010 - 2011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001596"/>
              </p:ext>
            </p:extLst>
          </p:nvPr>
        </p:nvGraphicFramePr>
        <p:xfrm>
          <a:off x="400404" y="1700808"/>
          <a:ext cx="8229600" cy="285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06345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Instituições por Nível de Complexidade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Quantidade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Situação Atual</a:t>
                      </a:r>
                      <a:endParaRPr lang="pt-BR" dirty="0"/>
                    </a:p>
                  </a:txBody>
                  <a:tcPr/>
                </a:tc>
              </a:tr>
              <a:tr h="302148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Baixa Complexidade</a:t>
                      </a:r>
                      <a:endParaRPr lang="pt-B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04 Arquivadas</a:t>
                      </a:r>
                      <a:endParaRPr lang="pt-BR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9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 Conciliada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94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01 Recurso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2148"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Alta Complexidade</a:t>
                      </a:r>
                      <a:endParaRPr lang="pt-BR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02 Arquivadas</a:t>
                      </a:r>
                      <a:endParaRPr lang="pt-BR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79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02 Recurso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99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02 Aguardando</a:t>
                      </a:r>
                      <a:r>
                        <a:rPr lang="pt-BR" baseline="0" dirty="0" smtClean="0"/>
                        <a:t> Julgamento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23528" y="4623466"/>
            <a:ext cx="9145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Objeto das ações: Ausência de Enfermeiro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47664" y="5373216"/>
            <a:ext cx="7778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2013: </a:t>
            </a:r>
            <a:r>
              <a:rPr lang="pt-BR" dirty="0" smtClean="0"/>
              <a:t>liminar </a:t>
            </a:r>
            <a:r>
              <a:rPr lang="pt-BR" dirty="0"/>
              <a:t>favorável para contratação de </a:t>
            </a:r>
            <a:r>
              <a:rPr lang="pt-BR" dirty="0" smtClean="0"/>
              <a:t>650 enfermeiros</a:t>
            </a:r>
            <a:r>
              <a:rPr lang="pt-BR" dirty="0" smtClean="0"/>
              <a:t>, nos </a:t>
            </a:r>
            <a:r>
              <a:rPr lang="pt-BR" dirty="0"/>
              <a:t>termos do relatório  de </a:t>
            </a:r>
            <a:r>
              <a:rPr lang="pt-BR" dirty="0" smtClean="0"/>
              <a:t>fiscalização,  </a:t>
            </a:r>
            <a:r>
              <a:rPr lang="pt-BR" dirty="0"/>
              <a:t>em hospital de alta complexidade em </a:t>
            </a:r>
            <a:r>
              <a:rPr lang="pt-BR" dirty="0" smtClean="0"/>
              <a:t>Recife, </a:t>
            </a:r>
          </a:p>
          <a:p>
            <a:r>
              <a:rPr lang="pt-BR" dirty="0" smtClean="0"/>
              <a:t>500 de Instituição Pública/ Governo descumpre determinação judicial.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783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Quantitativo de RT’S</a:t>
            </a:r>
            <a:br>
              <a:rPr lang="pt-BR" dirty="0" smtClean="0"/>
            </a:br>
            <a:r>
              <a:rPr lang="pt-BR" dirty="0" smtClean="0"/>
              <a:t>2008-2013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07636"/>
              </p:ext>
            </p:extLst>
          </p:nvPr>
        </p:nvGraphicFramePr>
        <p:xfrm>
          <a:off x="1259632" y="1484784"/>
          <a:ext cx="6707088" cy="3388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09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895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Problemas Persistentes</a:t>
            </a:r>
            <a:endParaRPr lang="pt-BR" dirty="0"/>
          </a:p>
        </p:txBody>
      </p:sp>
      <p:sp>
        <p:nvSpPr>
          <p:cNvPr id="6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4525963"/>
          </a:xfrm>
        </p:spPr>
        <p:txBody>
          <a:bodyPr>
            <a:noAutofit/>
          </a:bodyPr>
          <a:lstStyle/>
          <a:p>
            <a:r>
              <a:rPr lang="pt-BR" sz="2000" dirty="0" smtClean="0">
                <a:cs typeface="Times New Roman" panose="02020603050405020304" pitchFamily="18" charset="0"/>
              </a:rPr>
              <a:t>Índice de inadimplência elevado (35%);</a:t>
            </a:r>
          </a:p>
          <a:p>
            <a:r>
              <a:rPr lang="pt-BR" sz="2000" dirty="0" smtClean="0">
                <a:cs typeface="Times New Roman" panose="02020603050405020304" pitchFamily="18" charset="0"/>
              </a:rPr>
              <a:t>Número </a:t>
            </a:r>
            <a:r>
              <a:rPr lang="pt-BR" sz="2000" dirty="0">
                <a:cs typeface="Times New Roman" panose="02020603050405020304" pitchFamily="18" charset="0"/>
              </a:rPr>
              <a:t>de fiscais </a:t>
            </a:r>
            <a:r>
              <a:rPr lang="pt-BR" sz="2000" dirty="0" smtClean="0">
                <a:cs typeface="Times New Roman" panose="02020603050405020304" pitchFamily="18" charset="0"/>
              </a:rPr>
              <a:t>insuficientes para atender à demanda dos profissionais inscritos;</a:t>
            </a:r>
          </a:p>
          <a:p>
            <a:r>
              <a:rPr lang="pt-BR" sz="2000" dirty="0" smtClean="0">
                <a:cs typeface="Times New Roman" panose="02020603050405020304" pitchFamily="18" charset="0"/>
              </a:rPr>
              <a:t>Baixa cobertura (</a:t>
            </a:r>
            <a:r>
              <a:rPr lang="pt-BR" sz="2000" dirty="0">
                <a:cs typeface="Times New Roman" panose="02020603050405020304" pitchFamily="18" charset="0"/>
              </a:rPr>
              <a:t>em média 19</a:t>
            </a:r>
            <a:r>
              <a:rPr lang="pt-BR" sz="2000" dirty="0" smtClean="0">
                <a:cs typeface="Times New Roman" panose="02020603050405020304" pitchFamily="18" charset="0"/>
              </a:rPr>
              <a:t>%) do total das instituições a serem fiscalizadas;</a:t>
            </a:r>
            <a:endParaRPr lang="pt-BR" sz="2000" dirty="0">
              <a:cs typeface="Times New Roman" panose="02020603050405020304" pitchFamily="18" charset="0"/>
            </a:endParaRPr>
          </a:p>
          <a:p>
            <a:r>
              <a:rPr lang="pt-BR" sz="2000" dirty="0" smtClean="0">
                <a:cs typeface="Times New Roman" panose="02020603050405020304" pitchFamily="18" charset="0"/>
              </a:rPr>
              <a:t>Déficit </a:t>
            </a:r>
            <a:r>
              <a:rPr lang="pt-BR" sz="2000" dirty="0"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cs typeface="Times New Roman" panose="02020603050405020304" pitchFamily="18" charset="0"/>
              </a:rPr>
              <a:t>em média de 50% de fiscais  para  elevar a cobertura  às instituições;       </a:t>
            </a:r>
          </a:p>
          <a:p>
            <a:r>
              <a:rPr lang="pt-BR" sz="2000" dirty="0" smtClean="0">
                <a:cs typeface="Times New Roman" panose="02020603050405020304" pitchFamily="18" charset="0"/>
              </a:rPr>
              <a:t>Número </a:t>
            </a:r>
            <a:r>
              <a:rPr lang="pt-BR" sz="2000" dirty="0">
                <a:cs typeface="Times New Roman" panose="02020603050405020304" pitchFamily="18" charset="0"/>
              </a:rPr>
              <a:t>insuficiente de veículos para fiscalizações distantes da sede e subseções</a:t>
            </a:r>
            <a:r>
              <a:rPr lang="pt-BR" sz="2000" dirty="0" smtClean="0">
                <a:cs typeface="Times New Roman" panose="02020603050405020304" pitchFamily="18" charset="0"/>
              </a:rPr>
              <a:t>;</a:t>
            </a:r>
            <a:endParaRPr lang="pt-BR" sz="2000" dirty="0">
              <a:cs typeface="Times New Roman" panose="02020603050405020304" pitchFamily="18" charset="0"/>
            </a:endParaRPr>
          </a:p>
          <a:p>
            <a:r>
              <a:rPr lang="pt-BR" sz="2000" dirty="0" smtClean="0">
                <a:cs typeface="Times New Roman" panose="02020603050405020304" pitchFamily="18" charset="0"/>
              </a:rPr>
              <a:t>Equipamentos </a:t>
            </a:r>
            <a:r>
              <a:rPr lang="pt-BR" sz="2000" dirty="0">
                <a:cs typeface="Times New Roman" panose="02020603050405020304" pitchFamily="18" charset="0"/>
              </a:rPr>
              <a:t>de informática  </a:t>
            </a:r>
            <a:r>
              <a:rPr lang="pt-BR" sz="2000" dirty="0" smtClean="0">
                <a:cs typeface="Times New Roman" panose="02020603050405020304" pitchFamily="18" charset="0"/>
              </a:rPr>
              <a:t>insuficientes para atender às necessidades do DEFIS;</a:t>
            </a:r>
            <a:endParaRPr lang="pt-BR" sz="2000" dirty="0">
              <a:cs typeface="Times New Roman" panose="02020603050405020304" pitchFamily="18" charset="0"/>
            </a:endParaRPr>
          </a:p>
          <a:p>
            <a:r>
              <a:rPr lang="pt-BR" sz="2000" dirty="0" smtClean="0">
                <a:cs typeface="Times New Roman" panose="02020603050405020304" pitchFamily="18" charset="0"/>
              </a:rPr>
              <a:t>Absenteísmo elevado  em torno de 25%;</a:t>
            </a:r>
            <a:endParaRPr lang="pt-BR" sz="2000" dirty="0">
              <a:cs typeface="Times New Roman" panose="02020603050405020304" pitchFamily="18" charset="0"/>
            </a:endParaRPr>
          </a:p>
          <a:p>
            <a:r>
              <a:rPr lang="pt-BR" sz="2000" dirty="0" smtClean="0">
                <a:cs typeface="Times New Roman" panose="02020603050405020304" pitchFamily="18" charset="0"/>
              </a:rPr>
              <a:t>Falta de uniformidade nas  jornadas de trabalho dos fiscais;</a:t>
            </a:r>
          </a:p>
          <a:p>
            <a:r>
              <a:rPr lang="pt-BR" sz="2000" dirty="0" smtClean="0"/>
              <a:t>Dificuldade na </a:t>
            </a:r>
            <a:r>
              <a:rPr lang="pt-BR" sz="2000" dirty="0"/>
              <a:t>supervisão continua às subseções</a:t>
            </a:r>
            <a:r>
              <a:rPr lang="pt-BR" sz="2000" dirty="0" smtClean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8798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92978"/>
              </p:ext>
            </p:extLst>
          </p:nvPr>
        </p:nvGraphicFramePr>
        <p:xfrm>
          <a:off x="1115616" y="1412776"/>
          <a:ext cx="7128792" cy="4860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6596"/>
                <a:gridCol w="6362196"/>
              </a:tblGrid>
              <a:tr h="4404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Nº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ESTRATÉGIA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9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Instalar as subseções Palmares e Ouricuri, </a:t>
                      </a:r>
                      <a:r>
                        <a:rPr lang="pt-BR" sz="1600" b="1" dirty="0" smtClean="0">
                          <a:effectLst/>
                        </a:rPr>
                        <a:t>ampliando o processo</a:t>
                      </a:r>
                      <a:r>
                        <a:rPr lang="pt-BR" sz="1600" b="1" baseline="0" dirty="0" smtClean="0">
                          <a:effectLst/>
                        </a:rPr>
                        <a:t> de </a:t>
                      </a:r>
                      <a:r>
                        <a:rPr lang="pt-BR" sz="1600" b="1" dirty="0" smtClean="0">
                          <a:effectLst/>
                        </a:rPr>
                        <a:t>descentralização</a:t>
                      </a:r>
                      <a:r>
                        <a:rPr lang="pt-BR" sz="1600" b="1" baseline="0" dirty="0" smtClean="0">
                          <a:effectLst/>
                        </a:rPr>
                        <a:t> d</a:t>
                      </a:r>
                      <a:r>
                        <a:rPr lang="pt-BR" sz="1600" b="1" dirty="0" smtClean="0">
                          <a:effectLst/>
                        </a:rPr>
                        <a:t>o atendimento.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Retorno </a:t>
                      </a:r>
                      <a:r>
                        <a:rPr lang="pt-BR" sz="1600" b="1" dirty="0" smtClean="0">
                          <a:effectLst/>
                        </a:rPr>
                        <a:t>do Programa Coren itinerante. 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Implantar o Programa de Desenvolvimento Profissional </a:t>
                      </a:r>
                      <a:r>
                        <a:rPr lang="pt-BR" sz="1600" b="1" dirty="0" smtClean="0">
                          <a:effectLst/>
                        </a:rPr>
                        <a:t>do DEFIS.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Contratação</a:t>
                      </a:r>
                      <a:r>
                        <a:rPr lang="pt-BR" sz="1600" b="1" baseline="0" dirty="0" smtClean="0">
                          <a:effectLst/>
                        </a:rPr>
                        <a:t> de novos </a:t>
                      </a:r>
                      <a:r>
                        <a:rPr lang="pt-BR" sz="1600" b="1" dirty="0" smtClean="0">
                          <a:effectLst/>
                        </a:rPr>
                        <a:t>Fiscais para sede e subseções.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Otimizar</a:t>
                      </a:r>
                      <a:r>
                        <a:rPr lang="pt-BR" sz="1600" b="1" baseline="0" dirty="0" smtClean="0">
                          <a:effectLst/>
                        </a:rPr>
                        <a:t> o</a:t>
                      </a:r>
                      <a:r>
                        <a:rPr lang="pt-BR" sz="1600" b="1" dirty="0" smtClean="0">
                          <a:effectLst/>
                        </a:rPr>
                        <a:t> </a:t>
                      </a:r>
                      <a:r>
                        <a:rPr lang="pt-BR" sz="1600" b="1" dirty="0">
                          <a:effectLst/>
                        </a:rPr>
                        <a:t>programa de redução de </a:t>
                      </a:r>
                      <a:r>
                        <a:rPr lang="pt-BR" sz="1600" b="1" dirty="0" smtClean="0">
                          <a:effectLst/>
                        </a:rPr>
                        <a:t>inadimplência.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Aquisição de novos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automóveis para sede e subseções.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5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Elevar a cobertura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fiscalização às instituições de saúde de 19,9% para 36% em 2014.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5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Criação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instrumento de avaliação das ações de fiscalização pelos usuários dos serviços de saúde e profissionais de enfermagem.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5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Criação da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Subgerência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para supervisão das subseções.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1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Análise dos fatores que concorre</a:t>
                      </a:r>
                      <a:r>
                        <a:rPr lang="pt-BR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para o alto índice de absenteísmo visando sua redução.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Estratégias para 2013/2014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793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/>
          <a:lstStyle/>
          <a:p>
            <a:pPr algn="ctr"/>
            <a:r>
              <a:rPr lang="pt-BR" dirty="0" smtClean="0"/>
              <a:t>Avanços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9936487"/>
              </p:ext>
            </p:extLst>
          </p:nvPr>
        </p:nvGraphicFramePr>
        <p:xfrm>
          <a:off x="395536" y="260177"/>
          <a:ext cx="8301608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1608"/>
              </a:tblGrid>
              <a:tr h="144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Avanços</a:t>
                      </a:r>
                    </a:p>
                  </a:txBody>
                  <a:tcPr/>
                </a:tc>
              </a:tr>
              <a:tr h="622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Elaboração e implantação do plano tático operacional com participação da equipe de fiscalização e do planejamento estratégico;</a:t>
                      </a:r>
                    </a:p>
                  </a:txBody>
                  <a:tcPr/>
                </a:tc>
              </a:tr>
              <a:tr h="622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Elaboração e implantação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Procedimento Operacional Padrão (POP) do DEFIS,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 total 32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</a:txBody>
                  <a:tcPr/>
                </a:tc>
              </a:tr>
              <a:tr h="622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Otimização do programa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 inserção de 300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Pads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instituições fiscalizadas do segundo semestre de 2012 à 2013;</a:t>
                      </a: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Domínio pelos fiscais na utilização do sistema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Incorp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Celeridade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na 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análise e retorno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 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POPs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instituições de Saúde;</a:t>
                      </a:r>
                    </a:p>
                  </a:txBody>
                  <a:tcPr/>
                </a:tc>
              </a:tr>
              <a:tr h="6229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Instauração de 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PAds</a:t>
                      </a: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denúncias, no total 684 no período de Julho de 2012 à outubro de 2013;</a:t>
                      </a: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Instauração de </a:t>
                      </a:r>
                      <a:r>
                        <a:rPr kumimoji="0" lang="pt-BR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PAds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para  notificação dos inadimplentes , no total 1.355;</a:t>
                      </a:r>
                      <a:endParaRPr kumimoji="0" lang="pt-B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Redução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Inadimplência  de 43% para 35%;</a:t>
                      </a:r>
                      <a:endParaRPr kumimoji="0" lang="pt-B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Padronização e informatização da distribuição das instituições por fiscais;</a:t>
                      </a:r>
                    </a:p>
                  </a:txBody>
                  <a:tcPr/>
                </a:tc>
              </a:tr>
              <a:tr h="3559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Acréscimo no quadro de pessoal de mais um funcionário administrativo ao DEFIS;</a:t>
                      </a:r>
                    </a:p>
                  </a:txBody>
                  <a:tcPr/>
                </a:tc>
              </a:tr>
              <a:tr h="3519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Contratação de mais  03 (três) fiscais para subseções  de  Serra Talhada, Caruaru, Petrolina.</a:t>
                      </a:r>
                    </a:p>
                  </a:txBody>
                  <a:tcPr/>
                </a:tc>
              </a:tr>
              <a:tr h="5680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Iniciado processo de melhoria do clima organizacional com o</a:t>
                      </a:r>
                      <a:r>
                        <a:rPr kumimoji="0" lang="pt-BR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“Seminário –Autoestima como Fator de Sucesso Qualidade e Realização”.</a:t>
                      </a:r>
                      <a:endParaRPr kumimoji="0" lang="pt-B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98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0040" y="1222511"/>
            <a:ext cx="7620000" cy="197667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endParaRPr lang="pt-BR" b="1" dirty="0"/>
          </a:p>
        </p:txBody>
      </p:sp>
      <p:pic>
        <p:nvPicPr>
          <p:cNvPr id="1026" name="Imagem 1" descr="Descrição: C:\Users\roseli.barbosa\Desktop\COREN_P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3934"/>
            <a:ext cx="3600400" cy="90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766192" y="1772816"/>
            <a:ext cx="7772400" cy="3456384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331640" y="2204864"/>
            <a:ext cx="60486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300" b="1" dirty="0" smtClean="0"/>
              <a:t>Gestão  2012 -2014</a:t>
            </a:r>
            <a:endParaRPr lang="pt-BR" sz="43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88" y="71773"/>
            <a:ext cx="1930791" cy="15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7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57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703398"/>
              </p:ext>
            </p:extLst>
          </p:nvPr>
        </p:nvGraphicFramePr>
        <p:xfrm>
          <a:off x="1331640" y="2276872"/>
          <a:ext cx="6347048" cy="1507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762"/>
                <a:gridCol w="1586762"/>
                <a:gridCol w="1586762"/>
                <a:gridCol w="15867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Ano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Combustível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Diárias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Total</a:t>
                      </a:r>
                      <a:endParaRPr lang="pt-BR" dirty="0"/>
                    </a:p>
                  </a:txBody>
                  <a:tcPr/>
                </a:tc>
              </a:tr>
              <a:tr h="49690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9.904,51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227.796,00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237.700,51</a:t>
                      </a:r>
                    </a:p>
                  </a:txBody>
                  <a:tcPr/>
                </a:tc>
              </a:tr>
              <a:tr h="49690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9.306,00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73.908,80</a:t>
                      </a:r>
                      <a:endParaRPr lang="pt-BR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0" dirty="0" smtClean="0"/>
                        <a:t>83.214,80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dirty="0" smtClean="0"/>
              <a:t>GASTOS FINANCEIROS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5872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836712"/>
            <a:ext cx="8856984" cy="5400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pt-BR" sz="1600" dirty="0"/>
              <a:t> </a:t>
            </a:r>
            <a:r>
              <a:rPr lang="pt-BR" sz="1600" dirty="0" smtClean="0"/>
              <a:t>No </a:t>
            </a:r>
            <a:r>
              <a:rPr lang="pt-BR" sz="1600" dirty="0"/>
              <a:t>decorrer do processo, construído com gerente do departamento, planejamento estratégico e fiscais, elencou-se algumas questões relativas ao processo de mudança que estão interligadas e deverão se desenvolver simultaneamente, quais sejam:</a:t>
            </a:r>
          </a:p>
          <a:p>
            <a:pPr marL="109728" indent="0" algn="just">
              <a:buNone/>
            </a:pPr>
            <a:r>
              <a:rPr lang="pt-BR" sz="1600" dirty="0"/>
              <a:t> </a:t>
            </a:r>
          </a:p>
          <a:p>
            <a:pPr algn="just"/>
            <a:r>
              <a:rPr lang="pt-BR" sz="1600" dirty="0"/>
              <a:t>Condições de trabalho: acomodação da estrutura física e aquisição de equipamentos.</a:t>
            </a:r>
          </a:p>
          <a:p>
            <a:pPr marL="109728" indent="0" algn="just">
              <a:buNone/>
            </a:pPr>
            <a:endParaRPr lang="pt-BR" sz="1600" dirty="0"/>
          </a:p>
          <a:p>
            <a:pPr algn="just"/>
            <a:r>
              <a:rPr lang="pt-BR" sz="1600" dirty="0"/>
              <a:t>Novas relações de trabalho entre os funcionários, destes com a gerência e diretoria,</a:t>
            </a:r>
          </a:p>
          <a:p>
            <a:pPr marL="109728" indent="0" algn="just">
              <a:buNone/>
            </a:pPr>
            <a:endParaRPr lang="pt-BR" sz="1600" dirty="0"/>
          </a:p>
          <a:p>
            <a:pPr algn="just"/>
            <a:r>
              <a:rPr lang="pt-BR" sz="1600" dirty="0"/>
              <a:t>Compromisso com o novo enfoque que deverá ser dado ao ato de fiscalizar,</a:t>
            </a:r>
          </a:p>
          <a:p>
            <a:pPr marL="109728" indent="0" algn="just">
              <a:buNone/>
            </a:pPr>
            <a:endParaRPr lang="pt-BR" sz="1600" dirty="0"/>
          </a:p>
          <a:p>
            <a:pPr algn="just"/>
            <a:r>
              <a:rPr lang="pt-BR" sz="1600" dirty="0"/>
              <a:t>Identificação por parte do fiscal de um novo olhar e agir, perante as instituições fiscalizadas, seus profissionais, dirigentes e usuários/clientes.</a:t>
            </a:r>
          </a:p>
          <a:p>
            <a:pPr marL="109728" indent="0" algn="just">
              <a:buNone/>
            </a:pPr>
            <a:endParaRPr lang="pt-BR" sz="1600" dirty="0"/>
          </a:p>
          <a:p>
            <a:pPr algn="just"/>
            <a:r>
              <a:rPr lang="pt-BR" sz="1600" dirty="0"/>
              <a:t>Fortalecimento da imagem do Coren diante das instituições e dos profissionais.</a:t>
            </a:r>
          </a:p>
          <a:p>
            <a:pPr marL="109728" indent="0" algn="just">
              <a:buNone/>
            </a:pPr>
            <a:endParaRPr lang="pt-BR" sz="12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pPr algn="ctr"/>
            <a:r>
              <a:rPr lang="pt-BR" cap="small" dirty="0">
                <a:effectLst/>
              </a:rPr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644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51520" y="836712"/>
            <a:ext cx="8856984" cy="5400600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pt-BR" sz="1600" dirty="0"/>
              <a:t> A desconstrução de concepções, conceitos, atitudes e sua reconstrução com base em princípios de caráter coletivo, novas formas de gestão em saúde e  dos processos de trabalho, não é tarefa fácil, exige reflexão, compreensão e participação de todos</a:t>
            </a:r>
            <a:r>
              <a:rPr lang="pt-BR" sz="1600" dirty="0" smtClean="0"/>
              <a:t>.</a:t>
            </a:r>
          </a:p>
          <a:p>
            <a:pPr marL="109728" indent="0" algn="just">
              <a:buNone/>
            </a:pPr>
            <a:endParaRPr lang="pt-BR" sz="1600" dirty="0"/>
          </a:p>
          <a:p>
            <a:pPr marL="109728" indent="0" algn="just">
              <a:buNone/>
            </a:pPr>
            <a:r>
              <a:rPr lang="pt-BR" sz="1600" dirty="0"/>
              <a:t>A reflexão e o novo agir do Coren, enquanto órgão de fiscalização, contribuirá para imprimir uma nova Imagem Institucional, perante seus profissionais e a sociedade</a:t>
            </a:r>
            <a:r>
              <a:rPr lang="pt-BR" sz="1600" dirty="0" smtClean="0"/>
              <a:t>.</a:t>
            </a:r>
          </a:p>
          <a:p>
            <a:pPr marL="109728" indent="0" algn="just">
              <a:buNone/>
            </a:pPr>
            <a:endParaRPr lang="pt-BR" sz="1600" dirty="0"/>
          </a:p>
          <a:p>
            <a:pPr marL="109728" indent="0" algn="just">
              <a:buNone/>
            </a:pPr>
            <a:r>
              <a:rPr lang="pt-BR" sz="1600" dirty="0"/>
              <a:t>O desenvolvimento deste Projeto fortalecerá a consonância entre o Departamento de Fiscalização e o modelo de gestão em vigor, que em nome de Um Coren para Todos, fortalece a gestão participativa e reitera seus valores de integração, transparência, respeito, ética, compromisso e justiça.</a:t>
            </a:r>
          </a:p>
          <a:p>
            <a:pPr marL="109728" indent="0" algn="just">
              <a:buNone/>
            </a:pPr>
            <a:r>
              <a:rPr lang="pt-BR" sz="1600" dirty="0"/>
              <a:t>Avaliações periódicas deverão ser estabelecidas, para acompanhamento de metas, de mudanças no fazer e principalmente no acompanhamento da satisfação dos nossos usuários. </a:t>
            </a:r>
          </a:p>
          <a:p>
            <a:pPr marL="109728" indent="0" algn="just">
              <a:buNone/>
            </a:pPr>
            <a:endParaRPr lang="pt-BR" sz="12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pPr algn="ctr"/>
            <a:r>
              <a:rPr lang="pt-BR" cap="small" dirty="0">
                <a:effectLst/>
              </a:rPr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15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564904"/>
            <a:ext cx="2143125" cy="2143125"/>
          </a:xfr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pPr algn="ctr"/>
            <a:r>
              <a:rPr lang="pt-BR" dirty="0" smtClean="0"/>
              <a:t>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4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1143000"/>
          </a:xfrm>
        </p:spPr>
        <p:txBody>
          <a:bodyPr>
            <a:normAutofit fontScale="90000"/>
          </a:bodyPr>
          <a:lstStyle/>
          <a:p>
            <a:pPr marL="109728" indent="0"/>
            <a:r>
              <a:rPr lang="pt-BR" sz="3600" dirty="0">
                <a:latin typeface="Apple Chancery" panose="03020702040506060504" pitchFamily="66" charset="0"/>
              </a:rPr>
              <a:t>“</a:t>
            </a:r>
            <a:r>
              <a:rPr lang="pt-BR" sz="3600">
                <a:latin typeface="Apple Chancery" panose="03020702040506060504" pitchFamily="66" charset="0"/>
              </a:rPr>
              <a:t>As </a:t>
            </a:r>
            <a:r>
              <a:rPr lang="pt-BR" sz="3600" smtClean="0">
                <a:latin typeface="Apple Chancery" panose="03020702040506060504" pitchFamily="66" charset="0"/>
              </a:rPr>
              <a:t>ideias </a:t>
            </a:r>
            <a:r>
              <a:rPr lang="pt-BR" sz="3600" dirty="0">
                <a:latin typeface="Apple Chancery" panose="03020702040506060504" pitchFamily="66" charset="0"/>
              </a:rPr>
              <a:t>e estratégias são importantes, mas o verdadeiro desafio é a sua execução.” </a:t>
            </a:r>
            <a:br>
              <a:rPr lang="pt-BR" sz="3600" dirty="0">
                <a:latin typeface="Apple Chancery" panose="03020702040506060504" pitchFamily="66" charset="0"/>
              </a:rPr>
            </a:br>
            <a:r>
              <a:rPr lang="pt-BR" sz="3600" dirty="0" err="1">
                <a:latin typeface="Apple Chancery" panose="03020702040506060504" pitchFamily="66" charset="0"/>
              </a:rPr>
              <a:t>Percy</a:t>
            </a:r>
            <a:r>
              <a:rPr lang="pt-BR" sz="3600" dirty="0">
                <a:latin typeface="Apple Chancery" panose="03020702040506060504" pitchFamily="66" charset="0"/>
              </a:rPr>
              <a:t> </a:t>
            </a:r>
            <a:r>
              <a:rPr lang="pt-BR" sz="3600" dirty="0" err="1">
                <a:latin typeface="Apple Chancery" panose="03020702040506060504" pitchFamily="66" charset="0"/>
              </a:rPr>
              <a:t>Barnevick</a:t>
            </a:r>
            <a:r>
              <a:rPr lang="pt-BR" sz="3600" dirty="0">
                <a:latin typeface="Apple Chancery" panose="03020702040506060504" pitchFamily="66" charset="0"/>
              </a:rPr>
              <a:t> </a:t>
            </a:r>
            <a:r>
              <a:rPr lang="pt-BR" dirty="0">
                <a:latin typeface="Apple Chancery" panose="03020702040506060504" pitchFamily="66" charset="0"/>
              </a:rPr>
              <a:t/>
            </a:r>
            <a:br>
              <a:rPr lang="pt-BR" dirty="0">
                <a:latin typeface="Apple Chancery" panose="03020702040506060504" pitchFamily="66" charset="0"/>
              </a:rPr>
            </a:br>
            <a:endParaRPr lang="pt-BR" dirty="0">
              <a:effectLst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01843"/>
            <a:ext cx="5112568" cy="445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0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55786"/>
            <a:ext cx="8229600" cy="868958"/>
          </a:xfrm>
        </p:spPr>
        <p:txBody>
          <a:bodyPr/>
          <a:lstStyle/>
          <a:p>
            <a:pPr algn="ctr"/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Apresentação</a:t>
            </a:r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just"/>
            <a:r>
              <a:rPr lang="pt-BR" dirty="0" smtClean="0">
                <a:solidFill>
                  <a:schemeClr val="tx1"/>
                </a:solidFill>
              </a:rPr>
              <a:t>O DEFIS do Coren-PE iniciou sua reestruturação em julho de 2012, respondendo ao planejamento da gestão através da estratégia  nº 17- </a:t>
            </a:r>
            <a:r>
              <a:rPr lang="pt-BR" b="1" dirty="0" smtClean="0">
                <a:solidFill>
                  <a:schemeClr val="tx1"/>
                </a:solidFill>
              </a:rPr>
              <a:t>Reestruturar o Processo de Fiscalização</a:t>
            </a:r>
            <a:r>
              <a:rPr lang="pt-BR" dirty="0" smtClean="0">
                <a:solidFill>
                  <a:schemeClr val="tx1"/>
                </a:solidFill>
              </a:rPr>
              <a:t>, que está inserida no objetivo 3- </a:t>
            </a:r>
            <a:r>
              <a:rPr lang="pt-BR" b="1" dirty="0" smtClean="0">
                <a:solidFill>
                  <a:schemeClr val="tx1"/>
                </a:solidFill>
              </a:rPr>
              <a:t>Fortalecer a Imagem do Conselho Perante os Profissionais de Enfermagem e Sociedade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352928" cy="50405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30757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Mapa de Pernambuco por Gerências Regionais de Saúde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23728" y="5110419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Localização das  5 subseções e de mais 2 a serem criadas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297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55786"/>
            <a:ext cx="822960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Caracterização da Abrangência da Área de Atuação do Coren-PE </a:t>
            </a:r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r>
              <a:rPr lang="pt-BR" dirty="0">
                <a:solidFill>
                  <a:schemeClr val="tx1"/>
                </a:solidFill>
              </a:rPr>
              <a:t>População de Pernambuco: 8.796.032 </a:t>
            </a:r>
            <a:r>
              <a:rPr lang="pt-BR" dirty="0" smtClean="0">
                <a:solidFill>
                  <a:schemeClr val="tx1"/>
                </a:solidFill>
              </a:rPr>
              <a:t>habitantes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Número de Municípios: 185 e o Distrito Fernando de Noronha</a:t>
            </a:r>
          </a:p>
          <a:p>
            <a:r>
              <a:rPr lang="pt-BR" dirty="0">
                <a:solidFill>
                  <a:schemeClr val="tx1"/>
                </a:solidFill>
              </a:rPr>
              <a:t>Numero de Regionais de Saúde: </a:t>
            </a:r>
            <a:r>
              <a:rPr lang="pt-BR" dirty="0" smtClean="0">
                <a:solidFill>
                  <a:schemeClr val="tx1"/>
                </a:solidFill>
              </a:rPr>
              <a:t>12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Profissionais de Enfermagem Inscritos: 62.298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Numero de Instituições a serem fiscalizadas: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4.926 instituições de saúde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117 instituições de ensino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220 outras instituições com atividade de enfermagem</a:t>
            </a:r>
          </a:p>
          <a:p>
            <a:endParaRPr lang="pt-B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7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55786"/>
            <a:ext cx="8229600" cy="86895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Quadro de Profissionais do DEFIS</a:t>
            </a:r>
            <a:endParaRPr lang="pt-BR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4525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tx1"/>
                </a:solidFill>
              </a:rPr>
              <a:t>20 </a:t>
            </a:r>
            <a:r>
              <a:rPr lang="pt-BR" b="1" dirty="0" smtClean="0">
                <a:solidFill>
                  <a:schemeClr val="tx1"/>
                </a:solidFill>
              </a:rPr>
              <a:t>Fiscais assim distribuídos: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14 em inspeções fiscalizatórias;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02 atividades </a:t>
            </a:r>
            <a:r>
              <a:rPr lang="pt-BR" dirty="0">
                <a:solidFill>
                  <a:schemeClr val="tx1"/>
                </a:solidFill>
              </a:rPr>
              <a:t>burocráticas </a:t>
            </a:r>
            <a:r>
              <a:rPr lang="pt-BR" dirty="0" smtClean="0">
                <a:solidFill>
                  <a:schemeClr val="tx1"/>
                </a:solidFill>
              </a:rPr>
              <a:t> interna de fiscalização (limitações </a:t>
            </a:r>
            <a:r>
              <a:rPr lang="pt-BR" dirty="0">
                <a:solidFill>
                  <a:schemeClr val="tx1"/>
                </a:solidFill>
              </a:rPr>
              <a:t>de </a:t>
            </a:r>
            <a:r>
              <a:rPr lang="pt-BR" dirty="0" smtClean="0">
                <a:solidFill>
                  <a:schemeClr val="tx1"/>
                </a:solidFill>
              </a:rPr>
              <a:t>saúde);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03 afastados para Mestrado;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01 cargo </a:t>
            </a:r>
            <a:r>
              <a:rPr lang="pt-BR" dirty="0">
                <a:solidFill>
                  <a:schemeClr val="tx1"/>
                </a:solidFill>
              </a:rPr>
              <a:t>de </a:t>
            </a:r>
            <a:r>
              <a:rPr lang="pt-BR" dirty="0" smtClean="0">
                <a:solidFill>
                  <a:schemeClr val="tx1"/>
                </a:solidFill>
              </a:rPr>
              <a:t>gerência.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tx1"/>
                </a:solidFill>
              </a:rPr>
              <a:t>Motoristas</a:t>
            </a:r>
            <a:r>
              <a:rPr lang="pt-BR" b="1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02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tx1"/>
                </a:solidFill>
              </a:rPr>
              <a:t>Secretária</a:t>
            </a:r>
            <a:r>
              <a:rPr lang="pt-BR" dirty="0">
                <a:solidFill>
                  <a:schemeClr val="tx1"/>
                </a:solidFill>
              </a:rPr>
              <a:t>: 01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tx1"/>
                </a:solidFill>
              </a:rPr>
              <a:t>08 </a:t>
            </a:r>
            <a:r>
              <a:rPr lang="pt-BR" b="1" dirty="0" smtClean="0">
                <a:solidFill>
                  <a:schemeClr val="tx1"/>
                </a:solidFill>
              </a:rPr>
              <a:t>Agentes Administrativos</a:t>
            </a:r>
            <a:r>
              <a:rPr lang="pt-BR" dirty="0" smtClean="0">
                <a:solidFill>
                  <a:schemeClr val="tx1"/>
                </a:solidFill>
              </a:rPr>
              <a:t>: </a:t>
            </a:r>
            <a:endParaRPr lang="pt-BR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03 na sede;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05 nas subseções.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b="1" dirty="0" smtClean="0">
                <a:solidFill>
                  <a:schemeClr val="tx1"/>
                </a:solidFill>
              </a:rPr>
              <a:t>Estagiário: </a:t>
            </a:r>
            <a:r>
              <a:rPr lang="pt-BR" dirty="0" smtClean="0">
                <a:solidFill>
                  <a:schemeClr val="tx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55648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/>
          <a:lstStyle/>
          <a:p>
            <a:r>
              <a:rPr lang="pt-BR" b="1" dirty="0" smtClean="0"/>
              <a:t>Serviços de táxis</a:t>
            </a:r>
          </a:p>
          <a:p>
            <a:r>
              <a:rPr lang="pt-BR" b="1" dirty="0" smtClean="0"/>
              <a:t>03 Automóveis</a:t>
            </a:r>
            <a:r>
              <a:rPr lang="pt-BR" b="1" dirty="0" smtClean="0"/>
              <a:t>:</a:t>
            </a:r>
            <a:endParaRPr lang="pt-B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/>
              <a:t>01 Ranger ano 2007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/>
              <a:t>01 Corsa ano 2006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Meios de Transporte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3200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457200" y="255786"/>
            <a:ext cx="8229600" cy="868958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pt-BR" dirty="0"/>
          </a:p>
        </p:txBody>
      </p:sp>
      <p:sp>
        <p:nvSpPr>
          <p:cNvPr id="6" name="Retângulo de cantos arredondados 5"/>
          <p:cNvSpPr/>
          <p:nvPr/>
        </p:nvSpPr>
        <p:spPr>
          <a:xfrm>
            <a:off x="395536" y="1268760"/>
            <a:ext cx="8064896" cy="43204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59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711349"/>
            <a:ext cx="7931224" cy="4525963"/>
          </a:xfrm>
        </p:spPr>
        <p:txBody>
          <a:bodyPr/>
          <a:lstStyle/>
          <a:p>
            <a:r>
              <a:rPr lang="pt-BR" b="1" dirty="0" smtClean="0"/>
              <a:t>11 Computadores </a:t>
            </a:r>
          </a:p>
          <a:p>
            <a:r>
              <a:rPr lang="pt-BR" b="1" dirty="0" smtClean="0"/>
              <a:t>03 Notebooks</a:t>
            </a:r>
          </a:p>
          <a:p>
            <a:r>
              <a:rPr lang="pt-BR" b="1" dirty="0" smtClean="0"/>
              <a:t>15 Câmeras Fotográficas</a:t>
            </a:r>
          </a:p>
          <a:p>
            <a:r>
              <a:rPr lang="pt-BR" b="1" dirty="0" smtClean="0"/>
              <a:t>20 Aparelhos Celulares</a:t>
            </a:r>
          </a:p>
          <a:p>
            <a:endParaRPr lang="pt-BR" b="1" dirty="0"/>
          </a:p>
          <a:p>
            <a:pPr marL="109728" indent="0">
              <a:buNone/>
            </a:pPr>
            <a:r>
              <a:rPr lang="pt-BR" dirty="0" smtClean="0"/>
              <a:t>Projeto de Reestruturação do Parque Computacional aprovado pelo </a:t>
            </a:r>
            <a:r>
              <a:rPr lang="pt-BR" dirty="0" smtClean="0"/>
              <a:t>COFEN em agosto 2013, com recurso ainda não liberado.</a:t>
            </a:r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4000" dirty="0" smtClean="0"/>
              <a:t>Equipamentos de Informática e Comunicação</a:t>
            </a:r>
            <a:endParaRPr lang="pt-BR" sz="4000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323528" y="1628800"/>
            <a:ext cx="8064896" cy="43204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7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/>
              <a:t>Sala dos Fiscais: </a:t>
            </a:r>
            <a:endParaRPr lang="pt-B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Á</a:t>
            </a:r>
            <a:r>
              <a:rPr lang="pt-BR" dirty="0" smtClean="0"/>
              <a:t>rea física de 28m² para comportar 17 profissionais;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/>
              <a:t>Mobiliário  insuficiente;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/>
              <a:t>Sala da Coordenação: </a:t>
            </a:r>
            <a:endParaRPr lang="pt-B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Área física </a:t>
            </a:r>
            <a:r>
              <a:rPr lang="pt-BR" dirty="0" smtClean="0"/>
              <a:t>de 5,52m² para coordenadora, secretária em atendimento diversos;</a:t>
            </a:r>
          </a:p>
          <a:p>
            <a:pPr marL="109728" indent="0">
              <a:buNone/>
            </a:pPr>
            <a:endParaRPr lang="pt-B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Projeto de aquisição de nova sede em tramitação no  COFEN.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Estrutura Física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67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2565</TotalTime>
  <Words>924</Words>
  <Application>Microsoft Office PowerPoint</Application>
  <PresentationFormat>Apresentação na tela (4:3)</PresentationFormat>
  <Paragraphs>184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Concurso</vt:lpstr>
      <vt:lpstr> Tema: Avanços do DEFIS dos Regionais - Análise do período 2008/2013</vt:lpstr>
      <vt:lpstr> </vt:lpstr>
      <vt:lpstr>Apresentação</vt:lpstr>
      <vt:lpstr>Mapa de Pernambuco por Gerências Regionais de Saúde</vt:lpstr>
      <vt:lpstr>Caracterização da Abrangência da Área de Atuação do Coren-PE </vt:lpstr>
      <vt:lpstr>Quadro de Profissionais do DEFIS</vt:lpstr>
      <vt:lpstr>Meios de Transporte </vt:lpstr>
      <vt:lpstr>Equipamentos de Informática e Comunicação</vt:lpstr>
      <vt:lpstr>Estrutura Física</vt:lpstr>
      <vt:lpstr>Instituições Fiscalizadas</vt:lpstr>
      <vt:lpstr>Instituições Fiscalizadas</vt:lpstr>
      <vt:lpstr>Subseções Cobertas por Fiscais</vt:lpstr>
      <vt:lpstr>Ações Interinstitucionais  Fiscalizações Conjuntas</vt:lpstr>
      <vt:lpstr>Apresentação do PowerPoint</vt:lpstr>
      <vt:lpstr>Ações Civis Públicas / Coren-PE 2010 - 2011</vt:lpstr>
      <vt:lpstr>Quantitativo de RT’S 2008-2013</vt:lpstr>
      <vt:lpstr>Problemas Persistentes</vt:lpstr>
      <vt:lpstr>Estratégias para 2013/2014</vt:lpstr>
      <vt:lpstr>Avanços</vt:lpstr>
      <vt:lpstr>Apresentação do PowerPoint</vt:lpstr>
      <vt:lpstr>GASTOS FINANCEIROS</vt:lpstr>
      <vt:lpstr>Considerações Finais</vt:lpstr>
      <vt:lpstr>Considerações Finais</vt:lpstr>
      <vt:lpstr>Obrigada!</vt:lpstr>
      <vt:lpstr>“As ideias e estratégias são importantes, mas o verdadeiro desafio é a sua execução.”  Percy Barnevick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EXPOSIÇÃO ACERVO HISTÓRICO DO CONSELHO REGIONAL DE ENFERMAGEM DE PERNAMBUCO/ COREN-PE</dc:title>
  <dc:creator>Maria Elizete de Oliveira</dc:creator>
  <cp:lastModifiedBy>Simone Florentino Diniz</cp:lastModifiedBy>
  <cp:revision>212</cp:revision>
  <cp:lastPrinted>2013-10-29T18:29:27Z</cp:lastPrinted>
  <dcterms:created xsi:type="dcterms:W3CDTF">2013-07-11T13:50:16Z</dcterms:created>
  <dcterms:modified xsi:type="dcterms:W3CDTF">2013-11-28T12:02:15Z</dcterms:modified>
</cp:coreProperties>
</file>