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8" r:id="rId6"/>
    <p:sldId id="260" r:id="rId7"/>
    <p:sldId id="261" r:id="rId8"/>
    <p:sldId id="265" r:id="rId9"/>
    <p:sldId id="266" r:id="rId10"/>
    <p:sldId id="269" r:id="rId11"/>
    <p:sldId id="263" r:id="rId12"/>
    <p:sldId id="267" r:id="rId13"/>
    <p:sldId id="264"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8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x-none"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x-none"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x-none"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x-none"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x-none"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x-none"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x-none"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x-none"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x-none"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x-none"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x-none"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x-none"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x-none"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x-none"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x-non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x-none"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29/11/13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29/11/13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29/11/13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x-none"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29/11/13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x-none"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29/11/13</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Princípio</a:t>
            </a:r>
            <a:r>
              <a:rPr lang="en-US" dirty="0" smtClean="0"/>
              <a:t> da </a:t>
            </a:r>
            <a:r>
              <a:rPr lang="en-US" dirty="0" err="1" smtClean="0"/>
              <a:t>Legalidade</a:t>
            </a:r>
            <a:endParaRPr lang="en-US" dirty="0"/>
          </a:p>
        </p:txBody>
      </p:sp>
      <p:sp>
        <p:nvSpPr>
          <p:cNvPr id="3" name="Subtitle 2"/>
          <p:cNvSpPr>
            <a:spLocks noGrp="1"/>
          </p:cNvSpPr>
          <p:nvPr>
            <p:ph type="subTitle" idx="1"/>
          </p:nvPr>
        </p:nvSpPr>
        <p:spPr/>
        <p:txBody>
          <a:bodyPr/>
          <a:lstStyle/>
          <a:p>
            <a:r>
              <a:rPr lang="en-US" dirty="0" smtClean="0"/>
              <a:t> </a:t>
            </a:r>
            <a:endParaRPr lang="en-US" dirty="0"/>
          </a:p>
        </p:txBody>
      </p:sp>
    </p:spTree>
    <p:extLst>
      <p:ext uri="{BB962C8B-B14F-4D97-AF65-F5344CB8AC3E}">
        <p14:creationId xmlns:p14="http://schemas.microsoft.com/office/powerpoint/2010/main" val="1171645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Polêmica!!!!</a:t>
            </a:r>
            <a:endParaRPr lang="en-US" dirty="0"/>
          </a:p>
        </p:txBody>
      </p:sp>
      <p:sp>
        <p:nvSpPr>
          <p:cNvPr id="3" name="Content Placeholder 2"/>
          <p:cNvSpPr>
            <a:spLocks noGrp="1"/>
          </p:cNvSpPr>
          <p:nvPr>
            <p:ph idx="1"/>
          </p:nvPr>
        </p:nvSpPr>
        <p:spPr>
          <a:xfrm>
            <a:off x="141099" y="2595562"/>
            <a:ext cx="9002901" cy="3670767"/>
          </a:xfrm>
        </p:spPr>
        <p:txBody>
          <a:bodyPr>
            <a:normAutofit/>
          </a:bodyPr>
          <a:lstStyle/>
          <a:p>
            <a:r>
              <a:rPr lang="en-US" sz="3200" dirty="0" smtClean="0"/>
              <a:t>Quem pode mais pode menos???</a:t>
            </a:r>
            <a:endParaRPr lang="en-US" sz="3200" dirty="0"/>
          </a:p>
        </p:txBody>
      </p:sp>
    </p:spTree>
    <p:extLst>
      <p:ext uri="{BB962C8B-B14F-4D97-AF65-F5344CB8AC3E}">
        <p14:creationId xmlns:p14="http://schemas.microsoft.com/office/powerpoint/2010/main" val="264361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487" y="956478"/>
            <a:ext cx="8505413" cy="5921371"/>
          </a:xfrm>
        </p:spPr>
        <p:txBody>
          <a:bodyPr/>
          <a:lstStyle/>
          <a:p>
            <a:pPr algn="just"/>
            <a:r>
              <a:rPr lang="pt-BR" dirty="0"/>
              <a:t>Os que condenam essa possibilidade </a:t>
            </a:r>
            <a:r>
              <a:rPr lang="pt-BR" dirty="0" smtClean="0"/>
              <a:t>defendem, por exemplo, </a:t>
            </a:r>
            <a:r>
              <a:rPr lang="pt-BR" dirty="0"/>
              <a:t>a tese de que permitir o ingresso de pessoas com formação escolar superior à exigida para determinado cargo não apenas diminuirá as chances de aprovação do verdadeiro público alvo desse cargo, como também permitirá o ingresso de pessoas que desde logo estarão tentando sair desse cargo para ocupar outros com melhores remunerações, onerando o serviço público com a necessidade de realização de novos concursos e fragmentando o aperfeiçoamento da prestação do correspondente serviço.</a:t>
            </a:r>
          </a:p>
          <a:p>
            <a:pPr algn="just"/>
            <a:r>
              <a:rPr lang="pt-BR" dirty="0"/>
              <a:t> </a:t>
            </a:r>
            <a:r>
              <a:rPr lang="pt-BR" dirty="0" smtClean="0"/>
              <a:t>Será???</a:t>
            </a:r>
            <a:endParaRPr lang="en-US" dirty="0"/>
          </a:p>
        </p:txBody>
      </p:sp>
    </p:spTree>
    <p:extLst>
      <p:ext uri="{BB962C8B-B14F-4D97-AF65-F5344CB8AC3E}">
        <p14:creationId xmlns:p14="http://schemas.microsoft.com/office/powerpoint/2010/main" val="401846988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 a Enfermagem?</a:t>
            </a:r>
            <a:endParaRPr lang="en-US" dirty="0"/>
          </a:p>
        </p:txBody>
      </p:sp>
      <p:sp>
        <p:nvSpPr>
          <p:cNvPr id="3" name="Content Placeholder 2"/>
          <p:cNvSpPr>
            <a:spLocks noGrp="1"/>
          </p:cNvSpPr>
          <p:nvPr>
            <p:ph idx="1"/>
          </p:nvPr>
        </p:nvSpPr>
        <p:spPr>
          <a:xfrm>
            <a:off x="438975" y="2242228"/>
            <a:ext cx="8285925" cy="4024102"/>
          </a:xfrm>
        </p:spPr>
        <p:txBody>
          <a:bodyPr/>
          <a:lstStyle/>
          <a:p>
            <a:r>
              <a:rPr lang="en-US" dirty="0" err="1" smtClean="0"/>
              <a:t>Todos</a:t>
            </a:r>
            <a:r>
              <a:rPr lang="en-US" dirty="0" smtClean="0"/>
              <a:t> </a:t>
            </a:r>
            <a:r>
              <a:rPr lang="en-US" dirty="0" err="1" smtClean="0"/>
              <a:t>sabemos</a:t>
            </a:r>
            <a:r>
              <a:rPr lang="en-US" dirty="0" smtClean="0"/>
              <a:t> </a:t>
            </a:r>
            <a:r>
              <a:rPr lang="en-US" dirty="0" err="1" smtClean="0"/>
              <a:t>que</a:t>
            </a:r>
            <a:r>
              <a:rPr lang="en-US" dirty="0" smtClean="0"/>
              <a:t> a </a:t>
            </a:r>
            <a:r>
              <a:rPr lang="en-US" dirty="0" err="1" smtClean="0"/>
              <a:t>Emfermagem</a:t>
            </a:r>
            <a:r>
              <a:rPr lang="en-US" dirty="0" smtClean="0"/>
              <a:t> </a:t>
            </a:r>
            <a:r>
              <a:rPr lang="en-US" dirty="0" err="1" smtClean="0"/>
              <a:t>possui</a:t>
            </a:r>
            <a:r>
              <a:rPr lang="en-US" dirty="0" smtClean="0"/>
              <a:t> </a:t>
            </a:r>
            <a:r>
              <a:rPr lang="en-US" dirty="0" err="1"/>
              <a:t>c</a:t>
            </a:r>
            <a:r>
              <a:rPr lang="en-US" dirty="0" err="1" smtClean="0"/>
              <a:t>ategorias</a:t>
            </a:r>
            <a:r>
              <a:rPr lang="en-US" dirty="0" smtClean="0"/>
              <a:t> </a:t>
            </a:r>
            <a:r>
              <a:rPr lang="en-US" dirty="0" err="1" smtClean="0"/>
              <a:t>bem</a:t>
            </a:r>
            <a:r>
              <a:rPr lang="en-US" dirty="0" smtClean="0"/>
              <a:t> </a:t>
            </a:r>
            <a:r>
              <a:rPr lang="en-US" dirty="0" err="1" smtClean="0"/>
              <a:t>distintas</a:t>
            </a:r>
            <a:r>
              <a:rPr lang="en-US" dirty="0" smtClean="0"/>
              <a:t>, </a:t>
            </a:r>
            <a:r>
              <a:rPr lang="en-US" dirty="0" err="1" smtClean="0"/>
              <a:t>são</a:t>
            </a:r>
            <a:r>
              <a:rPr lang="en-US" dirty="0" smtClean="0"/>
              <a:t> </a:t>
            </a:r>
            <a:r>
              <a:rPr lang="en-US" dirty="0" err="1" smtClean="0"/>
              <a:t>elas</a:t>
            </a:r>
            <a:r>
              <a:rPr lang="en-US" dirty="0" smtClean="0"/>
              <a:t>:</a:t>
            </a:r>
          </a:p>
          <a:p>
            <a:endParaRPr lang="en-US" dirty="0" smtClean="0"/>
          </a:p>
          <a:p>
            <a:pPr lvl="2"/>
            <a:r>
              <a:rPr lang="en-US" dirty="0" smtClean="0"/>
              <a:t>Enfermeiro(a);</a:t>
            </a:r>
          </a:p>
          <a:p>
            <a:pPr lvl="2"/>
            <a:r>
              <a:rPr lang="en-US" dirty="0" err="1" smtClean="0"/>
              <a:t>Técnico</a:t>
            </a:r>
            <a:r>
              <a:rPr lang="en-US" dirty="0" smtClean="0"/>
              <a:t>(a) </a:t>
            </a:r>
            <a:r>
              <a:rPr lang="en-US" dirty="0" err="1" smtClean="0"/>
              <a:t>em</a:t>
            </a:r>
            <a:r>
              <a:rPr lang="en-US" dirty="0" smtClean="0"/>
              <a:t> Enfermagem;</a:t>
            </a:r>
          </a:p>
          <a:p>
            <a:pPr lvl="2"/>
            <a:r>
              <a:rPr lang="en-US" dirty="0" err="1" smtClean="0"/>
              <a:t>Auxiliar</a:t>
            </a:r>
            <a:r>
              <a:rPr lang="en-US" dirty="0" smtClean="0"/>
              <a:t> de Enfermagem;</a:t>
            </a:r>
          </a:p>
          <a:p>
            <a:pPr lvl="2"/>
            <a:r>
              <a:rPr lang="en-US" dirty="0" err="1" smtClean="0"/>
              <a:t>Parteira</a:t>
            </a:r>
            <a:r>
              <a:rPr lang="en-US" dirty="0" smtClean="0"/>
              <a:t> (o), e</a:t>
            </a:r>
          </a:p>
          <a:p>
            <a:pPr lvl="2"/>
            <a:r>
              <a:rPr lang="en-US" dirty="0" err="1" smtClean="0"/>
              <a:t>Obstetriz</a:t>
            </a:r>
            <a:r>
              <a:rPr lang="en-US" dirty="0" smtClean="0"/>
              <a:t>.</a:t>
            </a:r>
            <a:endParaRPr lang="en-US" dirty="0"/>
          </a:p>
        </p:txBody>
      </p:sp>
    </p:spTree>
    <p:extLst>
      <p:ext uri="{BB962C8B-B14F-4D97-AF65-F5344CB8AC3E}">
        <p14:creationId xmlns:p14="http://schemas.microsoft.com/office/powerpoint/2010/main" val="242575593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487" y="1066239"/>
            <a:ext cx="8505413" cy="4139496"/>
          </a:xfrm>
        </p:spPr>
        <p:txBody>
          <a:bodyPr/>
          <a:lstStyle/>
          <a:p>
            <a:r>
              <a:rPr lang="en-US" dirty="0" err="1" smtClean="0"/>
              <a:t>Cada</a:t>
            </a:r>
            <a:r>
              <a:rPr lang="en-US" dirty="0" smtClean="0"/>
              <a:t> </a:t>
            </a:r>
            <a:r>
              <a:rPr lang="en-US" dirty="0" err="1" smtClean="0"/>
              <a:t>Categoria</a:t>
            </a:r>
            <a:r>
              <a:rPr lang="en-US" dirty="0" smtClean="0"/>
              <a:t> </a:t>
            </a:r>
            <a:r>
              <a:rPr lang="en-US" dirty="0" err="1" smtClean="0"/>
              <a:t>possui</a:t>
            </a:r>
            <a:r>
              <a:rPr lang="en-US" dirty="0" smtClean="0"/>
              <a:t> </a:t>
            </a:r>
            <a:r>
              <a:rPr lang="en-US" dirty="0" err="1" smtClean="0"/>
              <a:t>os</a:t>
            </a:r>
            <a:r>
              <a:rPr lang="en-US" dirty="0" smtClean="0"/>
              <a:t> </a:t>
            </a:r>
            <a:r>
              <a:rPr lang="en-US" dirty="0" err="1" smtClean="0"/>
              <a:t>seus</a:t>
            </a:r>
            <a:r>
              <a:rPr lang="en-US" dirty="0" smtClean="0"/>
              <a:t> </a:t>
            </a:r>
            <a:r>
              <a:rPr lang="en-US" dirty="0" err="1" smtClean="0"/>
              <a:t>próprios</a:t>
            </a:r>
            <a:r>
              <a:rPr lang="en-US" dirty="0" smtClean="0"/>
              <a:t> </a:t>
            </a:r>
            <a:r>
              <a:rPr lang="en-US" dirty="0" err="1" smtClean="0"/>
              <a:t>graus</a:t>
            </a:r>
            <a:r>
              <a:rPr lang="en-US" dirty="0" smtClean="0"/>
              <a:t> de </a:t>
            </a:r>
            <a:r>
              <a:rPr lang="en-US" dirty="0" err="1" smtClean="0"/>
              <a:t>formação</a:t>
            </a:r>
            <a:r>
              <a:rPr lang="en-US" dirty="0" smtClean="0"/>
              <a:t> e </a:t>
            </a:r>
            <a:r>
              <a:rPr lang="en-US" dirty="0" err="1" smtClean="0"/>
              <a:t>função</a:t>
            </a:r>
            <a:r>
              <a:rPr lang="en-US" dirty="0" smtClean="0"/>
              <a:t> </a:t>
            </a:r>
            <a:r>
              <a:rPr lang="en-US" dirty="0" err="1" smtClean="0"/>
              <a:t>determinda</a:t>
            </a:r>
            <a:r>
              <a:rPr lang="en-US" dirty="0" smtClean="0"/>
              <a:t>!</a:t>
            </a:r>
          </a:p>
          <a:p>
            <a:r>
              <a:rPr lang="en-US" dirty="0" err="1" smtClean="0"/>
              <a:t>Seguindo</a:t>
            </a:r>
            <a:r>
              <a:rPr lang="en-US" dirty="0" smtClean="0"/>
              <a:t> o </a:t>
            </a:r>
            <a:r>
              <a:rPr lang="en-US" dirty="0" err="1" smtClean="0"/>
              <a:t>exemplo</a:t>
            </a:r>
            <a:r>
              <a:rPr lang="en-US" dirty="0" smtClean="0"/>
              <a:t> </a:t>
            </a:r>
            <a:r>
              <a:rPr lang="en-US" dirty="0" err="1" smtClean="0"/>
              <a:t>paradigma</a:t>
            </a:r>
            <a:r>
              <a:rPr lang="en-US" dirty="0" smtClean="0"/>
              <a:t>, </a:t>
            </a:r>
            <a:r>
              <a:rPr lang="en-US" dirty="0" err="1" smtClean="0"/>
              <a:t>poderia</a:t>
            </a:r>
            <a:r>
              <a:rPr lang="en-US" dirty="0" smtClean="0"/>
              <a:t> o </a:t>
            </a:r>
            <a:r>
              <a:rPr lang="en-US" dirty="0" err="1" smtClean="0"/>
              <a:t>Enfermeiro</a:t>
            </a:r>
            <a:r>
              <a:rPr lang="en-US" dirty="0" smtClean="0"/>
              <a:t>, </a:t>
            </a:r>
            <a:r>
              <a:rPr lang="en-US" dirty="0" err="1" smtClean="0"/>
              <a:t>que</a:t>
            </a:r>
            <a:r>
              <a:rPr lang="en-US" dirty="0" smtClean="0"/>
              <a:t> </a:t>
            </a:r>
            <a:r>
              <a:rPr lang="en-US" dirty="0" err="1" smtClean="0"/>
              <a:t>ingressou</a:t>
            </a:r>
            <a:r>
              <a:rPr lang="en-US" dirty="0" smtClean="0"/>
              <a:t> </a:t>
            </a:r>
            <a:r>
              <a:rPr lang="en-US" dirty="0" err="1" smtClean="0"/>
              <a:t>na</a:t>
            </a:r>
            <a:r>
              <a:rPr lang="en-US" dirty="0" smtClean="0"/>
              <a:t> </a:t>
            </a:r>
            <a:r>
              <a:rPr lang="en-US" dirty="0" err="1" smtClean="0"/>
              <a:t>carreira</a:t>
            </a:r>
            <a:r>
              <a:rPr lang="en-US" dirty="0" smtClean="0"/>
              <a:t> </a:t>
            </a:r>
            <a:r>
              <a:rPr lang="en-US" dirty="0" err="1" smtClean="0"/>
              <a:t>por</a:t>
            </a:r>
            <a:r>
              <a:rPr lang="en-US" dirty="0" smtClean="0"/>
              <a:t> </a:t>
            </a:r>
            <a:r>
              <a:rPr lang="en-US" dirty="0" err="1" smtClean="0"/>
              <a:t>concurso</a:t>
            </a:r>
            <a:r>
              <a:rPr lang="en-US" dirty="0" smtClean="0"/>
              <a:t> </a:t>
            </a:r>
            <a:r>
              <a:rPr lang="en-US" dirty="0" err="1" smtClean="0"/>
              <a:t>público</a:t>
            </a:r>
            <a:r>
              <a:rPr lang="en-US" dirty="0" smtClean="0"/>
              <a:t>, </a:t>
            </a:r>
            <a:r>
              <a:rPr lang="en-US" dirty="0" err="1" smtClean="0"/>
              <a:t>exercer</a:t>
            </a:r>
            <a:r>
              <a:rPr lang="en-US" dirty="0" smtClean="0"/>
              <a:t> as </a:t>
            </a:r>
            <a:r>
              <a:rPr lang="en-US" dirty="0" err="1" smtClean="0"/>
              <a:t>atividades</a:t>
            </a:r>
            <a:r>
              <a:rPr lang="en-US" dirty="0" smtClean="0"/>
              <a:t> de </a:t>
            </a:r>
            <a:r>
              <a:rPr lang="en-US" dirty="0" err="1" smtClean="0"/>
              <a:t>técnico</a:t>
            </a:r>
            <a:r>
              <a:rPr lang="en-US" dirty="0" smtClean="0"/>
              <a:t> </a:t>
            </a:r>
            <a:r>
              <a:rPr lang="en-US" dirty="0" err="1" smtClean="0"/>
              <a:t>ou</a:t>
            </a:r>
            <a:r>
              <a:rPr lang="en-US" dirty="0" smtClean="0"/>
              <a:t> </a:t>
            </a:r>
            <a:r>
              <a:rPr lang="en-US" dirty="0" err="1" smtClean="0"/>
              <a:t>auxiliar</a:t>
            </a:r>
            <a:r>
              <a:rPr lang="en-US" dirty="0" smtClean="0"/>
              <a:t> de </a:t>
            </a:r>
            <a:r>
              <a:rPr lang="en-US" dirty="0" err="1" smtClean="0"/>
              <a:t>enfermagem</a:t>
            </a:r>
            <a:r>
              <a:rPr lang="en-US" dirty="0" smtClean="0"/>
              <a:t>? </a:t>
            </a:r>
            <a:r>
              <a:rPr lang="en-US" dirty="0" err="1" smtClean="0"/>
              <a:t>Sem</a:t>
            </a:r>
            <a:r>
              <a:rPr lang="en-US" dirty="0" smtClean="0"/>
              <a:t> a </a:t>
            </a:r>
            <a:r>
              <a:rPr lang="en-US" dirty="0" err="1" smtClean="0"/>
              <a:t>titulação</a:t>
            </a:r>
            <a:r>
              <a:rPr lang="en-US" dirty="0" smtClean="0"/>
              <a:t> </a:t>
            </a:r>
            <a:r>
              <a:rPr lang="en-US" dirty="0" err="1" smtClean="0"/>
              <a:t>exigida</a:t>
            </a:r>
            <a:r>
              <a:rPr lang="en-US" dirty="0" smtClean="0"/>
              <a:t>?</a:t>
            </a:r>
          </a:p>
          <a:p>
            <a:r>
              <a:rPr lang="en-US" dirty="0" smtClean="0"/>
              <a:t>A </a:t>
            </a:r>
            <a:r>
              <a:rPr lang="en-US" dirty="0" err="1" smtClean="0"/>
              <a:t>aplicação</a:t>
            </a:r>
            <a:r>
              <a:rPr lang="en-US" dirty="0" smtClean="0"/>
              <a:t> da </a:t>
            </a:r>
            <a:r>
              <a:rPr lang="en-US" dirty="0" err="1" smtClean="0"/>
              <a:t>tese</a:t>
            </a:r>
            <a:r>
              <a:rPr lang="en-US" dirty="0" smtClean="0"/>
              <a:t> </a:t>
            </a:r>
            <a:r>
              <a:rPr lang="en-US" dirty="0" err="1" smtClean="0"/>
              <a:t>não</a:t>
            </a:r>
            <a:r>
              <a:rPr lang="en-US" dirty="0" smtClean="0"/>
              <a:t> </a:t>
            </a:r>
            <a:r>
              <a:rPr lang="en-US" dirty="0" err="1" smtClean="0"/>
              <a:t>fere</a:t>
            </a:r>
            <a:r>
              <a:rPr lang="en-US" dirty="0" smtClean="0"/>
              <a:t> o </a:t>
            </a:r>
            <a:r>
              <a:rPr lang="en-US" dirty="0" err="1" smtClean="0"/>
              <a:t>princípio</a:t>
            </a:r>
            <a:r>
              <a:rPr lang="en-US" dirty="0" smtClean="0"/>
              <a:t> </a:t>
            </a:r>
            <a:r>
              <a:rPr lang="en-US" dirty="0" err="1" smtClean="0"/>
              <a:t>constitucional</a:t>
            </a:r>
            <a:r>
              <a:rPr lang="en-US" dirty="0" smtClean="0"/>
              <a:t> da </a:t>
            </a:r>
            <a:r>
              <a:rPr lang="en-US" dirty="0" err="1" smtClean="0"/>
              <a:t>legalidade</a:t>
            </a:r>
            <a:r>
              <a:rPr lang="en-US" dirty="0" smtClean="0"/>
              <a:t>?</a:t>
            </a:r>
          </a:p>
          <a:p>
            <a:endParaRPr lang="en-US" dirty="0" smtClean="0"/>
          </a:p>
          <a:p>
            <a:pPr marL="0" indent="0">
              <a:buNone/>
            </a:pPr>
            <a:endParaRPr lang="en-US" dirty="0"/>
          </a:p>
        </p:txBody>
      </p:sp>
    </p:spTree>
    <p:extLst>
      <p:ext uri="{BB962C8B-B14F-4D97-AF65-F5344CB8AC3E}">
        <p14:creationId xmlns:p14="http://schemas.microsoft.com/office/powerpoint/2010/main" val="401846988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690" y="748886"/>
            <a:ext cx="8106210" cy="5517444"/>
          </a:xfrm>
        </p:spPr>
        <p:txBody>
          <a:bodyPr/>
          <a:lstStyle/>
          <a:p>
            <a:pPr algn="just"/>
            <a:r>
              <a:rPr lang="en-US" dirty="0" smtClean="0"/>
              <a:t>A utilização da </a:t>
            </a:r>
            <a:r>
              <a:rPr lang="en-US" dirty="0" err="1" smtClean="0"/>
              <a:t>tese</a:t>
            </a:r>
            <a:r>
              <a:rPr lang="en-US" dirty="0" smtClean="0"/>
              <a:t> do “</a:t>
            </a:r>
            <a:r>
              <a:rPr lang="en-US" dirty="0" err="1" smtClean="0"/>
              <a:t>quem</a:t>
            </a:r>
            <a:r>
              <a:rPr lang="en-US" dirty="0" smtClean="0"/>
              <a:t> </a:t>
            </a:r>
            <a:r>
              <a:rPr lang="en-US" dirty="0" err="1" smtClean="0"/>
              <a:t>pode</a:t>
            </a:r>
            <a:r>
              <a:rPr lang="en-US" dirty="0" smtClean="0"/>
              <a:t> </a:t>
            </a:r>
            <a:r>
              <a:rPr lang="en-US" dirty="0" err="1" smtClean="0"/>
              <a:t>mais</a:t>
            </a:r>
            <a:r>
              <a:rPr lang="en-US" dirty="0" smtClean="0"/>
              <a:t> </a:t>
            </a:r>
            <a:r>
              <a:rPr lang="en-US" dirty="0" err="1" smtClean="0"/>
              <a:t>pode</a:t>
            </a:r>
            <a:r>
              <a:rPr lang="en-US" dirty="0" smtClean="0"/>
              <a:t> </a:t>
            </a:r>
            <a:r>
              <a:rPr lang="en-US" dirty="0" err="1" smtClean="0"/>
              <a:t>menos</a:t>
            </a:r>
            <a:r>
              <a:rPr lang="en-US" dirty="0" smtClean="0"/>
              <a:t>”, </a:t>
            </a:r>
            <a:r>
              <a:rPr lang="en-US" dirty="0" err="1" smtClean="0"/>
              <a:t>supostamente</a:t>
            </a:r>
            <a:r>
              <a:rPr lang="en-US" dirty="0" smtClean="0"/>
              <a:t> </a:t>
            </a:r>
            <a:r>
              <a:rPr lang="en-US" dirty="0" err="1" smtClean="0"/>
              <a:t>contrária</a:t>
            </a:r>
            <a:r>
              <a:rPr lang="en-US" dirty="0" smtClean="0"/>
              <a:t> </a:t>
            </a:r>
            <a:r>
              <a:rPr lang="en-US" dirty="0" err="1" smtClean="0"/>
              <a:t>aos</a:t>
            </a:r>
            <a:r>
              <a:rPr lang="en-US" dirty="0" smtClean="0"/>
              <a:t> </a:t>
            </a:r>
            <a:r>
              <a:rPr lang="en-US" dirty="0" err="1" smtClean="0"/>
              <a:t>princípios</a:t>
            </a:r>
            <a:r>
              <a:rPr lang="en-US" dirty="0" smtClean="0"/>
              <a:t> </a:t>
            </a:r>
            <a:r>
              <a:rPr lang="en-US" dirty="0" err="1" smtClean="0"/>
              <a:t>administrativos</a:t>
            </a:r>
            <a:r>
              <a:rPr lang="en-US" dirty="0" smtClean="0"/>
              <a:t>, </a:t>
            </a:r>
            <a:r>
              <a:rPr lang="en-US" dirty="0" err="1" smtClean="0"/>
              <a:t>especialmente</a:t>
            </a:r>
            <a:r>
              <a:rPr lang="en-US" dirty="0" smtClean="0"/>
              <a:t> o </a:t>
            </a:r>
            <a:r>
              <a:rPr lang="en-US" dirty="0" err="1" smtClean="0"/>
              <a:t>princípio</a:t>
            </a:r>
            <a:r>
              <a:rPr lang="en-US" dirty="0" smtClean="0"/>
              <a:t> da </a:t>
            </a:r>
            <a:r>
              <a:rPr lang="en-US" dirty="0" err="1" smtClean="0"/>
              <a:t>legalidade</a:t>
            </a:r>
            <a:r>
              <a:rPr lang="en-US" dirty="0" smtClean="0"/>
              <a:t>, </a:t>
            </a:r>
            <a:r>
              <a:rPr lang="en-US" dirty="0" err="1" smtClean="0"/>
              <a:t>seria</a:t>
            </a:r>
            <a:r>
              <a:rPr lang="en-US" dirty="0" smtClean="0"/>
              <a:t> </a:t>
            </a:r>
            <a:r>
              <a:rPr lang="en-US" dirty="0" err="1" smtClean="0"/>
              <a:t>viável</a:t>
            </a:r>
            <a:r>
              <a:rPr lang="en-US" dirty="0" smtClean="0"/>
              <a:t> sob a </a:t>
            </a:r>
            <a:r>
              <a:rPr lang="en-US" dirty="0" err="1" smtClean="0"/>
              <a:t>alegação</a:t>
            </a:r>
            <a:r>
              <a:rPr lang="en-US" dirty="0" smtClean="0"/>
              <a:t> de </a:t>
            </a:r>
            <a:r>
              <a:rPr lang="en-US" dirty="0" err="1" smtClean="0"/>
              <a:t>estar</a:t>
            </a:r>
            <a:r>
              <a:rPr lang="en-US" dirty="0" smtClean="0"/>
              <a:t> o </a:t>
            </a:r>
            <a:r>
              <a:rPr lang="en-US" dirty="0" err="1" smtClean="0"/>
              <a:t>agente</a:t>
            </a:r>
            <a:r>
              <a:rPr lang="en-US" dirty="0" smtClean="0"/>
              <a:t> </a:t>
            </a:r>
            <a:r>
              <a:rPr lang="en-US" dirty="0" err="1" smtClean="0"/>
              <a:t>público</a:t>
            </a:r>
            <a:r>
              <a:rPr lang="en-US" dirty="0" smtClean="0"/>
              <a:t> </a:t>
            </a:r>
            <a:r>
              <a:rPr lang="en-US" dirty="0" err="1" smtClean="0"/>
              <a:t>cumprindo</a:t>
            </a:r>
            <a:r>
              <a:rPr lang="en-US" dirty="0" smtClean="0"/>
              <a:t> </a:t>
            </a:r>
            <a:r>
              <a:rPr lang="en-US" dirty="0" err="1" smtClean="0"/>
              <a:t>seu</a:t>
            </a:r>
            <a:r>
              <a:rPr lang="en-US" dirty="0" smtClean="0"/>
              <a:t> </a:t>
            </a:r>
            <a:r>
              <a:rPr lang="en-US" dirty="0" err="1" smtClean="0"/>
              <a:t>dever</a:t>
            </a:r>
            <a:r>
              <a:rPr lang="en-US" dirty="0" smtClean="0"/>
              <a:t> de eficiência?</a:t>
            </a:r>
          </a:p>
          <a:p>
            <a:pPr algn="just"/>
            <a:endParaRPr lang="en-US" dirty="0"/>
          </a:p>
          <a:p>
            <a:pPr algn="just"/>
            <a:r>
              <a:rPr lang="en-US" dirty="0" smtClean="0"/>
              <a:t>Como a </a:t>
            </a:r>
            <a:r>
              <a:rPr lang="en-US" dirty="0" err="1" smtClean="0"/>
              <a:t>aplicação</a:t>
            </a:r>
            <a:r>
              <a:rPr lang="en-US" dirty="0" smtClean="0"/>
              <a:t> da </a:t>
            </a:r>
            <a:r>
              <a:rPr lang="en-US" dirty="0" err="1" smtClean="0"/>
              <a:t>tese</a:t>
            </a:r>
            <a:r>
              <a:rPr lang="en-US" dirty="0" smtClean="0"/>
              <a:t> </a:t>
            </a:r>
            <a:r>
              <a:rPr lang="en-US" dirty="0" err="1" smtClean="0"/>
              <a:t>decorreu</a:t>
            </a:r>
            <a:r>
              <a:rPr lang="en-US" dirty="0" smtClean="0"/>
              <a:t> de </a:t>
            </a:r>
            <a:r>
              <a:rPr lang="en-US" dirty="0" err="1" smtClean="0"/>
              <a:t>situações</a:t>
            </a:r>
            <a:r>
              <a:rPr lang="en-US" dirty="0" smtClean="0"/>
              <a:t> </a:t>
            </a:r>
            <a:r>
              <a:rPr lang="en-US" dirty="0" err="1" smtClean="0"/>
              <a:t>específicas</a:t>
            </a:r>
            <a:r>
              <a:rPr lang="en-US" dirty="0" smtClean="0"/>
              <a:t>, mas </a:t>
            </a:r>
            <a:r>
              <a:rPr lang="en-US" dirty="0" err="1" smtClean="0"/>
              <a:t>já</a:t>
            </a:r>
            <a:r>
              <a:rPr lang="en-US" dirty="0" smtClean="0"/>
              <a:t> se </a:t>
            </a:r>
            <a:r>
              <a:rPr lang="en-US" dirty="0" err="1" smtClean="0"/>
              <a:t>evidenciam</a:t>
            </a:r>
            <a:r>
              <a:rPr lang="en-US" dirty="0" smtClean="0"/>
              <a:t> </a:t>
            </a:r>
            <a:r>
              <a:rPr lang="en-US" dirty="0" err="1" smtClean="0"/>
              <a:t>discussões</a:t>
            </a:r>
            <a:r>
              <a:rPr lang="en-US" dirty="0" smtClean="0"/>
              <a:t> </a:t>
            </a:r>
            <a:r>
              <a:rPr lang="en-US" dirty="0" err="1" smtClean="0"/>
              <a:t>sobre</a:t>
            </a:r>
            <a:r>
              <a:rPr lang="en-US" dirty="0" smtClean="0"/>
              <a:t> o </a:t>
            </a:r>
            <a:r>
              <a:rPr lang="en-US" dirty="0" err="1" smtClean="0"/>
              <a:t>tema</a:t>
            </a:r>
            <a:r>
              <a:rPr lang="en-US" dirty="0" smtClean="0"/>
              <a:t>, </a:t>
            </a:r>
            <a:r>
              <a:rPr lang="en-US" dirty="0" err="1" smtClean="0"/>
              <a:t>deve</a:t>
            </a:r>
            <a:r>
              <a:rPr lang="en-US" dirty="0" smtClean="0"/>
              <a:t>-se </a:t>
            </a:r>
            <a:r>
              <a:rPr lang="en-US" dirty="0" err="1" smtClean="0"/>
              <a:t>relembrar</a:t>
            </a:r>
            <a:r>
              <a:rPr lang="en-US" dirty="0" smtClean="0"/>
              <a:t> </a:t>
            </a:r>
            <a:r>
              <a:rPr lang="en-US" dirty="0" err="1" smtClean="0"/>
              <a:t>que</a:t>
            </a:r>
            <a:r>
              <a:rPr lang="en-US" dirty="0" smtClean="0"/>
              <a:t> eventual </a:t>
            </a:r>
            <a:r>
              <a:rPr lang="en-US" dirty="0" err="1" smtClean="0"/>
              <a:t>violação</a:t>
            </a:r>
            <a:r>
              <a:rPr lang="en-US" dirty="0" smtClean="0"/>
              <a:t> </a:t>
            </a:r>
            <a:r>
              <a:rPr lang="en-US" dirty="0" err="1" smtClean="0"/>
              <a:t>ao</a:t>
            </a:r>
            <a:r>
              <a:rPr lang="en-US" dirty="0" smtClean="0"/>
              <a:t> </a:t>
            </a:r>
            <a:r>
              <a:rPr lang="en-US" dirty="0" err="1" smtClean="0"/>
              <a:t>princípio</a:t>
            </a:r>
            <a:r>
              <a:rPr lang="en-US" dirty="0" smtClean="0"/>
              <a:t> da </a:t>
            </a:r>
            <a:r>
              <a:rPr lang="en-US" dirty="0" err="1" smtClean="0"/>
              <a:t>legalidade</a:t>
            </a:r>
            <a:r>
              <a:rPr lang="en-US" dirty="0" smtClean="0"/>
              <a:t> </a:t>
            </a:r>
            <a:r>
              <a:rPr lang="en-US" dirty="0" err="1" smtClean="0"/>
              <a:t>pode</a:t>
            </a:r>
            <a:r>
              <a:rPr lang="en-US" dirty="0" smtClean="0"/>
              <a:t> </a:t>
            </a:r>
            <a:r>
              <a:rPr lang="en-US" dirty="0" err="1" smtClean="0"/>
              <a:t>ser</a:t>
            </a:r>
            <a:r>
              <a:rPr lang="en-US" dirty="0" smtClean="0"/>
              <a:t> </a:t>
            </a:r>
            <a:r>
              <a:rPr lang="en-US" dirty="0" err="1" smtClean="0"/>
              <a:t>caracterizado</a:t>
            </a:r>
            <a:r>
              <a:rPr lang="en-US" dirty="0" smtClean="0"/>
              <a:t> </a:t>
            </a:r>
            <a:r>
              <a:rPr lang="en-US" dirty="0" err="1" smtClean="0"/>
              <a:t>como</a:t>
            </a:r>
            <a:r>
              <a:rPr lang="en-US" dirty="0" smtClean="0"/>
              <a:t> </a:t>
            </a:r>
            <a:r>
              <a:rPr lang="en-US" dirty="0" err="1" smtClean="0"/>
              <a:t>ato</a:t>
            </a:r>
            <a:r>
              <a:rPr lang="en-US" dirty="0" smtClean="0"/>
              <a:t> de </a:t>
            </a:r>
            <a:r>
              <a:rPr lang="en-US" dirty="0" err="1" smtClean="0"/>
              <a:t>improbidade</a:t>
            </a:r>
            <a:r>
              <a:rPr lang="en-US" dirty="0" smtClean="0"/>
              <a:t> </a:t>
            </a:r>
            <a:r>
              <a:rPr lang="en-US" dirty="0" err="1" smtClean="0"/>
              <a:t>administrativa</a:t>
            </a:r>
            <a:r>
              <a:rPr lang="en-US" dirty="0"/>
              <a:t> </a:t>
            </a:r>
            <a:r>
              <a:rPr lang="en-US" dirty="0" err="1" smtClean="0"/>
              <a:t>ou</a:t>
            </a:r>
            <a:r>
              <a:rPr lang="en-US" dirty="0" smtClean="0"/>
              <a:t> </a:t>
            </a:r>
            <a:r>
              <a:rPr lang="en-US" dirty="0" err="1" smtClean="0"/>
              <a:t>violação</a:t>
            </a:r>
            <a:r>
              <a:rPr lang="en-US" dirty="0" smtClean="0"/>
              <a:t> </a:t>
            </a:r>
            <a:r>
              <a:rPr lang="en-US" dirty="0" err="1" smtClean="0"/>
              <a:t>funcional</a:t>
            </a:r>
            <a:r>
              <a:rPr lang="en-US" dirty="0" smtClean="0"/>
              <a:t>.</a:t>
            </a:r>
          </a:p>
        </p:txBody>
      </p:sp>
    </p:spTree>
    <p:extLst>
      <p:ext uri="{BB962C8B-B14F-4D97-AF65-F5344CB8AC3E}">
        <p14:creationId xmlns:p14="http://schemas.microsoft.com/office/powerpoint/2010/main" val="411884578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198" y="423358"/>
            <a:ext cx="8442702" cy="5842971"/>
          </a:xfrm>
        </p:spPr>
        <p:txBody>
          <a:bodyPr/>
          <a:lstStyle/>
          <a:p>
            <a:pPr algn="just"/>
            <a:endParaRPr lang="pt-BR" dirty="0" smtClean="0"/>
          </a:p>
          <a:p>
            <a:pPr algn="just"/>
            <a:r>
              <a:rPr lang="pt-BR" dirty="0" smtClean="0"/>
              <a:t>O </a:t>
            </a:r>
            <a:r>
              <a:rPr lang="pt-BR" dirty="0"/>
              <a:t>princípio da legalidade encontra-se expressamente disposto em nossa Constituição Federal </a:t>
            </a:r>
            <a:r>
              <a:rPr lang="pt-BR" dirty="0" smtClean="0"/>
              <a:t>nos </a:t>
            </a:r>
            <a:r>
              <a:rPr lang="pt-BR" dirty="0"/>
              <a:t>seguintes artigos</a:t>
            </a:r>
            <a:r>
              <a:rPr lang="pt-BR" dirty="0" smtClean="0"/>
              <a:t>:</a:t>
            </a:r>
          </a:p>
          <a:p>
            <a:pPr algn="just"/>
            <a:endParaRPr lang="pt-BR" dirty="0"/>
          </a:p>
          <a:p>
            <a:pPr lvl="1" algn="just"/>
            <a:r>
              <a:rPr lang="pt-BR" dirty="0"/>
              <a:t>Art. 5º - Todos são iguais perante a lei, sem distinção de qualquer natureza, garantindo-se aos brasileiros e aos estrangeiros residentes no País a inviolabilidade do direito à vida, à liberdade, à igualdade, à segurança e à propriedade, nos termos seguintes</a:t>
            </a:r>
            <a:r>
              <a:rPr lang="pt-BR" dirty="0" smtClean="0"/>
              <a:t>:</a:t>
            </a:r>
          </a:p>
          <a:p>
            <a:pPr lvl="1" algn="just"/>
            <a:endParaRPr lang="pt-BR" dirty="0"/>
          </a:p>
          <a:p>
            <a:pPr lvl="2" algn="just"/>
            <a:r>
              <a:rPr lang="pt-BR" dirty="0"/>
              <a:t>II - ninguém será obrigado a fazer ou deixar de fazer alguma coisa senão em virtude de lei;</a:t>
            </a:r>
          </a:p>
          <a:p>
            <a:pPr algn="just"/>
            <a:endParaRPr lang="en-US" dirty="0"/>
          </a:p>
        </p:txBody>
      </p:sp>
    </p:spTree>
    <p:extLst>
      <p:ext uri="{BB962C8B-B14F-4D97-AF65-F5344CB8AC3E}">
        <p14:creationId xmlns:p14="http://schemas.microsoft.com/office/powerpoint/2010/main" val="3774405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284" y="439564"/>
            <a:ext cx="8059255" cy="8001102"/>
          </a:xfrm>
        </p:spPr>
        <p:txBody>
          <a:bodyPr>
            <a:normAutofit/>
          </a:bodyPr>
          <a:lstStyle/>
          <a:p>
            <a:pPr algn="just"/>
            <a:r>
              <a:rPr lang="pt-BR" dirty="0"/>
              <a:t>Enquanto no art. 5º, II, CF, temos o Princípio da Legalidade disposto sob a ótica individual, determinando que o Poder Público, para determinar o que se poderá e o que não se poderá fazer, deve elaborar leis, o que nos garante uma maior segurança </a:t>
            </a:r>
            <a:r>
              <a:rPr lang="pt-BR" dirty="0" smtClean="0"/>
              <a:t>jurídica, no Art</a:t>
            </a:r>
            <a:r>
              <a:rPr lang="pt-BR" dirty="0"/>
              <a:t>. 37 de nossa Carta Magna, o Princípio da Legalidade </a:t>
            </a:r>
            <a:r>
              <a:rPr lang="pt-BR" dirty="0" smtClean="0"/>
              <a:t>está descrito sob </a:t>
            </a:r>
            <a:r>
              <a:rPr lang="pt-BR" dirty="0"/>
              <a:t>a ótica da Administração Pública, ao estabelecer que administrador público só poderá agir dentro daquilo que é previsto e autorizado por </a:t>
            </a:r>
            <a:r>
              <a:rPr lang="pt-BR" dirty="0" smtClean="0"/>
              <a:t>lei, senão vejamos:</a:t>
            </a:r>
          </a:p>
          <a:p>
            <a:pPr lvl="3" algn="just"/>
            <a:r>
              <a:rPr lang="pt-BR" dirty="0" smtClean="0"/>
              <a:t>Art</a:t>
            </a:r>
            <a:r>
              <a:rPr lang="pt-BR" dirty="0"/>
              <a:t>. 37 - A administração pública direta e indireta de qualquer dos Poderes da União, dos Estados, do Distrito Federal e dos Municípios obedecerá aos princípios de legalidade, impessoalidade, moralidade, publicidade e eficiência e, também, ao seguinte: ...</a:t>
            </a:r>
          </a:p>
          <a:p>
            <a:pPr algn="just"/>
            <a:r>
              <a:rPr lang="pt-BR" dirty="0" smtClean="0"/>
              <a:t>Feitas </a:t>
            </a:r>
            <a:r>
              <a:rPr lang="pt-BR" dirty="0"/>
              <a:t>as considerações introdutórias, </a:t>
            </a:r>
            <a:r>
              <a:rPr lang="pt-BR" dirty="0" smtClean="0"/>
              <a:t>podemos definir </a:t>
            </a:r>
            <a:r>
              <a:rPr lang="pt-BR" dirty="0"/>
              <a:t>que </a:t>
            </a:r>
            <a:r>
              <a:rPr lang="pt-BR" dirty="0" smtClean="0"/>
              <a:t>a </a:t>
            </a:r>
            <a:r>
              <a:rPr lang="pt-BR" dirty="0"/>
              <a:t>presente </a:t>
            </a:r>
            <a:r>
              <a:rPr lang="pt-BR" dirty="0" smtClean="0"/>
              <a:t>apresentação tem </a:t>
            </a:r>
            <a:r>
              <a:rPr lang="pt-BR" dirty="0"/>
              <a:t>por objetivo realizar uma breve análise acerca do Princípio da </a:t>
            </a:r>
            <a:r>
              <a:rPr lang="pt-BR" dirty="0" smtClean="0"/>
              <a:t>Legalidade: Teoria dos Poderes Implícitos.</a:t>
            </a:r>
            <a:endParaRPr lang="pt-BR" dirty="0"/>
          </a:p>
          <a:p>
            <a:pPr marL="0" indent="0" algn="just">
              <a:buNone/>
            </a:pPr>
            <a:endParaRPr lang="pt-BR" dirty="0"/>
          </a:p>
        </p:txBody>
      </p:sp>
    </p:spTree>
    <p:extLst>
      <p:ext uri="{BB962C8B-B14F-4D97-AF65-F5344CB8AC3E}">
        <p14:creationId xmlns:p14="http://schemas.microsoft.com/office/powerpoint/2010/main" val="3883250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198" y="1254398"/>
            <a:ext cx="8442702" cy="5597727"/>
          </a:xfrm>
        </p:spPr>
        <p:txBody>
          <a:bodyPr>
            <a:normAutofit/>
          </a:bodyPr>
          <a:lstStyle/>
          <a:p>
            <a:pPr algn="just"/>
            <a:r>
              <a:rPr lang="pt-BR" dirty="0" smtClean="0"/>
              <a:t>O Princípio da Legalidade nasceu </a:t>
            </a:r>
            <a:r>
              <a:rPr lang="pt-BR" dirty="0"/>
              <a:t>com o Estado </a:t>
            </a:r>
            <a:r>
              <a:rPr lang="pt-BR" dirty="0" smtClean="0"/>
              <a:t>Democrático de </a:t>
            </a:r>
            <a:r>
              <a:rPr lang="pt-BR" dirty="0"/>
              <a:t>Direito e é essencial para a configuração do regime jurídico-</a:t>
            </a:r>
            <a:r>
              <a:rPr lang="pt-BR" dirty="0" smtClean="0"/>
              <a:t>administrativo. Significa </a:t>
            </a:r>
            <a:r>
              <a:rPr lang="pt-BR" dirty="0"/>
              <a:t>que a vontade da Administração Pública é a definida pela lei e dela deve decorrer, ou seja, na relação administrativa, temos uma relação de submissão do Estado em relação à lei, constituindo-se, portanto em uma das principais garantias de respeito aos direitos individuais, posto que a lei os define e estabelece os limites de atuação do Estado que objetivem restringir o exercício dos referidos direitos em prol da sociedade.</a:t>
            </a:r>
          </a:p>
          <a:p>
            <a:pPr algn="just"/>
            <a:endParaRPr lang="en-US" dirty="0"/>
          </a:p>
        </p:txBody>
      </p:sp>
      <p:sp>
        <p:nvSpPr>
          <p:cNvPr id="2" name="TextBox 1"/>
          <p:cNvSpPr txBox="1"/>
          <p:nvPr/>
        </p:nvSpPr>
        <p:spPr>
          <a:xfrm>
            <a:off x="674140" y="611517"/>
            <a:ext cx="6882496" cy="400110"/>
          </a:xfrm>
          <a:prstGeom prst="rect">
            <a:avLst/>
          </a:prstGeom>
        </p:spPr>
        <p:txBody>
          <a:bodyPr vert="horz" lIns="91440" tIns="45720" rIns="91440" bIns="45720" rtlCol="0">
            <a:normAutofit/>
          </a:bodyPr>
          <a:lstStyle>
            <a:lvl1pPr marL="342900" indent="-342900" algn="just">
              <a:spcBef>
                <a:spcPts val="2000"/>
              </a:spcBef>
              <a:buClr>
                <a:schemeClr val="accent1"/>
              </a:buClr>
              <a:buFont typeface="Wingdings 2" pitchFamily="18" charset="2"/>
              <a:buChar char=""/>
              <a:defRPr sz="2000">
                <a:solidFill>
                  <a:schemeClr val="tx1">
                    <a:lumMod val="65000"/>
                    <a:lumOff val="35000"/>
                  </a:schemeClr>
                </a:solidFill>
              </a:defRPr>
            </a:lvl1pPr>
            <a:lvl2pPr marL="685800" indent="-336550">
              <a:spcBef>
                <a:spcPts val="600"/>
              </a:spcBef>
              <a:buClr>
                <a:schemeClr val="accent1">
                  <a:lumMod val="50000"/>
                </a:schemeClr>
              </a:buClr>
              <a:buFont typeface="Wingdings 2" pitchFamily="18" charset="2"/>
              <a:buChar char=""/>
              <a:defRPr>
                <a:solidFill>
                  <a:schemeClr val="tx1">
                    <a:lumMod val="65000"/>
                    <a:lumOff val="35000"/>
                  </a:schemeClr>
                </a:solidFill>
              </a:defRPr>
            </a:lvl2pPr>
            <a:lvl3pPr marL="1035050" indent="-349250">
              <a:spcBef>
                <a:spcPts val="600"/>
              </a:spcBef>
              <a:buClr>
                <a:schemeClr val="accent1"/>
              </a:buClr>
              <a:buFont typeface="Wingdings 2" pitchFamily="18" charset="2"/>
              <a:buChar char=""/>
              <a:defRPr>
                <a:solidFill>
                  <a:schemeClr val="tx1">
                    <a:lumMod val="65000"/>
                    <a:lumOff val="35000"/>
                  </a:schemeClr>
                </a:solidFill>
              </a:defRPr>
            </a:lvl3pPr>
            <a:lvl4pPr indent="-336550">
              <a:spcBef>
                <a:spcPts val="600"/>
              </a:spcBef>
              <a:buClr>
                <a:schemeClr val="accent1">
                  <a:lumMod val="50000"/>
                </a:schemeClr>
              </a:buClr>
              <a:buFont typeface="Wingdings 2" pitchFamily="18" charset="2"/>
              <a:buChar char=""/>
              <a:defRPr>
                <a:solidFill>
                  <a:schemeClr val="tx1">
                    <a:lumMod val="65000"/>
                    <a:lumOff val="35000"/>
                  </a:schemeClr>
                </a:solidFill>
              </a:defRPr>
            </a:lvl4pPr>
            <a:lvl5pPr marL="1720850" indent="-349250">
              <a:spcBef>
                <a:spcPts val="600"/>
              </a:spcBef>
              <a:buClr>
                <a:schemeClr val="accent1"/>
              </a:buClr>
              <a:buFont typeface="Wingdings 2" pitchFamily="18" charset="2"/>
              <a:buChar char=""/>
              <a:defRPr>
                <a:solidFill>
                  <a:schemeClr val="tx1">
                    <a:lumMod val="65000"/>
                    <a:lumOff val="35000"/>
                  </a:schemeClr>
                </a:solidFill>
              </a:defRPr>
            </a:lvl5pPr>
            <a:lvl6pPr marL="2055813" indent="-344488">
              <a:spcBef>
                <a:spcPct val="20000"/>
              </a:spcBef>
              <a:buClr>
                <a:schemeClr val="accent1">
                  <a:lumMod val="50000"/>
                </a:schemeClr>
              </a:buClr>
              <a:buFont typeface="Wingdings 2" pitchFamily="18" charset="2"/>
              <a:buChar char=""/>
              <a:defRPr lang="en-US" dirty="0" smtClean="0">
                <a:solidFill>
                  <a:schemeClr val="tx1">
                    <a:lumMod val="65000"/>
                    <a:lumOff val="35000"/>
                  </a:schemeClr>
                </a:solidFill>
              </a:defRPr>
            </a:lvl6pPr>
            <a:lvl7pPr marL="2398713" indent="-344488">
              <a:spcBef>
                <a:spcPct val="20000"/>
              </a:spcBef>
              <a:buClr>
                <a:schemeClr val="accent1"/>
              </a:buClr>
              <a:buFont typeface="Wingdings 2" pitchFamily="18" charset="2"/>
              <a:buChar char=""/>
              <a:defRPr lang="en-US" dirty="0" smtClean="0">
                <a:solidFill>
                  <a:schemeClr val="tx1">
                    <a:lumMod val="65000"/>
                    <a:lumOff val="35000"/>
                  </a:schemeClr>
                </a:solidFill>
              </a:defRPr>
            </a:lvl7pPr>
            <a:lvl8pPr marL="2743200" indent="-344488">
              <a:spcBef>
                <a:spcPct val="20000"/>
              </a:spcBef>
              <a:buClr>
                <a:schemeClr val="accent1">
                  <a:lumMod val="50000"/>
                </a:schemeClr>
              </a:buClr>
              <a:buFont typeface="Wingdings 2" pitchFamily="18" charset="2"/>
              <a:buChar char=""/>
              <a:defRPr lang="en-US" dirty="0" smtClean="0">
                <a:solidFill>
                  <a:schemeClr val="tx1">
                    <a:lumMod val="65000"/>
                    <a:lumOff val="35000"/>
                  </a:schemeClr>
                </a:solidFill>
              </a:defRPr>
            </a:lvl8pPr>
            <a:lvl9pPr marL="3087688" indent="-344488">
              <a:spcBef>
                <a:spcPct val="20000"/>
              </a:spcBef>
              <a:buClr>
                <a:schemeClr val="accent1"/>
              </a:buClr>
              <a:buFont typeface="Wingdings 2" pitchFamily="18" charset="2"/>
              <a:buChar char=""/>
              <a:defRPr lang="en-US" dirty="0">
                <a:solidFill>
                  <a:schemeClr val="tx1">
                    <a:lumMod val="65000"/>
                    <a:lumOff val="35000"/>
                  </a:schemeClr>
                </a:solidFill>
              </a:defRPr>
            </a:lvl9pPr>
          </a:lstStyle>
          <a:p>
            <a:pPr marL="0" indent="0">
              <a:buNone/>
            </a:pPr>
            <a:r>
              <a:rPr lang="pt-BR" b="1" dirty="0" smtClean="0"/>
              <a:t>DOUTRINA</a:t>
            </a:r>
            <a:endParaRPr lang="pt-BR" b="1" dirty="0"/>
          </a:p>
        </p:txBody>
      </p:sp>
    </p:spTree>
    <p:extLst>
      <p:ext uri="{BB962C8B-B14F-4D97-AF65-F5344CB8AC3E}">
        <p14:creationId xmlns:p14="http://schemas.microsoft.com/office/powerpoint/2010/main" val="3883250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2474" y="674238"/>
            <a:ext cx="7868888" cy="6162204"/>
          </a:xfrm>
        </p:spPr>
        <p:txBody>
          <a:bodyPr>
            <a:normAutofit/>
          </a:bodyPr>
          <a:lstStyle/>
          <a:p>
            <a:pPr algn="just"/>
            <a:r>
              <a:rPr lang="pt-BR" dirty="0"/>
              <a:t>Hely Lopes Meirelles, em sua obra Direito Administrativa Brasileiro, define: “A legalidade, como principio de administração (CF, art. 37, caput), significa que o administrador público está, em toda a sua atividade funcional, sujeito aos mandamentos da lei e às exigências do bem comum, e deles não se pode afastar ou desviar, sob pena de praticar ato inválido e expor-se a responsabilidade disciplinar, civil e criminal, conforme o caso.”</a:t>
            </a:r>
          </a:p>
          <a:p>
            <a:pPr algn="just"/>
            <a:r>
              <a:rPr lang="pt-BR" dirty="0"/>
              <a:t>E continua: “A eficácia de toda atividade administrativa está condicionada ao atendimento da Lei e do Direito. É o que diz o inc. </a:t>
            </a:r>
            <a:r>
              <a:rPr lang="pt-BR" dirty="0" err="1"/>
              <a:t>I</a:t>
            </a:r>
            <a:r>
              <a:rPr lang="pt-BR" dirty="0"/>
              <a:t> do parágrafo único do art. 2º da Lei 9.784/99. Com isso, fica evidente que, além da atuação conforme à lei, a legalidade significa, igualmente, a observância dos princípio administrativos.</a:t>
            </a:r>
          </a:p>
          <a:p>
            <a:endParaRPr lang="en-US" dirty="0"/>
          </a:p>
        </p:txBody>
      </p:sp>
    </p:spTree>
    <p:extLst>
      <p:ext uri="{BB962C8B-B14F-4D97-AF65-F5344CB8AC3E}">
        <p14:creationId xmlns:p14="http://schemas.microsoft.com/office/powerpoint/2010/main" val="248486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198" y="940798"/>
            <a:ext cx="8442702" cy="5842971"/>
          </a:xfrm>
        </p:spPr>
        <p:txBody>
          <a:bodyPr>
            <a:normAutofit/>
          </a:bodyPr>
          <a:lstStyle/>
          <a:p>
            <a:pPr algn="just"/>
            <a:r>
              <a:rPr lang="pt-BR" dirty="0"/>
              <a:t>Os governantes, nada mais sendo que os representantes da sociedade, ao serem proclamados como detentores do poder, devem exercê-lo obedecendo, cumprindo e colocando em prática um quadro normativo, que busca embargar quaisquer tipos de favoritismos, perseguições ou desmandos, enfim opondo-se a todas as formas de poder autoritário.</a:t>
            </a:r>
          </a:p>
          <a:p>
            <a:pPr algn="just"/>
            <a:r>
              <a:rPr lang="pt-BR" dirty="0"/>
              <a:t>Na Administração Pública, não há espaço para liberdades e vontades particulares, </a:t>
            </a:r>
            <a:r>
              <a:rPr lang="pt-BR" dirty="0" smtClean="0"/>
              <a:t>deve </a:t>
            </a:r>
            <a:r>
              <a:rPr lang="pt-BR" dirty="0"/>
              <a:t>o agente </a:t>
            </a:r>
            <a:r>
              <a:rPr lang="pt-BR" dirty="0" smtClean="0"/>
              <a:t>público </a:t>
            </a:r>
            <a:r>
              <a:rPr lang="pt-BR" dirty="0"/>
              <a:t>sempre agir com a finalidade de atingir o bem comum, os interesses públicos, e sempre segundo àquilo que a lei lhe impõe, só podendo agir </a:t>
            </a:r>
            <a:r>
              <a:rPr lang="pt-BR" i="1" dirty="0" err="1"/>
              <a:t>secundum</a:t>
            </a:r>
            <a:r>
              <a:rPr lang="pt-BR" i="1" dirty="0"/>
              <a:t> </a:t>
            </a:r>
            <a:r>
              <a:rPr lang="pt-BR" i="1" dirty="0" err="1"/>
              <a:t>legem</a:t>
            </a:r>
            <a:r>
              <a:rPr lang="pt-BR" dirty="0"/>
              <a:t>. Enquanto no campo das relações entre particulares é lícito fazer tudo o que a lei não proíbe (princípio da autonomia da vontade), na Administração Pública só é permitido fazer o que a lei autoriza. A lei, define até onde o administrador público poderá atuar de forma lícita, sem cometer ilegalidades, define como ele deve agir.</a:t>
            </a:r>
          </a:p>
          <a:p>
            <a:endParaRPr lang="en-US" sz="1600" dirty="0"/>
          </a:p>
        </p:txBody>
      </p:sp>
    </p:spTree>
    <p:extLst>
      <p:ext uri="{BB962C8B-B14F-4D97-AF65-F5344CB8AC3E}">
        <p14:creationId xmlns:p14="http://schemas.microsoft.com/office/powerpoint/2010/main" val="1268613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751" y="1081918"/>
            <a:ext cx="8129149" cy="5780252"/>
          </a:xfrm>
        </p:spPr>
        <p:txBody>
          <a:bodyPr>
            <a:normAutofit/>
          </a:bodyPr>
          <a:lstStyle/>
          <a:p>
            <a:pPr algn="just"/>
            <a:r>
              <a:rPr lang="pt-BR" dirty="0"/>
              <a:t>Maria Sylvia Zanella Di Pietro, de forma lapidar, explana em sua obra Direito Administrativo: “A observância do referido preceito constitucional” - art. 5º, inciso II, da Constituição Federal – “é garantida por meio de outro direito assegurado pelo mesmo dispositivo, em seu inciso XXXV, em decorrência do qual ”a lei não excluirá da apreciação do Poder Judiciário lesão ou ameaça de lesão”, ainda que a mesma decorra de ato da Administração. E a Constituição ainda prevê outros remédios específicos contra a ilegalidade administrativa, como a ação popular, o </a:t>
            </a:r>
            <a:r>
              <a:rPr lang="pt-BR" dirty="0" smtClean="0"/>
              <a:t>habeas </a:t>
            </a:r>
            <a:r>
              <a:rPr lang="pt-BR" dirty="0"/>
              <a:t>corpus, o </a:t>
            </a:r>
            <a:r>
              <a:rPr lang="pt-BR" dirty="0" smtClean="0"/>
              <a:t>habeas </a:t>
            </a:r>
            <a:r>
              <a:rPr lang="pt-BR" dirty="0"/>
              <a:t>data, o mandado de segurança e o mandado de injunção; tudo isto sem falar no controle pelo Legislativo, diretamente ou com auxílio do Tribunal de Contas, e no controle da própria Administração.”.</a:t>
            </a:r>
          </a:p>
          <a:p>
            <a:pPr algn="just"/>
            <a:endParaRPr lang="en-US" dirty="0"/>
          </a:p>
        </p:txBody>
      </p:sp>
    </p:spTree>
    <p:extLst>
      <p:ext uri="{BB962C8B-B14F-4D97-AF65-F5344CB8AC3E}">
        <p14:creationId xmlns:p14="http://schemas.microsoft.com/office/powerpoint/2010/main" val="1772904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CONCLUSÃO</a:t>
            </a:r>
            <a:endParaRPr lang="en-US" dirty="0"/>
          </a:p>
        </p:txBody>
      </p:sp>
      <p:sp>
        <p:nvSpPr>
          <p:cNvPr id="3" name="Content Placeholder 2"/>
          <p:cNvSpPr>
            <a:spLocks noGrp="1"/>
          </p:cNvSpPr>
          <p:nvPr>
            <p:ph idx="1"/>
          </p:nvPr>
        </p:nvSpPr>
        <p:spPr>
          <a:xfrm>
            <a:off x="486008" y="2383346"/>
            <a:ext cx="8238892" cy="3882983"/>
          </a:xfrm>
        </p:spPr>
        <p:txBody>
          <a:bodyPr/>
          <a:lstStyle/>
          <a:p>
            <a:pPr algn="just"/>
            <a:r>
              <a:rPr lang="pt-BR" dirty="0" smtClean="0"/>
              <a:t>Concluímos</a:t>
            </a:r>
            <a:r>
              <a:rPr lang="pt-BR" dirty="0"/>
              <a:t>, por fim, que o principio da Legalidade, ao limitar a legítima atuação da Administração Pública àquilo que é permitido por lei, de acordo com os meios e formas que por ela estabelecidos e segundo os interesses públicos, confere ao Estado um caráter democrático, traduzindo-se numa expressão de direito, revelando-se um elemento de garantia e segurança jurídicas.</a:t>
            </a:r>
          </a:p>
          <a:p>
            <a:pPr algn="just"/>
            <a:endParaRPr lang="en-US" dirty="0"/>
          </a:p>
        </p:txBody>
      </p:sp>
    </p:spTree>
    <p:extLst>
      <p:ext uri="{BB962C8B-B14F-4D97-AF65-F5344CB8AC3E}">
        <p14:creationId xmlns:p14="http://schemas.microsoft.com/office/powerpoint/2010/main" val="1440024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Quem Pode Mais Pode </a:t>
            </a:r>
            <a:r>
              <a:rPr lang="pt-BR" dirty="0" smtClean="0"/>
              <a:t>Menos?</a:t>
            </a:r>
            <a:endParaRPr lang="en-US" dirty="0"/>
          </a:p>
        </p:txBody>
      </p:sp>
      <p:sp>
        <p:nvSpPr>
          <p:cNvPr id="3" name="Content Placeholder 2"/>
          <p:cNvSpPr>
            <a:spLocks noGrp="1"/>
          </p:cNvSpPr>
          <p:nvPr>
            <p:ph idx="1"/>
          </p:nvPr>
        </p:nvSpPr>
        <p:spPr>
          <a:xfrm>
            <a:off x="344909" y="2681268"/>
            <a:ext cx="8379991" cy="3104621"/>
          </a:xfrm>
        </p:spPr>
        <p:txBody>
          <a:bodyPr/>
          <a:lstStyle/>
          <a:p>
            <a:pPr algn="just"/>
            <a:r>
              <a:rPr lang="pt-BR" dirty="0"/>
              <a:t>Existe um princípio de Direito Público que preceitua que não deve ser proibido o menos a quem é permitido o </a:t>
            </a:r>
            <a:r>
              <a:rPr lang="pt-BR" dirty="0" smtClean="0"/>
              <a:t>mais.</a:t>
            </a:r>
            <a:endParaRPr lang="pt-BR" dirty="0"/>
          </a:p>
          <a:p>
            <a:pPr algn="just"/>
            <a:endParaRPr lang="en-US" dirty="0"/>
          </a:p>
        </p:txBody>
      </p:sp>
    </p:spTree>
    <p:extLst>
      <p:ext uri="{BB962C8B-B14F-4D97-AF65-F5344CB8AC3E}">
        <p14:creationId xmlns:p14="http://schemas.microsoft.com/office/powerpoint/2010/main" val="726959041"/>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334</TotalTime>
  <Words>1223</Words>
  <Application>Microsoft Macintosh PowerPoint</Application>
  <PresentationFormat>On-screen Show (4:3)</PresentationFormat>
  <Paragraphs>40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Perception</vt:lpstr>
      <vt:lpstr>Princípio da Legalidade</vt:lpstr>
      <vt:lpstr>PowerPoint Presentation</vt:lpstr>
      <vt:lpstr>PowerPoint Presentation</vt:lpstr>
      <vt:lpstr>PowerPoint Presentation</vt:lpstr>
      <vt:lpstr>PowerPoint Presentation</vt:lpstr>
      <vt:lpstr>PowerPoint Presentation</vt:lpstr>
      <vt:lpstr>PowerPoint Presentation</vt:lpstr>
      <vt:lpstr>CONCLUSÃO</vt:lpstr>
      <vt:lpstr>Quem Pode Mais Pode Menos?</vt:lpstr>
      <vt:lpstr>Polêmica!!!!</vt:lpstr>
      <vt:lpstr>PowerPoint Presentation</vt:lpstr>
      <vt:lpstr>E, a Enfermagem?</vt:lpstr>
      <vt:lpstr>PowerPoint Presentation</vt:lpstr>
      <vt:lpstr>PowerPoint Presentation</vt:lpstr>
    </vt:vector>
  </TitlesOfParts>
  <Company>MUGLIA ADVOGADOS ASSOCIADOS 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Princípio da Legalidade</dc:title>
  <dc:creator>Luiz G. Muglia</dc:creator>
  <cp:lastModifiedBy>Luiz G. Muglia</cp:lastModifiedBy>
  <cp:revision>9</cp:revision>
  <dcterms:created xsi:type="dcterms:W3CDTF">2013-11-28T14:49:39Z</dcterms:created>
  <dcterms:modified xsi:type="dcterms:W3CDTF">2013-11-29T10:59:29Z</dcterms:modified>
</cp:coreProperties>
</file>