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3" r:id="rId2"/>
    <p:sldId id="297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94" r:id="rId16"/>
    <p:sldId id="288" r:id="rId17"/>
    <p:sldId id="289" r:id="rId18"/>
    <p:sldId id="290" r:id="rId19"/>
    <p:sldId id="291" r:id="rId20"/>
    <p:sldId id="292" r:id="rId21"/>
    <p:sldId id="293" r:id="rId22"/>
    <p:sldId id="260" r:id="rId23"/>
    <p:sldId id="261" r:id="rId24"/>
    <p:sldId id="262" r:id="rId25"/>
    <p:sldId id="263" r:id="rId26"/>
    <p:sldId id="264" r:id="rId27"/>
    <p:sldId id="265" r:id="rId28"/>
    <p:sldId id="296" r:id="rId29"/>
    <p:sldId id="272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78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86BC8F-2098-449E-9F74-C4178904CE9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9857ED0-D9B2-4975-B8EC-4CCC386164A5}">
      <dgm:prSet phldrT="[Texto]"/>
      <dgm:spPr/>
      <dgm:t>
        <a:bodyPr/>
        <a:lstStyle/>
        <a:p>
          <a:r>
            <a:rPr lang="pt-BR" dirty="0" smtClean="0"/>
            <a:t>Padronização de prazos</a:t>
          </a:r>
          <a:endParaRPr lang="pt-BR" dirty="0"/>
        </a:p>
      </dgm:t>
    </dgm:pt>
    <dgm:pt modelId="{2CD9192A-E619-47C3-B951-00B1B688DB5B}" type="parTrans" cxnId="{7F22F769-2F93-4CC4-A4D9-1BEBFCF5F5E1}">
      <dgm:prSet/>
      <dgm:spPr/>
      <dgm:t>
        <a:bodyPr/>
        <a:lstStyle/>
        <a:p>
          <a:endParaRPr lang="pt-BR"/>
        </a:p>
      </dgm:t>
    </dgm:pt>
    <dgm:pt modelId="{1268C746-0735-4A12-B8FD-E9559D78AA0E}" type="sibTrans" cxnId="{7F22F769-2F93-4CC4-A4D9-1BEBFCF5F5E1}">
      <dgm:prSet/>
      <dgm:spPr/>
      <dgm:t>
        <a:bodyPr/>
        <a:lstStyle/>
        <a:p>
          <a:endParaRPr lang="pt-BR"/>
        </a:p>
      </dgm:t>
    </dgm:pt>
    <dgm:pt modelId="{139622AE-CA6D-47EE-8F3E-15C2745800A4}" type="asst">
      <dgm:prSet phldrT="[Texto]"/>
      <dgm:spPr/>
      <dgm:t>
        <a:bodyPr/>
        <a:lstStyle/>
        <a:p>
          <a:r>
            <a:rPr lang="pt-BR" dirty="0" smtClean="0"/>
            <a:t>Dificuldade jurídica e acompanhamento do PAD</a:t>
          </a:r>
          <a:endParaRPr lang="pt-BR" dirty="0"/>
        </a:p>
      </dgm:t>
    </dgm:pt>
    <dgm:pt modelId="{A39AECA0-01C6-4E0D-A0FB-ED402A7240A6}" type="parTrans" cxnId="{7FF207DF-E77A-4106-AB5E-54FB274E94D0}">
      <dgm:prSet/>
      <dgm:spPr/>
      <dgm:t>
        <a:bodyPr/>
        <a:lstStyle/>
        <a:p>
          <a:endParaRPr lang="pt-BR"/>
        </a:p>
      </dgm:t>
    </dgm:pt>
    <dgm:pt modelId="{2AB7E3B7-CB55-4DE6-A997-CF0C454C4217}" type="sibTrans" cxnId="{7FF207DF-E77A-4106-AB5E-54FB274E94D0}">
      <dgm:prSet/>
      <dgm:spPr/>
      <dgm:t>
        <a:bodyPr/>
        <a:lstStyle/>
        <a:p>
          <a:endParaRPr lang="pt-BR"/>
        </a:p>
      </dgm:t>
    </dgm:pt>
    <dgm:pt modelId="{BFC1D1F0-176F-4AC6-94BC-B3F47758CDE7}">
      <dgm:prSet phldrT="[Texto]"/>
      <dgm:spPr/>
      <dgm:t>
        <a:bodyPr/>
        <a:lstStyle/>
        <a:p>
          <a:r>
            <a:rPr lang="pt-BR" dirty="0" smtClean="0"/>
            <a:t>Imediato</a:t>
          </a:r>
          <a:endParaRPr lang="pt-BR" dirty="0"/>
        </a:p>
      </dgm:t>
    </dgm:pt>
    <dgm:pt modelId="{A85A440F-100F-4A91-8FC7-50BBF178508F}" type="parTrans" cxnId="{E7CAFE7D-8714-48A7-98DF-69B9401C0102}">
      <dgm:prSet/>
      <dgm:spPr/>
      <dgm:t>
        <a:bodyPr/>
        <a:lstStyle/>
        <a:p>
          <a:endParaRPr lang="pt-BR"/>
        </a:p>
      </dgm:t>
    </dgm:pt>
    <dgm:pt modelId="{AB93C933-A228-4066-9881-B8D31BC2B309}" type="sibTrans" cxnId="{E7CAFE7D-8714-48A7-98DF-69B9401C0102}">
      <dgm:prSet/>
      <dgm:spPr/>
      <dgm:t>
        <a:bodyPr/>
        <a:lstStyle/>
        <a:p>
          <a:endParaRPr lang="pt-BR"/>
        </a:p>
      </dgm:t>
    </dgm:pt>
    <dgm:pt modelId="{C720E921-5119-4551-9D65-C54061F3BE47}">
      <dgm:prSet phldrT="[Texto]"/>
      <dgm:spPr/>
      <dgm:t>
        <a:bodyPr/>
        <a:lstStyle/>
        <a:p>
          <a:r>
            <a:rPr lang="pt-BR" dirty="0" smtClean="0"/>
            <a:t>120 dias</a:t>
          </a:r>
          <a:endParaRPr lang="pt-BR" dirty="0"/>
        </a:p>
      </dgm:t>
    </dgm:pt>
    <dgm:pt modelId="{F1602B68-2FE8-4132-A377-C64D00F21958}" type="parTrans" cxnId="{2BA59D65-60A0-4902-8C14-284126E447B1}">
      <dgm:prSet/>
      <dgm:spPr/>
      <dgm:t>
        <a:bodyPr/>
        <a:lstStyle/>
        <a:p>
          <a:endParaRPr lang="pt-BR"/>
        </a:p>
      </dgm:t>
    </dgm:pt>
    <dgm:pt modelId="{633AD5A2-1901-4512-BBE4-A4C685402E24}" type="sibTrans" cxnId="{2BA59D65-60A0-4902-8C14-284126E447B1}">
      <dgm:prSet/>
      <dgm:spPr/>
      <dgm:t>
        <a:bodyPr/>
        <a:lstStyle/>
        <a:p>
          <a:endParaRPr lang="pt-BR"/>
        </a:p>
      </dgm:t>
    </dgm:pt>
    <dgm:pt modelId="{888D89A4-9A7C-40B5-A802-9031AB1E8306}">
      <dgm:prSet phldrT="[Texto]"/>
      <dgm:spPr/>
      <dgm:t>
        <a:bodyPr/>
        <a:lstStyle/>
        <a:p>
          <a:r>
            <a:rPr lang="pt-BR" dirty="0" smtClean="0"/>
            <a:t>30 dias</a:t>
          </a:r>
          <a:endParaRPr lang="pt-BR" dirty="0"/>
        </a:p>
      </dgm:t>
    </dgm:pt>
    <dgm:pt modelId="{38C532B9-FCA7-4EC1-A408-804CCD53F63E}" type="parTrans" cxnId="{F3D3134D-978A-4A80-8764-DB0D24C9EC89}">
      <dgm:prSet/>
      <dgm:spPr/>
      <dgm:t>
        <a:bodyPr/>
        <a:lstStyle/>
        <a:p>
          <a:endParaRPr lang="pt-BR"/>
        </a:p>
      </dgm:t>
    </dgm:pt>
    <dgm:pt modelId="{3B32D895-C676-44E1-A881-8CD3605EC6C4}" type="sibTrans" cxnId="{F3D3134D-978A-4A80-8764-DB0D24C9EC89}">
      <dgm:prSet/>
      <dgm:spPr/>
      <dgm:t>
        <a:bodyPr/>
        <a:lstStyle/>
        <a:p>
          <a:endParaRPr lang="pt-BR"/>
        </a:p>
      </dgm:t>
    </dgm:pt>
    <dgm:pt modelId="{EB436D56-E910-45AF-B994-5980F7247332}" type="pres">
      <dgm:prSet presAssocID="{F486BC8F-2098-449E-9F74-C4178904CE9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A43D1053-AA8F-4C67-B7E3-B3C458BAFB09}" type="pres">
      <dgm:prSet presAssocID="{B9857ED0-D9B2-4975-B8EC-4CCC386164A5}" presName="hierRoot1" presStyleCnt="0">
        <dgm:presLayoutVars>
          <dgm:hierBranch val="init"/>
        </dgm:presLayoutVars>
      </dgm:prSet>
      <dgm:spPr/>
    </dgm:pt>
    <dgm:pt modelId="{DAEACDE3-73B7-4BAB-9BF9-4400E6FCCF95}" type="pres">
      <dgm:prSet presAssocID="{B9857ED0-D9B2-4975-B8EC-4CCC386164A5}" presName="rootComposite1" presStyleCnt="0"/>
      <dgm:spPr/>
    </dgm:pt>
    <dgm:pt modelId="{81B55B01-174A-4B06-B81E-D1AB38779434}" type="pres">
      <dgm:prSet presAssocID="{B9857ED0-D9B2-4975-B8EC-4CCC386164A5}" presName="rootText1" presStyleLbl="node0" presStyleIdx="0" presStyleCnt="1" custScaleY="10820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C545249-B293-4F3F-B962-E6C80FB2D0AE}" type="pres">
      <dgm:prSet presAssocID="{B9857ED0-D9B2-4975-B8EC-4CCC386164A5}" presName="rootConnector1" presStyleLbl="node1" presStyleIdx="0" presStyleCnt="0"/>
      <dgm:spPr/>
      <dgm:t>
        <a:bodyPr/>
        <a:lstStyle/>
        <a:p>
          <a:endParaRPr lang="pt-BR"/>
        </a:p>
      </dgm:t>
    </dgm:pt>
    <dgm:pt modelId="{90D72ECA-4126-4F14-A426-E8AB42C79EC0}" type="pres">
      <dgm:prSet presAssocID="{B9857ED0-D9B2-4975-B8EC-4CCC386164A5}" presName="hierChild2" presStyleCnt="0"/>
      <dgm:spPr/>
    </dgm:pt>
    <dgm:pt modelId="{93D4A3F8-1E22-4614-83AA-C39FCF071D5C}" type="pres">
      <dgm:prSet presAssocID="{A85A440F-100F-4A91-8FC7-50BBF178508F}" presName="Name37" presStyleLbl="parChTrans1D2" presStyleIdx="0" presStyleCnt="4"/>
      <dgm:spPr/>
      <dgm:t>
        <a:bodyPr/>
        <a:lstStyle/>
        <a:p>
          <a:endParaRPr lang="pt-BR"/>
        </a:p>
      </dgm:t>
    </dgm:pt>
    <dgm:pt modelId="{D041040B-8EB3-4C91-ABA6-1932F9CA3015}" type="pres">
      <dgm:prSet presAssocID="{BFC1D1F0-176F-4AC6-94BC-B3F47758CDE7}" presName="hierRoot2" presStyleCnt="0">
        <dgm:presLayoutVars>
          <dgm:hierBranch val="init"/>
        </dgm:presLayoutVars>
      </dgm:prSet>
      <dgm:spPr/>
    </dgm:pt>
    <dgm:pt modelId="{C4DCEF13-74CD-4AC9-8D87-FBD58FB16095}" type="pres">
      <dgm:prSet presAssocID="{BFC1D1F0-176F-4AC6-94BC-B3F47758CDE7}" presName="rootComposite" presStyleCnt="0"/>
      <dgm:spPr/>
    </dgm:pt>
    <dgm:pt modelId="{D99AC66A-836E-47F2-8E5F-EFEDD6542AD7}" type="pres">
      <dgm:prSet presAssocID="{BFC1D1F0-176F-4AC6-94BC-B3F47758CDE7}" presName="rootText" presStyleLbl="node2" presStyleIdx="0" presStyleCnt="3" custScaleY="73717" custLinFactNeighborX="-1607" custLinFactNeighborY="-3309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4DEAE09-984C-46C7-BFF4-FD5A9B23480E}" type="pres">
      <dgm:prSet presAssocID="{BFC1D1F0-176F-4AC6-94BC-B3F47758CDE7}" presName="rootConnector" presStyleLbl="node2" presStyleIdx="0" presStyleCnt="3"/>
      <dgm:spPr/>
      <dgm:t>
        <a:bodyPr/>
        <a:lstStyle/>
        <a:p>
          <a:endParaRPr lang="pt-BR"/>
        </a:p>
      </dgm:t>
    </dgm:pt>
    <dgm:pt modelId="{1774CC25-D790-4A8B-B3FB-90417F7748BA}" type="pres">
      <dgm:prSet presAssocID="{BFC1D1F0-176F-4AC6-94BC-B3F47758CDE7}" presName="hierChild4" presStyleCnt="0"/>
      <dgm:spPr/>
    </dgm:pt>
    <dgm:pt modelId="{5C8CE7B4-FE5C-4868-85F4-A04BA0D4F5AA}" type="pres">
      <dgm:prSet presAssocID="{BFC1D1F0-176F-4AC6-94BC-B3F47758CDE7}" presName="hierChild5" presStyleCnt="0"/>
      <dgm:spPr/>
    </dgm:pt>
    <dgm:pt modelId="{2E28A73E-F01B-4217-950B-DB9D0F74F54C}" type="pres">
      <dgm:prSet presAssocID="{38C532B9-FCA7-4EC1-A408-804CCD53F63E}" presName="Name37" presStyleLbl="parChTrans1D2" presStyleIdx="1" presStyleCnt="4"/>
      <dgm:spPr/>
      <dgm:t>
        <a:bodyPr/>
        <a:lstStyle/>
        <a:p>
          <a:endParaRPr lang="pt-BR"/>
        </a:p>
      </dgm:t>
    </dgm:pt>
    <dgm:pt modelId="{AFF1F430-6F65-4272-8878-8E49FF4A9A40}" type="pres">
      <dgm:prSet presAssocID="{888D89A4-9A7C-40B5-A802-9031AB1E8306}" presName="hierRoot2" presStyleCnt="0">
        <dgm:presLayoutVars>
          <dgm:hierBranch val="init"/>
        </dgm:presLayoutVars>
      </dgm:prSet>
      <dgm:spPr/>
    </dgm:pt>
    <dgm:pt modelId="{E564E355-8940-4EB5-A394-D1850056EC90}" type="pres">
      <dgm:prSet presAssocID="{888D89A4-9A7C-40B5-A802-9031AB1E8306}" presName="rootComposite" presStyleCnt="0"/>
      <dgm:spPr/>
    </dgm:pt>
    <dgm:pt modelId="{9B697530-7B5C-4A50-9871-F094B906892D}" type="pres">
      <dgm:prSet presAssocID="{888D89A4-9A7C-40B5-A802-9031AB1E8306}" presName="rootText" presStyleLbl="node2" presStyleIdx="1" presStyleCnt="3" custScaleY="73559" custLinFactNeighborX="546" custLinFactNeighborY="-3309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83DD913-9193-4246-A321-850019C7F3CE}" type="pres">
      <dgm:prSet presAssocID="{888D89A4-9A7C-40B5-A802-9031AB1E8306}" presName="rootConnector" presStyleLbl="node2" presStyleIdx="1" presStyleCnt="3"/>
      <dgm:spPr/>
      <dgm:t>
        <a:bodyPr/>
        <a:lstStyle/>
        <a:p>
          <a:endParaRPr lang="pt-BR"/>
        </a:p>
      </dgm:t>
    </dgm:pt>
    <dgm:pt modelId="{1A7AAD99-D121-4D2B-A3E0-D70BCBBC7E0F}" type="pres">
      <dgm:prSet presAssocID="{888D89A4-9A7C-40B5-A802-9031AB1E8306}" presName="hierChild4" presStyleCnt="0"/>
      <dgm:spPr/>
    </dgm:pt>
    <dgm:pt modelId="{0081F35F-9FED-42AA-80BF-C945A96F0928}" type="pres">
      <dgm:prSet presAssocID="{888D89A4-9A7C-40B5-A802-9031AB1E8306}" presName="hierChild5" presStyleCnt="0"/>
      <dgm:spPr/>
    </dgm:pt>
    <dgm:pt modelId="{3E423BB8-236B-4699-A58E-8A4CFEC3D482}" type="pres">
      <dgm:prSet presAssocID="{F1602B68-2FE8-4132-A377-C64D00F21958}" presName="Name37" presStyleLbl="parChTrans1D2" presStyleIdx="2" presStyleCnt="4"/>
      <dgm:spPr/>
      <dgm:t>
        <a:bodyPr/>
        <a:lstStyle/>
        <a:p>
          <a:endParaRPr lang="pt-BR"/>
        </a:p>
      </dgm:t>
    </dgm:pt>
    <dgm:pt modelId="{F7234492-4104-4434-90F2-5EEE2E2831FB}" type="pres">
      <dgm:prSet presAssocID="{C720E921-5119-4551-9D65-C54061F3BE47}" presName="hierRoot2" presStyleCnt="0">
        <dgm:presLayoutVars>
          <dgm:hierBranch val="init"/>
        </dgm:presLayoutVars>
      </dgm:prSet>
      <dgm:spPr/>
    </dgm:pt>
    <dgm:pt modelId="{79AAA599-C7AB-430A-9C67-B361B2DEFAC6}" type="pres">
      <dgm:prSet presAssocID="{C720E921-5119-4551-9D65-C54061F3BE47}" presName="rootComposite" presStyleCnt="0"/>
      <dgm:spPr/>
    </dgm:pt>
    <dgm:pt modelId="{B53848E5-08F3-4B34-93E6-CA017717A3EF}" type="pres">
      <dgm:prSet presAssocID="{C720E921-5119-4551-9D65-C54061F3BE47}" presName="rootText" presStyleLbl="node2" presStyleIdx="2" presStyleCnt="3" custScaleY="73559" custLinFactNeighborX="-543" custLinFactNeighborY="-3309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6B0ADFC-F99C-4CC6-B496-5D49AAC02508}" type="pres">
      <dgm:prSet presAssocID="{C720E921-5119-4551-9D65-C54061F3BE47}" presName="rootConnector" presStyleLbl="node2" presStyleIdx="2" presStyleCnt="3"/>
      <dgm:spPr/>
      <dgm:t>
        <a:bodyPr/>
        <a:lstStyle/>
        <a:p>
          <a:endParaRPr lang="pt-BR"/>
        </a:p>
      </dgm:t>
    </dgm:pt>
    <dgm:pt modelId="{F54AF926-5535-4AEF-ACB8-33D2E5B1F733}" type="pres">
      <dgm:prSet presAssocID="{C720E921-5119-4551-9D65-C54061F3BE47}" presName="hierChild4" presStyleCnt="0"/>
      <dgm:spPr/>
    </dgm:pt>
    <dgm:pt modelId="{9816E3EB-20E9-4D7A-8996-31A6820F1B22}" type="pres">
      <dgm:prSet presAssocID="{C720E921-5119-4551-9D65-C54061F3BE47}" presName="hierChild5" presStyleCnt="0"/>
      <dgm:spPr/>
    </dgm:pt>
    <dgm:pt modelId="{8D9AEF2C-3164-4419-95FB-F51EB6AB88CE}" type="pres">
      <dgm:prSet presAssocID="{B9857ED0-D9B2-4975-B8EC-4CCC386164A5}" presName="hierChild3" presStyleCnt="0"/>
      <dgm:spPr/>
    </dgm:pt>
    <dgm:pt modelId="{F80BCABF-5813-4A09-A3B7-6E7222400377}" type="pres">
      <dgm:prSet presAssocID="{A39AECA0-01C6-4E0D-A0FB-ED402A7240A6}" presName="Name111" presStyleLbl="parChTrans1D2" presStyleIdx="3" presStyleCnt="4"/>
      <dgm:spPr/>
      <dgm:t>
        <a:bodyPr/>
        <a:lstStyle/>
        <a:p>
          <a:endParaRPr lang="pt-BR"/>
        </a:p>
      </dgm:t>
    </dgm:pt>
    <dgm:pt modelId="{58A1B5AA-5291-4B37-90C0-9C16F3566540}" type="pres">
      <dgm:prSet presAssocID="{139622AE-CA6D-47EE-8F3E-15C2745800A4}" presName="hierRoot3" presStyleCnt="0">
        <dgm:presLayoutVars>
          <dgm:hierBranch val="init"/>
        </dgm:presLayoutVars>
      </dgm:prSet>
      <dgm:spPr/>
    </dgm:pt>
    <dgm:pt modelId="{92EBD5F9-0863-43A7-ACBC-F0289256726F}" type="pres">
      <dgm:prSet presAssocID="{139622AE-CA6D-47EE-8F3E-15C2745800A4}" presName="rootComposite3" presStyleCnt="0"/>
      <dgm:spPr/>
    </dgm:pt>
    <dgm:pt modelId="{020C8E1E-CB45-4E2A-83D6-91227825A2CF}" type="pres">
      <dgm:prSet presAssocID="{139622AE-CA6D-47EE-8F3E-15C2745800A4}" presName="rootText3" presStyleLbl="asst1" presStyleIdx="0" presStyleCnt="1" custScaleX="116832" custLinFactNeighborX="1556" custLinFactNeighborY="-2248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EF25411-EE61-4552-B778-DE9EF4D74A63}" type="pres">
      <dgm:prSet presAssocID="{139622AE-CA6D-47EE-8F3E-15C2745800A4}" presName="rootConnector3" presStyleLbl="asst1" presStyleIdx="0" presStyleCnt="1"/>
      <dgm:spPr/>
      <dgm:t>
        <a:bodyPr/>
        <a:lstStyle/>
        <a:p>
          <a:endParaRPr lang="pt-BR"/>
        </a:p>
      </dgm:t>
    </dgm:pt>
    <dgm:pt modelId="{6C6010EC-9FA6-40A3-BE24-587747CBD426}" type="pres">
      <dgm:prSet presAssocID="{139622AE-CA6D-47EE-8F3E-15C2745800A4}" presName="hierChild6" presStyleCnt="0"/>
      <dgm:spPr/>
    </dgm:pt>
    <dgm:pt modelId="{B75A838B-3769-4F11-8AD3-8FA54EB0EF23}" type="pres">
      <dgm:prSet presAssocID="{139622AE-CA6D-47EE-8F3E-15C2745800A4}" presName="hierChild7" presStyleCnt="0"/>
      <dgm:spPr/>
    </dgm:pt>
  </dgm:ptLst>
  <dgm:cxnLst>
    <dgm:cxn modelId="{F3D3134D-978A-4A80-8764-DB0D24C9EC89}" srcId="{B9857ED0-D9B2-4975-B8EC-4CCC386164A5}" destId="{888D89A4-9A7C-40B5-A802-9031AB1E8306}" srcOrd="2" destOrd="0" parTransId="{38C532B9-FCA7-4EC1-A408-804CCD53F63E}" sibTransId="{3B32D895-C676-44E1-A881-8CD3605EC6C4}"/>
    <dgm:cxn modelId="{905CECFE-4BFA-4831-84F6-9F07FF758CFB}" type="presOf" srcId="{B9857ED0-D9B2-4975-B8EC-4CCC386164A5}" destId="{81B55B01-174A-4B06-B81E-D1AB38779434}" srcOrd="0" destOrd="0" presId="urn:microsoft.com/office/officeart/2005/8/layout/orgChart1"/>
    <dgm:cxn modelId="{6D26082A-3CF8-4D0C-9FE9-CD5B488CC140}" type="presOf" srcId="{F1602B68-2FE8-4132-A377-C64D00F21958}" destId="{3E423BB8-236B-4699-A58E-8A4CFEC3D482}" srcOrd="0" destOrd="0" presId="urn:microsoft.com/office/officeart/2005/8/layout/orgChart1"/>
    <dgm:cxn modelId="{B404F18A-24BA-4012-A621-85481B0FFFDB}" type="presOf" srcId="{BFC1D1F0-176F-4AC6-94BC-B3F47758CDE7}" destId="{D99AC66A-836E-47F2-8E5F-EFEDD6542AD7}" srcOrd="0" destOrd="0" presId="urn:microsoft.com/office/officeart/2005/8/layout/orgChart1"/>
    <dgm:cxn modelId="{AB461B53-6B3F-40F5-8FE3-01096DE0FAFB}" type="presOf" srcId="{38C532B9-FCA7-4EC1-A408-804CCD53F63E}" destId="{2E28A73E-F01B-4217-950B-DB9D0F74F54C}" srcOrd="0" destOrd="0" presId="urn:microsoft.com/office/officeart/2005/8/layout/orgChart1"/>
    <dgm:cxn modelId="{7F22F769-2F93-4CC4-A4D9-1BEBFCF5F5E1}" srcId="{F486BC8F-2098-449E-9F74-C4178904CE95}" destId="{B9857ED0-D9B2-4975-B8EC-4CCC386164A5}" srcOrd="0" destOrd="0" parTransId="{2CD9192A-E619-47C3-B951-00B1B688DB5B}" sibTransId="{1268C746-0735-4A12-B8FD-E9559D78AA0E}"/>
    <dgm:cxn modelId="{B6962615-8C78-4C4C-B5B3-DF6412C99E32}" type="presOf" srcId="{C720E921-5119-4551-9D65-C54061F3BE47}" destId="{B53848E5-08F3-4B34-93E6-CA017717A3EF}" srcOrd="0" destOrd="0" presId="urn:microsoft.com/office/officeart/2005/8/layout/orgChart1"/>
    <dgm:cxn modelId="{7FF207DF-E77A-4106-AB5E-54FB274E94D0}" srcId="{B9857ED0-D9B2-4975-B8EC-4CCC386164A5}" destId="{139622AE-CA6D-47EE-8F3E-15C2745800A4}" srcOrd="0" destOrd="0" parTransId="{A39AECA0-01C6-4E0D-A0FB-ED402A7240A6}" sibTransId="{2AB7E3B7-CB55-4DE6-A997-CF0C454C4217}"/>
    <dgm:cxn modelId="{997A12A4-071A-45CC-BA99-68AA8DAA9633}" type="presOf" srcId="{A85A440F-100F-4A91-8FC7-50BBF178508F}" destId="{93D4A3F8-1E22-4614-83AA-C39FCF071D5C}" srcOrd="0" destOrd="0" presId="urn:microsoft.com/office/officeart/2005/8/layout/orgChart1"/>
    <dgm:cxn modelId="{2D41F025-71EF-41B7-A248-EAE4F506209F}" type="presOf" srcId="{A39AECA0-01C6-4E0D-A0FB-ED402A7240A6}" destId="{F80BCABF-5813-4A09-A3B7-6E7222400377}" srcOrd="0" destOrd="0" presId="urn:microsoft.com/office/officeart/2005/8/layout/orgChart1"/>
    <dgm:cxn modelId="{71F9E277-C1BE-4078-8709-37E05434842C}" type="presOf" srcId="{B9857ED0-D9B2-4975-B8EC-4CCC386164A5}" destId="{3C545249-B293-4F3F-B962-E6C80FB2D0AE}" srcOrd="1" destOrd="0" presId="urn:microsoft.com/office/officeart/2005/8/layout/orgChart1"/>
    <dgm:cxn modelId="{DD56DB76-8465-4561-8ACB-541252E9EAF2}" type="presOf" srcId="{F486BC8F-2098-449E-9F74-C4178904CE95}" destId="{EB436D56-E910-45AF-B994-5980F7247332}" srcOrd="0" destOrd="0" presId="urn:microsoft.com/office/officeart/2005/8/layout/orgChart1"/>
    <dgm:cxn modelId="{BCFBE7F1-0215-4473-927B-0779CAC0DE41}" type="presOf" srcId="{888D89A4-9A7C-40B5-A802-9031AB1E8306}" destId="{383DD913-9193-4246-A321-850019C7F3CE}" srcOrd="1" destOrd="0" presId="urn:microsoft.com/office/officeart/2005/8/layout/orgChart1"/>
    <dgm:cxn modelId="{B36F89C0-F466-47AF-BFC5-8C34064D3240}" type="presOf" srcId="{C720E921-5119-4551-9D65-C54061F3BE47}" destId="{26B0ADFC-F99C-4CC6-B496-5D49AAC02508}" srcOrd="1" destOrd="0" presId="urn:microsoft.com/office/officeart/2005/8/layout/orgChart1"/>
    <dgm:cxn modelId="{2BA59D65-60A0-4902-8C14-284126E447B1}" srcId="{B9857ED0-D9B2-4975-B8EC-4CCC386164A5}" destId="{C720E921-5119-4551-9D65-C54061F3BE47}" srcOrd="3" destOrd="0" parTransId="{F1602B68-2FE8-4132-A377-C64D00F21958}" sibTransId="{633AD5A2-1901-4512-BBE4-A4C685402E24}"/>
    <dgm:cxn modelId="{E2B8D0ED-9BE0-4071-AA64-D3EE8EB14949}" type="presOf" srcId="{139622AE-CA6D-47EE-8F3E-15C2745800A4}" destId="{020C8E1E-CB45-4E2A-83D6-91227825A2CF}" srcOrd="0" destOrd="0" presId="urn:microsoft.com/office/officeart/2005/8/layout/orgChart1"/>
    <dgm:cxn modelId="{BE0502DB-AC73-4874-9A2F-BA71672BD20C}" type="presOf" srcId="{BFC1D1F0-176F-4AC6-94BC-B3F47758CDE7}" destId="{34DEAE09-984C-46C7-BFF4-FD5A9B23480E}" srcOrd="1" destOrd="0" presId="urn:microsoft.com/office/officeart/2005/8/layout/orgChart1"/>
    <dgm:cxn modelId="{E7CAFE7D-8714-48A7-98DF-69B9401C0102}" srcId="{B9857ED0-D9B2-4975-B8EC-4CCC386164A5}" destId="{BFC1D1F0-176F-4AC6-94BC-B3F47758CDE7}" srcOrd="1" destOrd="0" parTransId="{A85A440F-100F-4A91-8FC7-50BBF178508F}" sibTransId="{AB93C933-A228-4066-9881-B8D31BC2B309}"/>
    <dgm:cxn modelId="{36750F83-53B7-436F-843A-450E6B497907}" type="presOf" srcId="{139622AE-CA6D-47EE-8F3E-15C2745800A4}" destId="{AEF25411-EE61-4552-B778-DE9EF4D74A63}" srcOrd="1" destOrd="0" presId="urn:microsoft.com/office/officeart/2005/8/layout/orgChart1"/>
    <dgm:cxn modelId="{54C6DB61-F8C2-440B-A608-C1B5401929C6}" type="presOf" srcId="{888D89A4-9A7C-40B5-A802-9031AB1E8306}" destId="{9B697530-7B5C-4A50-9871-F094B906892D}" srcOrd="0" destOrd="0" presId="urn:microsoft.com/office/officeart/2005/8/layout/orgChart1"/>
    <dgm:cxn modelId="{C38A941A-C971-44B3-B1A1-5D64E3E4AAA3}" type="presParOf" srcId="{EB436D56-E910-45AF-B994-5980F7247332}" destId="{A43D1053-AA8F-4C67-B7E3-B3C458BAFB09}" srcOrd="0" destOrd="0" presId="urn:microsoft.com/office/officeart/2005/8/layout/orgChart1"/>
    <dgm:cxn modelId="{C1B2DB4F-D26E-48B6-8E3B-2B6B811BBFF8}" type="presParOf" srcId="{A43D1053-AA8F-4C67-B7E3-B3C458BAFB09}" destId="{DAEACDE3-73B7-4BAB-9BF9-4400E6FCCF95}" srcOrd="0" destOrd="0" presId="urn:microsoft.com/office/officeart/2005/8/layout/orgChart1"/>
    <dgm:cxn modelId="{470CAEB6-9680-4632-805A-7AFEAA7CA86D}" type="presParOf" srcId="{DAEACDE3-73B7-4BAB-9BF9-4400E6FCCF95}" destId="{81B55B01-174A-4B06-B81E-D1AB38779434}" srcOrd="0" destOrd="0" presId="urn:microsoft.com/office/officeart/2005/8/layout/orgChart1"/>
    <dgm:cxn modelId="{5B2FE9C8-9B72-4DA9-9C4C-A7051AA63350}" type="presParOf" srcId="{DAEACDE3-73B7-4BAB-9BF9-4400E6FCCF95}" destId="{3C545249-B293-4F3F-B962-E6C80FB2D0AE}" srcOrd="1" destOrd="0" presId="urn:microsoft.com/office/officeart/2005/8/layout/orgChart1"/>
    <dgm:cxn modelId="{DD96B43F-1571-4F0A-ABD0-5F818A247E03}" type="presParOf" srcId="{A43D1053-AA8F-4C67-B7E3-B3C458BAFB09}" destId="{90D72ECA-4126-4F14-A426-E8AB42C79EC0}" srcOrd="1" destOrd="0" presId="urn:microsoft.com/office/officeart/2005/8/layout/orgChart1"/>
    <dgm:cxn modelId="{B0FA2642-31A2-44D3-9597-FEF87A94B52D}" type="presParOf" srcId="{90D72ECA-4126-4F14-A426-E8AB42C79EC0}" destId="{93D4A3F8-1E22-4614-83AA-C39FCF071D5C}" srcOrd="0" destOrd="0" presId="urn:microsoft.com/office/officeart/2005/8/layout/orgChart1"/>
    <dgm:cxn modelId="{E2C44EBB-FAF5-45FF-BBA5-205BA9E5EA47}" type="presParOf" srcId="{90D72ECA-4126-4F14-A426-E8AB42C79EC0}" destId="{D041040B-8EB3-4C91-ABA6-1932F9CA3015}" srcOrd="1" destOrd="0" presId="urn:microsoft.com/office/officeart/2005/8/layout/orgChart1"/>
    <dgm:cxn modelId="{E0480DBB-978E-42C8-A7CF-F63F8E284A83}" type="presParOf" srcId="{D041040B-8EB3-4C91-ABA6-1932F9CA3015}" destId="{C4DCEF13-74CD-4AC9-8D87-FBD58FB16095}" srcOrd="0" destOrd="0" presId="urn:microsoft.com/office/officeart/2005/8/layout/orgChart1"/>
    <dgm:cxn modelId="{CE50BEFE-6267-4BA1-8EE9-68ABC1EA21B3}" type="presParOf" srcId="{C4DCEF13-74CD-4AC9-8D87-FBD58FB16095}" destId="{D99AC66A-836E-47F2-8E5F-EFEDD6542AD7}" srcOrd="0" destOrd="0" presId="urn:microsoft.com/office/officeart/2005/8/layout/orgChart1"/>
    <dgm:cxn modelId="{228492AC-A274-4F4D-B526-5CA17392F78E}" type="presParOf" srcId="{C4DCEF13-74CD-4AC9-8D87-FBD58FB16095}" destId="{34DEAE09-984C-46C7-BFF4-FD5A9B23480E}" srcOrd="1" destOrd="0" presId="urn:microsoft.com/office/officeart/2005/8/layout/orgChart1"/>
    <dgm:cxn modelId="{A2165DC8-8A35-47C7-BDDB-EA6249BB7784}" type="presParOf" srcId="{D041040B-8EB3-4C91-ABA6-1932F9CA3015}" destId="{1774CC25-D790-4A8B-B3FB-90417F7748BA}" srcOrd="1" destOrd="0" presId="urn:microsoft.com/office/officeart/2005/8/layout/orgChart1"/>
    <dgm:cxn modelId="{5222BE60-604F-4B06-849E-3C4306348460}" type="presParOf" srcId="{D041040B-8EB3-4C91-ABA6-1932F9CA3015}" destId="{5C8CE7B4-FE5C-4868-85F4-A04BA0D4F5AA}" srcOrd="2" destOrd="0" presId="urn:microsoft.com/office/officeart/2005/8/layout/orgChart1"/>
    <dgm:cxn modelId="{E24E894B-DEA7-432D-A9AF-A2FBAA59AD45}" type="presParOf" srcId="{90D72ECA-4126-4F14-A426-E8AB42C79EC0}" destId="{2E28A73E-F01B-4217-950B-DB9D0F74F54C}" srcOrd="2" destOrd="0" presId="urn:microsoft.com/office/officeart/2005/8/layout/orgChart1"/>
    <dgm:cxn modelId="{AFC810EC-69B8-4F97-9BA2-0EF23464B413}" type="presParOf" srcId="{90D72ECA-4126-4F14-A426-E8AB42C79EC0}" destId="{AFF1F430-6F65-4272-8878-8E49FF4A9A40}" srcOrd="3" destOrd="0" presId="urn:microsoft.com/office/officeart/2005/8/layout/orgChart1"/>
    <dgm:cxn modelId="{7258C5B9-617B-4EC1-AA92-CB1C39799769}" type="presParOf" srcId="{AFF1F430-6F65-4272-8878-8E49FF4A9A40}" destId="{E564E355-8940-4EB5-A394-D1850056EC90}" srcOrd="0" destOrd="0" presId="urn:microsoft.com/office/officeart/2005/8/layout/orgChart1"/>
    <dgm:cxn modelId="{A89F2E69-7631-4D48-9464-68C55D5FE7FC}" type="presParOf" srcId="{E564E355-8940-4EB5-A394-D1850056EC90}" destId="{9B697530-7B5C-4A50-9871-F094B906892D}" srcOrd="0" destOrd="0" presId="urn:microsoft.com/office/officeart/2005/8/layout/orgChart1"/>
    <dgm:cxn modelId="{2CAA824E-4EBF-4468-9D92-04C8C4FB829C}" type="presParOf" srcId="{E564E355-8940-4EB5-A394-D1850056EC90}" destId="{383DD913-9193-4246-A321-850019C7F3CE}" srcOrd="1" destOrd="0" presId="urn:microsoft.com/office/officeart/2005/8/layout/orgChart1"/>
    <dgm:cxn modelId="{AAC245EF-362F-455C-A77F-48E14FA7E510}" type="presParOf" srcId="{AFF1F430-6F65-4272-8878-8E49FF4A9A40}" destId="{1A7AAD99-D121-4D2B-A3E0-D70BCBBC7E0F}" srcOrd="1" destOrd="0" presId="urn:microsoft.com/office/officeart/2005/8/layout/orgChart1"/>
    <dgm:cxn modelId="{98646342-E03C-46C7-BDA2-9ED31E1BC7A8}" type="presParOf" srcId="{AFF1F430-6F65-4272-8878-8E49FF4A9A40}" destId="{0081F35F-9FED-42AA-80BF-C945A96F0928}" srcOrd="2" destOrd="0" presId="urn:microsoft.com/office/officeart/2005/8/layout/orgChart1"/>
    <dgm:cxn modelId="{22A56F71-B4B7-436D-9AD8-BC99BA3F12C1}" type="presParOf" srcId="{90D72ECA-4126-4F14-A426-E8AB42C79EC0}" destId="{3E423BB8-236B-4699-A58E-8A4CFEC3D482}" srcOrd="4" destOrd="0" presId="urn:microsoft.com/office/officeart/2005/8/layout/orgChart1"/>
    <dgm:cxn modelId="{97F3B8E6-75EF-4FE0-B444-69038DC5EACC}" type="presParOf" srcId="{90D72ECA-4126-4F14-A426-E8AB42C79EC0}" destId="{F7234492-4104-4434-90F2-5EEE2E2831FB}" srcOrd="5" destOrd="0" presId="urn:microsoft.com/office/officeart/2005/8/layout/orgChart1"/>
    <dgm:cxn modelId="{88FFF1D3-7CD1-4A14-BF00-81354CB38208}" type="presParOf" srcId="{F7234492-4104-4434-90F2-5EEE2E2831FB}" destId="{79AAA599-C7AB-430A-9C67-B361B2DEFAC6}" srcOrd="0" destOrd="0" presId="urn:microsoft.com/office/officeart/2005/8/layout/orgChart1"/>
    <dgm:cxn modelId="{80DE8A2F-0D63-45B3-B8E8-DE1600F4EAAD}" type="presParOf" srcId="{79AAA599-C7AB-430A-9C67-B361B2DEFAC6}" destId="{B53848E5-08F3-4B34-93E6-CA017717A3EF}" srcOrd="0" destOrd="0" presId="urn:microsoft.com/office/officeart/2005/8/layout/orgChart1"/>
    <dgm:cxn modelId="{565440AB-3B28-4A1C-96E7-F5AFE41075F0}" type="presParOf" srcId="{79AAA599-C7AB-430A-9C67-B361B2DEFAC6}" destId="{26B0ADFC-F99C-4CC6-B496-5D49AAC02508}" srcOrd="1" destOrd="0" presId="urn:microsoft.com/office/officeart/2005/8/layout/orgChart1"/>
    <dgm:cxn modelId="{16FF8DA7-19BB-425F-B311-1D39936090F8}" type="presParOf" srcId="{F7234492-4104-4434-90F2-5EEE2E2831FB}" destId="{F54AF926-5535-4AEF-ACB8-33D2E5B1F733}" srcOrd="1" destOrd="0" presId="urn:microsoft.com/office/officeart/2005/8/layout/orgChart1"/>
    <dgm:cxn modelId="{9047C716-969D-4ECF-BEAE-4D1D14681CCD}" type="presParOf" srcId="{F7234492-4104-4434-90F2-5EEE2E2831FB}" destId="{9816E3EB-20E9-4D7A-8996-31A6820F1B22}" srcOrd="2" destOrd="0" presId="urn:microsoft.com/office/officeart/2005/8/layout/orgChart1"/>
    <dgm:cxn modelId="{412B8195-5DDE-4D59-AA74-023E366EA950}" type="presParOf" srcId="{A43D1053-AA8F-4C67-B7E3-B3C458BAFB09}" destId="{8D9AEF2C-3164-4419-95FB-F51EB6AB88CE}" srcOrd="2" destOrd="0" presId="urn:microsoft.com/office/officeart/2005/8/layout/orgChart1"/>
    <dgm:cxn modelId="{03C332CB-E687-4F81-8A4E-37E1D5D99CE4}" type="presParOf" srcId="{8D9AEF2C-3164-4419-95FB-F51EB6AB88CE}" destId="{F80BCABF-5813-4A09-A3B7-6E7222400377}" srcOrd="0" destOrd="0" presId="urn:microsoft.com/office/officeart/2005/8/layout/orgChart1"/>
    <dgm:cxn modelId="{0D939335-C2C5-4AE5-B016-26FBDB68A4E5}" type="presParOf" srcId="{8D9AEF2C-3164-4419-95FB-F51EB6AB88CE}" destId="{58A1B5AA-5291-4B37-90C0-9C16F3566540}" srcOrd="1" destOrd="0" presId="urn:microsoft.com/office/officeart/2005/8/layout/orgChart1"/>
    <dgm:cxn modelId="{1FA5B63B-67F0-449A-8024-B73B238E0993}" type="presParOf" srcId="{58A1B5AA-5291-4B37-90C0-9C16F3566540}" destId="{92EBD5F9-0863-43A7-ACBC-F0289256726F}" srcOrd="0" destOrd="0" presId="urn:microsoft.com/office/officeart/2005/8/layout/orgChart1"/>
    <dgm:cxn modelId="{D6564281-703A-40D3-A435-BA74BF3AD059}" type="presParOf" srcId="{92EBD5F9-0863-43A7-ACBC-F0289256726F}" destId="{020C8E1E-CB45-4E2A-83D6-91227825A2CF}" srcOrd="0" destOrd="0" presId="urn:microsoft.com/office/officeart/2005/8/layout/orgChart1"/>
    <dgm:cxn modelId="{36EB3D0D-3BC5-4B49-8F29-BD3143180D46}" type="presParOf" srcId="{92EBD5F9-0863-43A7-ACBC-F0289256726F}" destId="{AEF25411-EE61-4552-B778-DE9EF4D74A63}" srcOrd="1" destOrd="0" presId="urn:microsoft.com/office/officeart/2005/8/layout/orgChart1"/>
    <dgm:cxn modelId="{E634F015-4589-434F-BD47-13898F341049}" type="presParOf" srcId="{58A1B5AA-5291-4B37-90C0-9C16F3566540}" destId="{6C6010EC-9FA6-40A3-BE24-587747CBD426}" srcOrd="1" destOrd="0" presId="urn:microsoft.com/office/officeart/2005/8/layout/orgChart1"/>
    <dgm:cxn modelId="{81361F36-196E-4ECF-9327-D39DC50A8536}" type="presParOf" srcId="{58A1B5AA-5291-4B37-90C0-9C16F3566540}" destId="{B75A838B-3769-4F11-8AD3-8FA54EB0EF2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F7FCFF-A7AF-4063-91B9-1A3DBDFC14B2}" type="doc">
      <dgm:prSet loTypeId="urn:microsoft.com/office/officeart/2005/8/layout/target3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3271B29-D6A7-4A8C-A8C3-A7B1412225F1}">
      <dgm:prSet phldrT="[Tex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dirty="0" smtClean="0"/>
            <a:t>Ilegalidades</a:t>
          </a:r>
          <a:endParaRPr lang="pt-BR" dirty="0"/>
        </a:p>
      </dgm:t>
    </dgm:pt>
    <dgm:pt modelId="{36C65538-6E6A-4AD2-9045-0EE63F158B56}" type="parTrans" cxnId="{51FD642A-AE03-4AFB-A0A4-F9E44B7E3416}">
      <dgm:prSet/>
      <dgm:spPr/>
      <dgm:t>
        <a:bodyPr/>
        <a:lstStyle/>
        <a:p>
          <a:endParaRPr lang="pt-BR"/>
        </a:p>
      </dgm:t>
    </dgm:pt>
    <dgm:pt modelId="{B59B6055-BF58-49DE-AB79-331C3E7B202A}" type="sibTrans" cxnId="{51FD642A-AE03-4AFB-A0A4-F9E44B7E3416}">
      <dgm:prSet/>
      <dgm:spPr/>
      <dgm:t>
        <a:bodyPr/>
        <a:lstStyle/>
        <a:p>
          <a:endParaRPr lang="pt-BR"/>
        </a:p>
      </dgm:t>
    </dgm:pt>
    <dgm:pt modelId="{B6050244-CB45-443E-AEC5-9446BAFE8FA7}">
      <dgm:prSet phldrT="[Texto]" custT="1"/>
      <dgm:spPr/>
      <dgm:t>
        <a:bodyPr/>
        <a:lstStyle/>
        <a:p>
          <a:r>
            <a:rPr lang="pt-BR" sz="2400" dirty="0" smtClean="0"/>
            <a:t>5</a:t>
          </a:r>
          <a:endParaRPr lang="pt-BR" sz="2400" dirty="0"/>
        </a:p>
      </dgm:t>
    </dgm:pt>
    <dgm:pt modelId="{2C1DF590-96D5-4584-89EE-1981EEF0F5B1}" type="parTrans" cxnId="{7240C31C-5A45-46EB-A4F9-C14EF0ECF467}">
      <dgm:prSet/>
      <dgm:spPr/>
      <dgm:t>
        <a:bodyPr/>
        <a:lstStyle/>
        <a:p>
          <a:endParaRPr lang="pt-BR"/>
        </a:p>
      </dgm:t>
    </dgm:pt>
    <dgm:pt modelId="{F34B4393-3DC4-43CB-BE02-2C123EAA9C35}" type="sibTrans" cxnId="{7240C31C-5A45-46EB-A4F9-C14EF0ECF467}">
      <dgm:prSet/>
      <dgm:spPr/>
      <dgm:t>
        <a:bodyPr/>
        <a:lstStyle/>
        <a:p>
          <a:endParaRPr lang="pt-BR"/>
        </a:p>
      </dgm:t>
    </dgm:pt>
    <dgm:pt modelId="{DA15B2C7-4703-4E04-891F-0B7D90255146}">
      <dgm:prSet phldrT="[Texto]" custT="1"/>
      <dgm:spPr/>
      <dgm:t>
        <a:bodyPr/>
        <a:lstStyle/>
        <a:p>
          <a:r>
            <a:rPr lang="pt-BR" sz="2400" dirty="0" smtClean="0"/>
            <a:t>Providências externas</a:t>
          </a:r>
          <a:endParaRPr lang="pt-BR" sz="2400" dirty="0"/>
        </a:p>
      </dgm:t>
    </dgm:pt>
    <dgm:pt modelId="{65153D5C-0590-4FE5-91B5-3FD0430C68B5}" type="parTrans" cxnId="{FDF289C7-1A22-457E-BA0A-8A1DF38FE471}">
      <dgm:prSet/>
      <dgm:spPr/>
      <dgm:t>
        <a:bodyPr/>
        <a:lstStyle/>
        <a:p>
          <a:endParaRPr lang="pt-BR"/>
        </a:p>
      </dgm:t>
    </dgm:pt>
    <dgm:pt modelId="{1A3C77AF-2831-49D2-910F-558FFAAB9192}" type="sibTrans" cxnId="{FDF289C7-1A22-457E-BA0A-8A1DF38FE471}">
      <dgm:prSet/>
      <dgm:spPr/>
      <dgm:t>
        <a:bodyPr/>
        <a:lstStyle/>
        <a:p>
          <a:endParaRPr lang="pt-BR"/>
        </a:p>
      </dgm:t>
    </dgm:pt>
    <dgm:pt modelId="{E7DBA0BE-E902-4E2A-9840-E9E5EF2FD825}">
      <dgm:prSet phldrT="[Texto]"/>
      <dgm:spPr/>
      <dgm:t>
        <a:bodyPr/>
        <a:lstStyle/>
        <a:p>
          <a:r>
            <a:rPr lang="pt-BR" dirty="0" smtClean="0"/>
            <a:t>Irregularidades</a:t>
          </a:r>
          <a:endParaRPr lang="pt-BR" dirty="0"/>
        </a:p>
      </dgm:t>
    </dgm:pt>
    <dgm:pt modelId="{EDD48D37-D5C1-4DF5-9247-97A6ED057AB0}" type="parTrans" cxnId="{35C5C0EF-607D-4072-BE79-681B451A52D1}">
      <dgm:prSet/>
      <dgm:spPr/>
      <dgm:t>
        <a:bodyPr/>
        <a:lstStyle/>
        <a:p>
          <a:endParaRPr lang="pt-BR"/>
        </a:p>
      </dgm:t>
    </dgm:pt>
    <dgm:pt modelId="{475737DF-7010-447E-A8B6-9850608448B7}" type="sibTrans" cxnId="{35C5C0EF-607D-4072-BE79-681B451A52D1}">
      <dgm:prSet/>
      <dgm:spPr/>
      <dgm:t>
        <a:bodyPr/>
        <a:lstStyle/>
        <a:p>
          <a:endParaRPr lang="pt-BR"/>
        </a:p>
      </dgm:t>
    </dgm:pt>
    <dgm:pt modelId="{0BCD2AB5-DA58-45A3-B881-FC0E31F32B4C}">
      <dgm:prSet phldrT="[Texto]" custT="1"/>
      <dgm:spPr/>
      <dgm:t>
        <a:bodyPr/>
        <a:lstStyle/>
        <a:p>
          <a:r>
            <a:rPr lang="pt-BR" sz="2400" dirty="0" smtClean="0"/>
            <a:t>6</a:t>
          </a:r>
          <a:endParaRPr lang="pt-BR" sz="2400" dirty="0"/>
        </a:p>
      </dgm:t>
    </dgm:pt>
    <dgm:pt modelId="{51C5ACBB-F2BE-4FD7-8459-F64D3808D422}" type="parTrans" cxnId="{EBCD842D-9378-4936-BCFB-C7B03B7C56FA}">
      <dgm:prSet/>
      <dgm:spPr/>
      <dgm:t>
        <a:bodyPr/>
        <a:lstStyle/>
        <a:p>
          <a:endParaRPr lang="pt-BR"/>
        </a:p>
      </dgm:t>
    </dgm:pt>
    <dgm:pt modelId="{E6A5525B-AF46-4F82-8E0C-33D328DA08A6}" type="sibTrans" cxnId="{EBCD842D-9378-4936-BCFB-C7B03B7C56FA}">
      <dgm:prSet/>
      <dgm:spPr/>
      <dgm:t>
        <a:bodyPr/>
        <a:lstStyle/>
        <a:p>
          <a:endParaRPr lang="pt-BR"/>
        </a:p>
      </dgm:t>
    </dgm:pt>
    <dgm:pt modelId="{4285B52E-F3EE-4B4D-A41B-DECC15FF49FC}">
      <dgm:prSet phldrT="[Texto]" custT="1"/>
      <dgm:spPr/>
      <dgm:t>
        <a:bodyPr/>
        <a:lstStyle/>
        <a:p>
          <a:r>
            <a:rPr lang="pt-BR" sz="2400" dirty="0" smtClean="0"/>
            <a:t>Providências internas</a:t>
          </a:r>
          <a:endParaRPr lang="pt-BR" sz="2400" dirty="0"/>
        </a:p>
      </dgm:t>
    </dgm:pt>
    <dgm:pt modelId="{6DA8494A-0281-4D9E-8A44-31EC8C0B69D0}" type="parTrans" cxnId="{F5E03CD7-76FE-43CF-8E92-C63DF6A3D194}">
      <dgm:prSet/>
      <dgm:spPr/>
      <dgm:t>
        <a:bodyPr/>
        <a:lstStyle/>
        <a:p>
          <a:endParaRPr lang="pt-BR"/>
        </a:p>
      </dgm:t>
    </dgm:pt>
    <dgm:pt modelId="{7663F2DC-D977-4F88-8A70-D25D70F7A8B1}" type="sibTrans" cxnId="{F5E03CD7-76FE-43CF-8E92-C63DF6A3D194}">
      <dgm:prSet/>
      <dgm:spPr/>
      <dgm:t>
        <a:bodyPr/>
        <a:lstStyle/>
        <a:p>
          <a:endParaRPr lang="pt-BR"/>
        </a:p>
      </dgm:t>
    </dgm:pt>
    <dgm:pt modelId="{A19F9AF7-7CA4-4B3A-A907-0FC41C333AE4}" type="pres">
      <dgm:prSet presAssocID="{BEF7FCFF-A7AF-4063-91B9-1A3DBDFC14B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163534F-77AE-445D-B58F-5A7635906D4D}" type="pres">
      <dgm:prSet presAssocID="{73271B29-D6A7-4A8C-A8C3-A7B1412225F1}" presName="circle1" presStyleLbl="node1" presStyleIdx="0" presStyleCnt="2"/>
      <dgm:spPr/>
      <dgm:t>
        <a:bodyPr/>
        <a:lstStyle/>
        <a:p>
          <a:endParaRPr lang="pt-BR"/>
        </a:p>
      </dgm:t>
    </dgm:pt>
    <dgm:pt modelId="{B7FD22DC-1FA7-4D8C-8309-A6E999DC8731}" type="pres">
      <dgm:prSet presAssocID="{73271B29-D6A7-4A8C-A8C3-A7B1412225F1}" presName="space" presStyleCnt="0"/>
      <dgm:spPr/>
      <dgm:t>
        <a:bodyPr/>
        <a:lstStyle/>
        <a:p>
          <a:endParaRPr lang="pt-BR"/>
        </a:p>
      </dgm:t>
    </dgm:pt>
    <dgm:pt modelId="{CC104031-4CFB-4F16-BBBD-0E38D45FEEEF}" type="pres">
      <dgm:prSet presAssocID="{73271B29-D6A7-4A8C-A8C3-A7B1412225F1}" presName="rect1" presStyleLbl="alignAcc1" presStyleIdx="0" presStyleCnt="2"/>
      <dgm:spPr/>
      <dgm:t>
        <a:bodyPr/>
        <a:lstStyle/>
        <a:p>
          <a:endParaRPr lang="pt-BR"/>
        </a:p>
      </dgm:t>
    </dgm:pt>
    <dgm:pt modelId="{AF0BA96A-E347-4586-B4B0-5612F8959A9F}" type="pres">
      <dgm:prSet presAssocID="{E7DBA0BE-E902-4E2A-9840-E9E5EF2FD825}" presName="vertSpace2" presStyleLbl="node1" presStyleIdx="0" presStyleCnt="2"/>
      <dgm:spPr/>
      <dgm:t>
        <a:bodyPr/>
        <a:lstStyle/>
        <a:p>
          <a:endParaRPr lang="pt-BR"/>
        </a:p>
      </dgm:t>
    </dgm:pt>
    <dgm:pt modelId="{E8CE3FC8-E266-45A1-93F0-23426F1D4E28}" type="pres">
      <dgm:prSet presAssocID="{E7DBA0BE-E902-4E2A-9840-E9E5EF2FD825}" presName="circle2" presStyleLbl="node1" presStyleIdx="1" presStyleCnt="2"/>
      <dgm:spPr/>
      <dgm:t>
        <a:bodyPr/>
        <a:lstStyle/>
        <a:p>
          <a:endParaRPr lang="pt-BR"/>
        </a:p>
      </dgm:t>
    </dgm:pt>
    <dgm:pt modelId="{B29E4B4D-F67E-4A96-9E6E-C9BC0CC9BE92}" type="pres">
      <dgm:prSet presAssocID="{E7DBA0BE-E902-4E2A-9840-E9E5EF2FD825}" presName="rect2" presStyleLbl="alignAcc1" presStyleIdx="1" presStyleCnt="2" custLinFactNeighborY="10702"/>
      <dgm:spPr/>
      <dgm:t>
        <a:bodyPr/>
        <a:lstStyle/>
        <a:p>
          <a:endParaRPr lang="pt-BR"/>
        </a:p>
      </dgm:t>
    </dgm:pt>
    <dgm:pt modelId="{1E9AC222-CD1B-4F02-B776-4414B7711CBF}" type="pres">
      <dgm:prSet presAssocID="{73271B29-D6A7-4A8C-A8C3-A7B1412225F1}" presName="rect1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6EFF6E0-2C2B-413A-943F-19C316E2F15B}" type="pres">
      <dgm:prSet presAssocID="{73271B29-D6A7-4A8C-A8C3-A7B1412225F1}" presName="rect1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592B5F4-765C-4705-8BFA-E475D577B38C}" type="pres">
      <dgm:prSet presAssocID="{E7DBA0BE-E902-4E2A-9840-E9E5EF2FD825}" presName="rect2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21C25F2-0F8D-4CA4-8F91-D2A846698E29}" type="pres">
      <dgm:prSet presAssocID="{E7DBA0BE-E902-4E2A-9840-E9E5EF2FD825}" presName="rect2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278A7FE-F40A-40B7-B79E-D6DD3924CFAE}" type="presOf" srcId="{E7DBA0BE-E902-4E2A-9840-E9E5EF2FD825}" destId="{5592B5F4-765C-4705-8BFA-E475D577B38C}" srcOrd="1" destOrd="0" presId="urn:microsoft.com/office/officeart/2005/8/layout/target3"/>
    <dgm:cxn modelId="{EE42341C-FE2E-4C30-8179-45F308ED624E}" type="presOf" srcId="{DA15B2C7-4703-4E04-891F-0B7D90255146}" destId="{C6EFF6E0-2C2B-413A-943F-19C316E2F15B}" srcOrd="0" destOrd="1" presId="urn:microsoft.com/office/officeart/2005/8/layout/target3"/>
    <dgm:cxn modelId="{35C5C0EF-607D-4072-BE79-681B451A52D1}" srcId="{BEF7FCFF-A7AF-4063-91B9-1A3DBDFC14B2}" destId="{E7DBA0BE-E902-4E2A-9840-E9E5EF2FD825}" srcOrd="1" destOrd="0" parTransId="{EDD48D37-D5C1-4DF5-9247-97A6ED057AB0}" sibTransId="{475737DF-7010-447E-A8B6-9850608448B7}"/>
    <dgm:cxn modelId="{BD98B951-4577-4300-96CF-6E6D26659129}" type="presOf" srcId="{0BCD2AB5-DA58-45A3-B881-FC0E31F32B4C}" destId="{621C25F2-0F8D-4CA4-8F91-D2A846698E29}" srcOrd="0" destOrd="0" presId="urn:microsoft.com/office/officeart/2005/8/layout/target3"/>
    <dgm:cxn modelId="{EBCD842D-9378-4936-BCFB-C7B03B7C56FA}" srcId="{E7DBA0BE-E902-4E2A-9840-E9E5EF2FD825}" destId="{0BCD2AB5-DA58-45A3-B881-FC0E31F32B4C}" srcOrd="0" destOrd="0" parTransId="{51C5ACBB-F2BE-4FD7-8459-F64D3808D422}" sibTransId="{E6A5525B-AF46-4F82-8E0C-33D328DA08A6}"/>
    <dgm:cxn modelId="{7CF1C503-2587-4940-9FF9-BB1186458AED}" type="presOf" srcId="{4285B52E-F3EE-4B4D-A41B-DECC15FF49FC}" destId="{621C25F2-0F8D-4CA4-8F91-D2A846698E29}" srcOrd="0" destOrd="1" presId="urn:microsoft.com/office/officeart/2005/8/layout/target3"/>
    <dgm:cxn modelId="{7240C31C-5A45-46EB-A4F9-C14EF0ECF467}" srcId="{73271B29-D6A7-4A8C-A8C3-A7B1412225F1}" destId="{B6050244-CB45-443E-AEC5-9446BAFE8FA7}" srcOrd="0" destOrd="0" parTransId="{2C1DF590-96D5-4584-89EE-1981EEF0F5B1}" sibTransId="{F34B4393-3DC4-43CB-BE02-2C123EAA9C35}"/>
    <dgm:cxn modelId="{B87C7268-7B90-4585-84D8-A205F66C0325}" type="presOf" srcId="{BEF7FCFF-A7AF-4063-91B9-1A3DBDFC14B2}" destId="{A19F9AF7-7CA4-4B3A-A907-0FC41C333AE4}" srcOrd="0" destOrd="0" presId="urn:microsoft.com/office/officeart/2005/8/layout/target3"/>
    <dgm:cxn modelId="{F5E03CD7-76FE-43CF-8E92-C63DF6A3D194}" srcId="{E7DBA0BE-E902-4E2A-9840-E9E5EF2FD825}" destId="{4285B52E-F3EE-4B4D-A41B-DECC15FF49FC}" srcOrd="1" destOrd="0" parTransId="{6DA8494A-0281-4D9E-8A44-31EC8C0B69D0}" sibTransId="{7663F2DC-D977-4F88-8A70-D25D70F7A8B1}"/>
    <dgm:cxn modelId="{DC8A1EB0-15DD-47FC-A4C0-B2C9FF42F320}" type="presOf" srcId="{B6050244-CB45-443E-AEC5-9446BAFE8FA7}" destId="{C6EFF6E0-2C2B-413A-943F-19C316E2F15B}" srcOrd="0" destOrd="0" presId="urn:microsoft.com/office/officeart/2005/8/layout/target3"/>
    <dgm:cxn modelId="{FDF289C7-1A22-457E-BA0A-8A1DF38FE471}" srcId="{73271B29-D6A7-4A8C-A8C3-A7B1412225F1}" destId="{DA15B2C7-4703-4E04-891F-0B7D90255146}" srcOrd="1" destOrd="0" parTransId="{65153D5C-0590-4FE5-91B5-3FD0430C68B5}" sibTransId="{1A3C77AF-2831-49D2-910F-558FFAAB9192}"/>
    <dgm:cxn modelId="{51FD642A-AE03-4AFB-A0A4-F9E44B7E3416}" srcId="{BEF7FCFF-A7AF-4063-91B9-1A3DBDFC14B2}" destId="{73271B29-D6A7-4A8C-A8C3-A7B1412225F1}" srcOrd="0" destOrd="0" parTransId="{36C65538-6E6A-4AD2-9045-0EE63F158B56}" sibTransId="{B59B6055-BF58-49DE-AB79-331C3E7B202A}"/>
    <dgm:cxn modelId="{616E7C3C-3504-4810-879E-562E96AEFE00}" type="presOf" srcId="{73271B29-D6A7-4A8C-A8C3-A7B1412225F1}" destId="{CC104031-4CFB-4F16-BBBD-0E38D45FEEEF}" srcOrd="0" destOrd="0" presId="urn:microsoft.com/office/officeart/2005/8/layout/target3"/>
    <dgm:cxn modelId="{F64C235E-866F-45EA-8465-90C37B779F44}" type="presOf" srcId="{73271B29-D6A7-4A8C-A8C3-A7B1412225F1}" destId="{1E9AC222-CD1B-4F02-B776-4414B7711CBF}" srcOrd="1" destOrd="0" presId="urn:microsoft.com/office/officeart/2005/8/layout/target3"/>
    <dgm:cxn modelId="{D1D96D75-8ECF-406D-9031-A9CB37EBB998}" type="presOf" srcId="{E7DBA0BE-E902-4E2A-9840-E9E5EF2FD825}" destId="{B29E4B4D-F67E-4A96-9E6E-C9BC0CC9BE92}" srcOrd="0" destOrd="0" presId="urn:microsoft.com/office/officeart/2005/8/layout/target3"/>
    <dgm:cxn modelId="{827CB2CC-52E9-41E1-A665-E5CE564E6ECD}" type="presParOf" srcId="{A19F9AF7-7CA4-4B3A-A907-0FC41C333AE4}" destId="{1163534F-77AE-445D-B58F-5A7635906D4D}" srcOrd="0" destOrd="0" presId="urn:microsoft.com/office/officeart/2005/8/layout/target3"/>
    <dgm:cxn modelId="{CD58E0F8-7F7A-40E7-B2AA-E0D8CF5DCEA6}" type="presParOf" srcId="{A19F9AF7-7CA4-4B3A-A907-0FC41C333AE4}" destId="{B7FD22DC-1FA7-4D8C-8309-A6E999DC8731}" srcOrd="1" destOrd="0" presId="urn:microsoft.com/office/officeart/2005/8/layout/target3"/>
    <dgm:cxn modelId="{0B72D9A8-CF0A-4B05-8848-21A2FE9C7D7B}" type="presParOf" srcId="{A19F9AF7-7CA4-4B3A-A907-0FC41C333AE4}" destId="{CC104031-4CFB-4F16-BBBD-0E38D45FEEEF}" srcOrd="2" destOrd="0" presId="urn:microsoft.com/office/officeart/2005/8/layout/target3"/>
    <dgm:cxn modelId="{159D6A12-CAFB-4E68-A99D-7D5EC0215B03}" type="presParOf" srcId="{A19F9AF7-7CA4-4B3A-A907-0FC41C333AE4}" destId="{AF0BA96A-E347-4586-B4B0-5612F8959A9F}" srcOrd="3" destOrd="0" presId="urn:microsoft.com/office/officeart/2005/8/layout/target3"/>
    <dgm:cxn modelId="{AA36B3E7-A421-4E41-A12C-BEB5F0988EB1}" type="presParOf" srcId="{A19F9AF7-7CA4-4B3A-A907-0FC41C333AE4}" destId="{E8CE3FC8-E266-45A1-93F0-23426F1D4E28}" srcOrd="4" destOrd="0" presId="urn:microsoft.com/office/officeart/2005/8/layout/target3"/>
    <dgm:cxn modelId="{5381DE7F-8E3D-49E4-9F91-5514E6D9B5B6}" type="presParOf" srcId="{A19F9AF7-7CA4-4B3A-A907-0FC41C333AE4}" destId="{B29E4B4D-F67E-4A96-9E6E-C9BC0CC9BE92}" srcOrd="5" destOrd="0" presId="urn:microsoft.com/office/officeart/2005/8/layout/target3"/>
    <dgm:cxn modelId="{8912167A-672F-4783-A508-7BA0003C358E}" type="presParOf" srcId="{A19F9AF7-7CA4-4B3A-A907-0FC41C333AE4}" destId="{1E9AC222-CD1B-4F02-B776-4414B7711CBF}" srcOrd="6" destOrd="0" presId="urn:microsoft.com/office/officeart/2005/8/layout/target3"/>
    <dgm:cxn modelId="{5D6FA178-A539-4F13-8018-E443FCCE85F6}" type="presParOf" srcId="{A19F9AF7-7CA4-4B3A-A907-0FC41C333AE4}" destId="{C6EFF6E0-2C2B-413A-943F-19C316E2F15B}" srcOrd="7" destOrd="0" presId="urn:microsoft.com/office/officeart/2005/8/layout/target3"/>
    <dgm:cxn modelId="{1B2D9C68-E09E-4A30-B357-27CC04D2016A}" type="presParOf" srcId="{A19F9AF7-7CA4-4B3A-A907-0FC41C333AE4}" destId="{5592B5F4-765C-4705-8BFA-E475D577B38C}" srcOrd="8" destOrd="0" presId="urn:microsoft.com/office/officeart/2005/8/layout/target3"/>
    <dgm:cxn modelId="{27D1335E-7D21-4C22-BBC6-1994AEA5F4A9}" type="presParOf" srcId="{A19F9AF7-7CA4-4B3A-A907-0FC41C333AE4}" destId="{621C25F2-0F8D-4CA4-8F91-D2A846698E29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0BCABF-5813-4A09-A3B7-6E7222400377}">
      <dsp:nvSpPr>
        <dsp:cNvPr id="0" name=""/>
        <dsp:cNvSpPr/>
      </dsp:nvSpPr>
      <dsp:spPr>
        <a:xfrm>
          <a:off x="3694671" y="1203883"/>
          <a:ext cx="198724" cy="772236"/>
        </a:xfrm>
        <a:custGeom>
          <a:avLst/>
          <a:gdLst/>
          <a:ahLst/>
          <a:cxnLst/>
          <a:rect l="0" t="0" r="0" b="0"/>
          <a:pathLst>
            <a:path>
              <a:moveTo>
                <a:pt x="198724" y="0"/>
              </a:moveTo>
              <a:lnTo>
                <a:pt x="198724" y="772236"/>
              </a:lnTo>
              <a:lnTo>
                <a:pt x="0" y="77223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423BB8-236B-4699-A58E-8A4CFEC3D482}">
      <dsp:nvSpPr>
        <dsp:cNvPr id="0" name=""/>
        <dsp:cNvSpPr/>
      </dsp:nvSpPr>
      <dsp:spPr>
        <a:xfrm>
          <a:off x="3893396" y="1203883"/>
          <a:ext cx="2676408" cy="16764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3143"/>
              </a:lnTo>
              <a:lnTo>
                <a:pt x="2676408" y="1443143"/>
              </a:lnTo>
              <a:lnTo>
                <a:pt x="2676408" y="167644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28A73E-F01B-4217-950B-DB9D0F74F54C}">
      <dsp:nvSpPr>
        <dsp:cNvPr id="0" name=""/>
        <dsp:cNvSpPr/>
      </dsp:nvSpPr>
      <dsp:spPr>
        <a:xfrm>
          <a:off x="3847676" y="1203883"/>
          <a:ext cx="91440" cy="16764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43143"/>
              </a:lnTo>
              <a:lnTo>
                <a:pt x="57851" y="1443143"/>
              </a:lnTo>
              <a:lnTo>
                <a:pt x="57851" y="167644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4A3F8-1E22-4614-83AA-C39FCF071D5C}">
      <dsp:nvSpPr>
        <dsp:cNvPr id="0" name=""/>
        <dsp:cNvSpPr/>
      </dsp:nvSpPr>
      <dsp:spPr>
        <a:xfrm>
          <a:off x="1169217" y="1203883"/>
          <a:ext cx="2724178" cy="1676440"/>
        </a:xfrm>
        <a:custGeom>
          <a:avLst/>
          <a:gdLst/>
          <a:ahLst/>
          <a:cxnLst/>
          <a:rect l="0" t="0" r="0" b="0"/>
          <a:pathLst>
            <a:path>
              <a:moveTo>
                <a:pt x="2724178" y="0"/>
              </a:moveTo>
              <a:lnTo>
                <a:pt x="2724178" y="1443143"/>
              </a:lnTo>
              <a:lnTo>
                <a:pt x="0" y="1443143"/>
              </a:lnTo>
              <a:lnTo>
                <a:pt x="0" y="167644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55B01-174A-4B06-B81E-D1AB38779434}">
      <dsp:nvSpPr>
        <dsp:cNvPr id="0" name=""/>
        <dsp:cNvSpPr/>
      </dsp:nvSpPr>
      <dsp:spPr>
        <a:xfrm>
          <a:off x="2782457" y="1758"/>
          <a:ext cx="2221878" cy="12021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Padronização de prazos</a:t>
          </a:r>
          <a:endParaRPr lang="pt-BR" sz="2200" kern="1200" dirty="0"/>
        </a:p>
      </dsp:txBody>
      <dsp:txXfrm>
        <a:off x="2782457" y="1758"/>
        <a:ext cx="2221878" cy="1202125"/>
      </dsp:txXfrm>
    </dsp:sp>
    <dsp:sp modelId="{D99AC66A-836E-47F2-8E5F-EFEDD6542AD7}">
      <dsp:nvSpPr>
        <dsp:cNvPr id="0" name=""/>
        <dsp:cNvSpPr/>
      </dsp:nvSpPr>
      <dsp:spPr>
        <a:xfrm>
          <a:off x="58278" y="2880324"/>
          <a:ext cx="2221878" cy="8189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Imediato</a:t>
          </a:r>
          <a:endParaRPr lang="pt-BR" sz="2200" kern="1200" dirty="0"/>
        </a:p>
      </dsp:txBody>
      <dsp:txXfrm>
        <a:off x="58278" y="2880324"/>
        <a:ext cx="2221878" cy="818951"/>
      </dsp:txXfrm>
    </dsp:sp>
    <dsp:sp modelId="{9B697530-7B5C-4A50-9871-F094B906892D}">
      <dsp:nvSpPr>
        <dsp:cNvPr id="0" name=""/>
        <dsp:cNvSpPr/>
      </dsp:nvSpPr>
      <dsp:spPr>
        <a:xfrm>
          <a:off x="2794588" y="2880324"/>
          <a:ext cx="2221878" cy="8171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30 dias</a:t>
          </a:r>
          <a:endParaRPr lang="pt-BR" sz="2200" kern="1200" dirty="0"/>
        </a:p>
      </dsp:txBody>
      <dsp:txXfrm>
        <a:off x="2794588" y="2880324"/>
        <a:ext cx="2221878" cy="817195"/>
      </dsp:txXfrm>
    </dsp:sp>
    <dsp:sp modelId="{B53848E5-08F3-4B34-93E6-CA017717A3EF}">
      <dsp:nvSpPr>
        <dsp:cNvPr id="0" name=""/>
        <dsp:cNvSpPr/>
      </dsp:nvSpPr>
      <dsp:spPr>
        <a:xfrm>
          <a:off x="5458865" y="2880324"/>
          <a:ext cx="2221878" cy="8171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120 dias</a:t>
          </a:r>
          <a:endParaRPr lang="pt-BR" sz="2200" kern="1200" dirty="0"/>
        </a:p>
      </dsp:txBody>
      <dsp:txXfrm>
        <a:off x="5458865" y="2880324"/>
        <a:ext cx="2221878" cy="817195"/>
      </dsp:txXfrm>
    </dsp:sp>
    <dsp:sp modelId="{020C8E1E-CB45-4E2A-83D6-91227825A2CF}">
      <dsp:nvSpPr>
        <dsp:cNvPr id="0" name=""/>
        <dsp:cNvSpPr/>
      </dsp:nvSpPr>
      <dsp:spPr>
        <a:xfrm>
          <a:off x="1098806" y="1420650"/>
          <a:ext cx="2595865" cy="1110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Dificuldade jurídica e acompanhamento do PAD</a:t>
          </a:r>
          <a:endParaRPr lang="pt-BR" sz="2200" kern="1200" dirty="0"/>
        </a:p>
      </dsp:txBody>
      <dsp:txXfrm>
        <a:off x="1098806" y="1420650"/>
        <a:ext cx="2595865" cy="11109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63534F-77AE-445D-B58F-5A7635906D4D}">
      <dsp:nvSpPr>
        <dsp:cNvPr id="0" name=""/>
        <dsp:cNvSpPr/>
      </dsp:nvSpPr>
      <dsp:spPr>
        <a:xfrm>
          <a:off x="0" y="0"/>
          <a:ext cx="4063999" cy="406399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rotWithShape="0">
            <a:srgbClr val="000000">
              <a:alpha val="1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C104031-4CFB-4F16-BBBD-0E38D45FEEEF}">
      <dsp:nvSpPr>
        <dsp:cNvPr id="0" name=""/>
        <dsp:cNvSpPr/>
      </dsp:nvSpPr>
      <dsp:spPr>
        <a:xfrm>
          <a:off x="2031999" y="0"/>
          <a:ext cx="5520601" cy="40639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700" kern="1200" dirty="0" smtClean="0"/>
            <a:t>Ilegalidades</a:t>
          </a:r>
          <a:endParaRPr lang="pt-BR" sz="2700" kern="1200" dirty="0"/>
        </a:p>
      </dsp:txBody>
      <dsp:txXfrm>
        <a:off x="2031999" y="0"/>
        <a:ext cx="2760300" cy="1930399"/>
      </dsp:txXfrm>
    </dsp:sp>
    <dsp:sp modelId="{E8CE3FC8-E266-45A1-93F0-23426F1D4E28}">
      <dsp:nvSpPr>
        <dsp:cNvPr id="0" name=""/>
        <dsp:cNvSpPr/>
      </dsp:nvSpPr>
      <dsp:spPr>
        <a:xfrm>
          <a:off x="1066799" y="1930399"/>
          <a:ext cx="1930399" cy="193039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rotWithShape="0">
            <a:srgbClr val="000000">
              <a:alpha val="1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29E4B4D-F67E-4A96-9E6E-C9BC0CC9BE92}">
      <dsp:nvSpPr>
        <dsp:cNvPr id="0" name=""/>
        <dsp:cNvSpPr/>
      </dsp:nvSpPr>
      <dsp:spPr>
        <a:xfrm>
          <a:off x="2031999" y="2133600"/>
          <a:ext cx="5520601" cy="1930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/>
            <a:t>Irregularidades</a:t>
          </a:r>
          <a:endParaRPr lang="pt-BR" sz="2700" kern="1200" dirty="0"/>
        </a:p>
      </dsp:txBody>
      <dsp:txXfrm>
        <a:off x="2031999" y="2133600"/>
        <a:ext cx="2760300" cy="1930399"/>
      </dsp:txXfrm>
    </dsp:sp>
    <dsp:sp modelId="{C6EFF6E0-2C2B-413A-943F-19C316E2F15B}">
      <dsp:nvSpPr>
        <dsp:cNvPr id="0" name=""/>
        <dsp:cNvSpPr/>
      </dsp:nvSpPr>
      <dsp:spPr>
        <a:xfrm>
          <a:off x="4792300" y="0"/>
          <a:ext cx="2760300" cy="1930399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/>
            <a:t>5</a:t>
          </a:r>
          <a:endParaRPr lang="pt-B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/>
            <a:t>Providências externas</a:t>
          </a:r>
          <a:endParaRPr lang="pt-BR" sz="2400" kern="1200" dirty="0"/>
        </a:p>
      </dsp:txBody>
      <dsp:txXfrm>
        <a:off x="4792300" y="0"/>
        <a:ext cx="2760300" cy="1930399"/>
      </dsp:txXfrm>
    </dsp:sp>
    <dsp:sp modelId="{621C25F2-0F8D-4CA4-8F91-D2A846698E29}">
      <dsp:nvSpPr>
        <dsp:cNvPr id="0" name=""/>
        <dsp:cNvSpPr/>
      </dsp:nvSpPr>
      <dsp:spPr>
        <a:xfrm>
          <a:off x="4792300" y="1930399"/>
          <a:ext cx="2760300" cy="1930399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/>
            <a:t>6</a:t>
          </a:r>
          <a:endParaRPr lang="pt-B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/>
            <a:t>Providências internas</a:t>
          </a:r>
          <a:endParaRPr lang="pt-BR" sz="2400" kern="1200" dirty="0"/>
        </a:p>
      </dsp:txBody>
      <dsp:txXfrm>
        <a:off x="4792300" y="1930399"/>
        <a:ext cx="2760300" cy="19303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C91F57E-89C4-4A63-BFE5-8AE66894DE53}" type="datetimeFigureOut">
              <a:rPr lang="pt-BR" smtClean="0"/>
              <a:t>19/11/2015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048223-A9E0-4DDC-A51C-8559E307EDCD}" type="slidenum">
              <a:rPr lang="pt-BR" smtClean="0"/>
              <a:t>‹nº›</a:t>
            </a:fld>
            <a:endParaRPr lang="pt-B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1F57E-89C4-4A63-BFE5-8AE66894DE53}" type="datetimeFigureOut">
              <a:rPr lang="pt-BR" smtClean="0"/>
              <a:t>19/11/2015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48223-A9E0-4DDC-A51C-8559E307EDCD}" type="slidenum">
              <a:rPr lang="pt-BR" smtClean="0"/>
              <a:t>‹nº›</a:t>
            </a:fld>
            <a:endParaRPr lang="pt-B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1F57E-89C4-4A63-BFE5-8AE66894DE53}" type="datetimeFigureOut">
              <a:rPr lang="pt-BR" smtClean="0"/>
              <a:t>19/11/2015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48223-A9E0-4DDC-A51C-8559E307EDCD}" type="slidenum">
              <a:rPr lang="pt-BR" smtClean="0"/>
              <a:t>‹nº›</a:t>
            </a:fld>
            <a:endParaRPr lang="pt-B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1F57E-89C4-4A63-BFE5-8AE66894DE53}" type="datetimeFigureOut">
              <a:rPr lang="pt-BR" smtClean="0"/>
              <a:t>19/11/2015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48223-A9E0-4DDC-A51C-8559E307EDCD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1F57E-89C4-4A63-BFE5-8AE66894DE53}" type="datetimeFigureOut">
              <a:rPr lang="pt-BR" smtClean="0"/>
              <a:t>19/11/2015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48223-A9E0-4DDC-A51C-8559E307EDCD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1F57E-89C4-4A63-BFE5-8AE66894DE53}" type="datetimeFigureOut">
              <a:rPr lang="pt-BR" smtClean="0"/>
              <a:t>19/11/2015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48223-A9E0-4DDC-A51C-8559E307EDCD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1F57E-89C4-4A63-BFE5-8AE66894DE53}" type="datetimeFigureOut">
              <a:rPr lang="pt-BR" smtClean="0"/>
              <a:t>19/11/2015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48223-A9E0-4DDC-A51C-8559E307EDCD}" type="slidenum">
              <a:rPr lang="pt-BR" smtClean="0"/>
              <a:t>‹nº›</a:t>
            </a:fld>
            <a:endParaRPr lang="pt-B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1F57E-89C4-4A63-BFE5-8AE66894DE53}" type="datetimeFigureOut">
              <a:rPr lang="pt-BR" smtClean="0"/>
              <a:t>19/11/2015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48223-A9E0-4DDC-A51C-8559E307EDCD}" type="slidenum">
              <a:rPr lang="pt-BR" smtClean="0"/>
              <a:t>‹nº›</a:t>
            </a:fld>
            <a:endParaRPr lang="pt-B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1F57E-89C4-4A63-BFE5-8AE66894DE53}" type="datetimeFigureOut">
              <a:rPr lang="pt-BR" smtClean="0"/>
              <a:t>19/11/2015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48223-A9E0-4DDC-A51C-8559E307EDC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1F57E-89C4-4A63-BFE5-8AE66894DE53}" type="datetimeFigureOut">
              <a:rPr lang="pt-BR" smtClean="0"/>
              <a:t>19/11/2015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48223-A9E0-4DDC-A51C-8559E307EDC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1F57E-89C4-4A63-BFE5-8AE66894DE53}" type="datetimeFigureOut">
              <a:rPr lang="pt-BR" smtClean="0"/>
              <a:t>19/11/2015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48223-A9E0-4DDC-A51C-8559E307EDC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C91F57E-89C4-4A63-BFE5-8AE66894DE53}" type="datetimeFigureOut">
              <a:rPr lang="pt-BR" smtClean="0"/>
              <a:t>19/11/2015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E048223-A9E0-4DDC-A51C-8559E307EDCD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microsoft.com/office/2007/relationships/hdphoto" Target="../media/hdphoto1.wdp"/><Relationship Id="rId9" Type="http://schemas.microsoft.com/office/2007/relationships/diagramDrawing" Target="../diagrams/drawing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59632" y="1268760"/>
            <a:ext cx="6777318" cy="1584176"/>
          </a:xfrm>
        </p:spPr>
        <p:txBody>
          <a:bodyPr/>
          <a:lstStyle/>
          <a:p>
            <a:r>
              <a:rPr lang="pt-BR" dirty="0" smtClean="0"/>
              <a:t>Revisão das irregularidades: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3648" y="4988768"/>
            <a:ext cx="6400800" cy="1752600"/>
          </a:xfrm>
        </p:spPr>
        <p:txBody>
          <a:bodyPr/>
          <a:lstStyle/>
          <a:p>
            <a:r>
              <a:rPr lang="pt-BR" dirty="0" smtClean="0"/>
              <a:t>Apresentação:</a:t>
            </a:r>
          </a:p>
          <a:p>
            <a:r>
              <a:rPr lang="pt-BR" b="1" dirty="0"/>
              <a:t>Luana Cássia Miranda </a:t>
            </a:r>
            <a:r>
              <a:rPr lang="pt-BR" b="1" dirty="0" smtClean="0"/>
              <a:t>Ribeiro</a:t>
            </a:r>
          </a:p>
          <a:p>
            <a:r>
              <a:rPr lang="pt-BR" b="1" dirty="0"/>
              <a:t>Viviane Camargo Santos 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547664" y="404664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Seminário Nacional de Fiscalização</a:t>
            </a:r>
            <a:endParaRPr lang="pt-BR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259632" y="3560842"/>
            <a:ext cx="6777318" cy="10202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Resolução 374/2011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73987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rév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7" t="25836" r="10937" b="26633"/>
          <a:stretch/>
        </p:blipFill>
        <p:spPr bwMode="auto">
          <a:xfrm>
            <a:off x="-396552" y="-243408"/>
            <a:ext cx="9865095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1147336" y="521746"/>
            <a:ext cx="6777318" cy="1731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800" dirty="0" smtClean="0">
                <a:solidFill>
                  <a:schemeClr val="bg1"/>
                </a:solidFill>
              </a:rPr>
              <a:t>Considerações iniciais</a:t>
            </a:r>
            <a:endParaRPr lang="pt-BR" sz="4800" dirty="0">
              <a:solidFill>
                <a:schemeClr val="bg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23528" y="4221088"/>
            <a:ext cx="1296144" cy="14401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ysClr val="windowText" lastClr="000000"/>
                </a:solidFill>
              </a:rPr>
              <a:t>Identificação das irregularidades</a:t>
            </a:r>
            <a:endParaRPr lang="pt-BR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691680" y="4218143"/>
            <a:ext cx="1296144" cy="14401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00" b="1" dirty="0" smtClean="0">
                <a:solidFill>
                  <a:sysClr val="windowText" lastClr="000000"/>
                </a:solidFill>
              </a:rPr>
              <a:t>Tipificação/ Situação </a:t>
            </a:r>
            <a:endParaRPr lang="pt-BR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059832" y="4221088"/>
            <a:ext cx="1656184" cy="14401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00" b="1" dirty="0" smtClean="0">
                <a:solidFill>
                  <a:sysClr val="windowText" lastClr="000000"/>
                </a:solidFill>
              </a:rPr>
              <a:t>Notificações ao profissional de enfermagem/ representante legal</a:t>
            </a:r>
            <a:endParaRPr lang="pt-BR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788024" y="4218143"/>
            <a:ext cx="1080120" cy="14401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ysClr val="windowText" lastClr="000000"/>
                </a:solidFill>
              </a:rPr>
              <a:t>Fundamento legal </a:t>
            </a:r>
            <a:endParaRPr lang="pt-BR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5940152" y="4218143"/>
            <a:ext cx="1008112" cy="14401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00" b="1" dirty="0" smtClean="0">
                <a:solidFill>
                  <a:sysClr val="windowText" lastClr="000000"/>
                </a:solidFill>
              </a:rPr>
              <a:t>Prazo </a:t>
            </a:r>
            <a:endParaRPr lang="pt-BR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7020272" y="4215198"/>
            <a:ext cx="1728192" cy="14401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00" b="1" dirty="0" smtClean="0">
                <a:solidFill>
                  <a:sysClr val="windowText" lastClr="000000"/>
                </a:solidFill>
              </a:rPr>
              <a:t>Providências </a:t>
            </a:r>
            <a:endParaRPr lang="pt-BR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195736" y="2273927"/>
            <a:ext cx="1512168" cy="14401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00" b="1" dirty="0" smtClean="0">
                <a:solidFill>
                  <a:sysClr val="windowText" lastClr="000000"/>
                </a:solidFill>
              </a:rPr>
              <a:t>Irregularidades</a:t>
            </a:r>
            <a:endParaRPr lang="pt-BR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779912" y="2276872"/>
            <a:ext cx="1656184" cy="14401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00" b="1" dirty="0" smtClean="0">
                <a:solidFill>
                  <a:sysClr val="windowText" lastClr="000000"/>
                </a:solidFill>
              </a:rPr>
              <a:t>Legislação</a:t>
            </a:r>
            <a:endParaRPr lang="pt-BR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5508104" y="2273927"/>
            <a:ext cx="1512168" cy="14401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ysClr val="windowText" lastClr="000000"/>
                </a:solidFill>
              </a:rPr>
              <a:t>Providências</a:t>
            </a:r>
            <a:endParaRPr lang="pt-BR" sz="12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06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7" grpId="2" animBg="1"/>
      <p:bldP spid="18" grpId="0" animBg="1"/>
      <p:bldP spid="1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rév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7" t="25836" r="10937" b="26633"/>
          <a:stretch/>
        </p:blipFill>
        <p:spPr bwMode="auto">
          <a:xfrm>
            <a:off x="-396552" y="-243408"/>
            <a:ext cx="9865095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ítulo 2"/>
          <p:cNvSpPr txBox="1">
            <a:spLocks/>
          </p:cNvSpPr>
          <p:nvPr/>
        </p:nvSpPr>
        <p:spPr>
          <a:xfrm>
            <a:off x="683568" y="1356425"/>
            <a:ext cx="8352928" cy="4176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endParaRPr lang="pt-BR" sz="1800" b="1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pt-BR" sz="18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413751865"/>
              </p:ext>
            </p:extLst>
          </p:nvPr>
        </p:nvGraphicFramePr>
        <p:xfrm>
          <a:off x="841319" y="1988840"/>
          <a:ext cx="7786793" cy="4068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ítulo 1"/>
          <p:cNvSpPr txBox="1">
            <a:spLocks/>
          </p:cNvSpPr>
          <p:nvPr/>
        </p:nvSpPr>
        <p:spPr>
          <a:xfrm>
            <a:off x="1147336" y="521746"/>
            <a:ext cx="6777318" cy="1731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800" dirty="0" smtClean="0">
                <a:solidFill>
                  <a:schemeClr val="bg1"/>
                </a:solidFill>
              </a:rPr>
              <a:t>Considerações iniciais</a:t>
            </a:r>
            <a:endParaRPr lang="pt-BR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61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2" grpId="1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rév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7" t="25836" r="10937" b="26633"/>
          <a:stretch/>
        </p:blipFill>
        <p:spPr bwMode="auto">
          <a:xfrm>
            <a:off x="-396552" y="-243408"/>
            <a:ext cx="9865095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ítulo 2"/>
          <p:cNvSpPr txBox="1">
            <a:spLocks/>
          </p:cNvSpPr>
          <p:nvPr/>
        </p:nvSpPr>
        <p:spPr>
          <a:xfrm>
            <a:off x="1051846" y="2241928"/>
            <a:ext cx="6872808" cy="3911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endParaRPr lang="pt-BR" b="1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https://insixsteast.blob.core.windows.net/arq-130/APAGADOR__PARA_QUADRO_VERDE_UNIDADE_STALO_261946_Z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87" y="1196752"/>
            <a:ext cx="933663" cy="66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499077435"/>
              </p:ext>
            </p:extLst>
          </p:nvPr>
        </p:nvGraphicFramePr>
        <p:xfrm>
          <a:off x="1051846" y="1911521"/>
          <a:ext cx="755260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Título 1"/>
          <p:cNvSpPr txBox="1">
            <a:spLocks/>
          </p:cNvSpPr>
          <p:nvPr/>
        </p:nvSpPr>
        <p:spPr>
          <a:xfrm>
            <a:off x="1147336" y="521746"/>
            <a:ext cx="6777318" cy="1731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800" dirty="0" smtClean="0">
                <a:solidFill>
                  <a:schemeClr val="bg1"/>
                </a:solidFill>
              </a:rPr>
              <a:t>Considerações iniciais</a:t>
            </a:r>
            <a:endParaRPr lang="pt-BR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25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1007 L 0.05087 0.04629 L 0.1007 -0.1007 L 0.15365 0.04629 L 0.20625 -0.1007 L 0.25556 0.04629 L 0.30834 -0.1007 L 0.35816 0.04629 L 0.41112 -0.1007 L 0.46355 0.04629 L 0.51337 -0.1007 L 0.56632 0.04629 L 0.61563 -0.1007 L 0.66823 0.04629 L 0.72101 -0.1007 L 0.77084 0.04629 L 0.82379 -0.1007 " pathEditMode="relative" rAng="0" ptsTypes="FFFFFFFFFFFFFFFFF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67" y="733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2" grpId="1">
        <p:bldAsOne/>
      </p:bldGraphic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rév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7" t="25836" r="10937" b="26633"/>
          <a:stretch/>
        </p:blipFill>
        <p:spPr bwMode="auto">
          <a:xfrm>
            <a:off x="-396552" y="-243408"/>
            <a:ext cx="9865095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1475656" y="2491001"/>
            <a:ext cx="6777318" cy="1731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800" dirty="0" smtClean="0">
                <a:solidFill>
                  <a:schemeClr val="bg1"/>
                </a:solidFill>
              </a:rPr>
              <a:t>ILEGALIDADES</a:t>
            </a:r>
            <a:endParaRPr lang="pt-BR" sz="4800" dirty="0">
              <a:solidFill>
                <a:schemeClr val="bg1"/>
              </a:solidFill>
            </a:endParaRPr>
          </a:p>
        </p:txBody>
      </p:sp>
      <p:pic>
        <p:nvPicPr>
          <p:cNvPr id="7" name="Picture 2" descr="https://insixsteast.blob.core.windows.net/arq-130/APAGADOR__PARA_QUADRO_VERDE_UNIDADE_STALO_261946_Z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88" y="2782798"/>
            <a:ext cx="933663" cy="66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14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5903 L 0.05243 0.15115 L 0.10226 -0.05903 L 0.15521 0.15115 L 0.20782 -0.05903 L 0.25712 0.15115 L 0.3099 -0.05903 L 0.35973 0.15115 L 0.41268 -0.05903 L 0.46511 0.15115 L 0.51493 -0.05903 L 0.56789 0.15115 L 0.61719 -0.05903 L 0.6698 0.15115 L 0.72257 -0.05903 L 0.7724 0.15115 L 0.82535 -0.05903 " pathEditMode="relative" rAng="0" ptsTypes="FFFFFFFFFFFFFFFFF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67" y="1050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rév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7" t="25836" r="10937" b="26633"/>
          <a:stretch/>
        </p:blipFill>
        <p:spPr bwMode="auto">
          <a:xfrm>
            <a:off x="-396552" y="-243408"/>
            <a:ext cx="9865095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1147336" y="44624"/>
            <a:ext cx="6777318" cy="1731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 smtClean="0">
                <a:solidFill>
                  <a:schemeClr val="bg1"/>
                </a:solidFill>
              </a:rPr>
              <a:t>Ilegalidades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3" name="Subtítulo 2"/>
          <p:cNvSpPr txBox="1">
            <a:spLocks/>
          </p:cNvSpPr>
          <p:nvPr/>
        </p:nvSpPr>
        <p:spPr>
          <a:xfrm>
            <a:off x="899592" y="1772816"/>
            <a:ext cx="7488832" cy="4176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pt-BR" sz="1800" b="1" dirty="0">
                <a:solidFill>
                  <a:schemeClr val="bg1"/>
                </a:solidFill>
              </a:rPr>
              <a:t>1. </a:t>
            </a:r>
            <a:r>
              <a:rPr lang="pt-BR" sz="1800" b="1" dirty="0" smtClean="0">
                <a:solidFill>
                  <a:schemeClr val="bg1"/>
                </a:solidFill>
              </a:rPr>
              <a:t>Ausência/inexistência </a:t>
            </a:r>
            <a:r>
              <a:rPr lang="pt-BR" sz="1800" b="1" dirty="0">
                <a:solidFill>
                  <a:schemeClr val="bg1"/>
                </a:solidFill>
              </a:rPr>
              <a:t>de enfermeiro onde são desenvolvidas as atividades de enfermagem</a:t>
            </a:r>
            <a:r>
              <a:rPr lang="pt-BR" sz="1800" b="1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sz="1800" b="1" dirty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1800" b="1" dirty="0">
                <a:solidFill>
                  <a:schemeClr val="bg1"/>
                </a:solidFill>
              </a:rPr>
              <a:t>2. Inexistência ou número insuficiente de enfermeiro em evento esportivo na proporção indicada por Lei. </a:t>
            </a:r>
            <a:endParaRPr lang="pt-BR" sz="1800" b="1" dirty="0" smtClean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pt-BR" sz="1800" b="1" dirty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1800" b="1" dirty="0">
                <a:solidFill>
                  <a:schemeClr val="bg1"/>
                </a:solidFill>
              </a:rPr>
              <a:t>3. Inexistência de registro de empresa.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sz="1800" b="1" dirty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1800" b="1" dirty="0">
                <a:solidFill>
                  <a:schemeClr val="bg1"/>
                </a:solidFill>
              </a:rPr>
              <a:t>4. Exercício ilegal da enfermagem.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sz="1800" b="1" dirty="0" smtClean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1800" b="1" dirty="0">
                <a:solidFill>
                  <a:schemeClr val="bg1"/>
                </a:solidFill>
              </a:rPr>
              <a:t>5. Profissional de enfermagem exercendo atividade com impedimento em decorrência de processo ético transitado em </a:t>
            </a:r>
            <a:r>
              <a:rPr lang="pt-BR" sz="1800" b="1" dirty="0" smtClean="0">
                <a:solidFill>
                  <a:schemeClr val="bg1"/>
                </a:solidFill>
              </a:rPr>
              <a:t>julgado.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sz="1800" b="1" dirty="0" smtClean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pt-BR" sz="18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https://insixsteast.blob.core.windows.net/arq-130/APAGADOR__PARA_QUADRO_VERDE_UNIDADE_STALO_261946_Z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88" y="2782798"/>
            <a:ext cx="933663" cy="66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63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35301 L 0.05243 0.41597 L 0.10226 -0.35301 L 0.15521 0.41597 L 0.20782 -0.35301 L 0.25712 0.41597 L 0.3099 -0.35301 L 0.35973 0.41597 L 0.41268 -0.35301 L 0.46511 0.41597 L 0.51493 -0.35301 L 0.56789 0.41597 L 0.61719 -0.35301 L 0.6698 0.41597 L 0.72257 -0.35301 L 0.7724 0.41597 L 0.82535 -0.35301 " pathEditMode="relative" rAng="0" ptsTypes="FFFFFFFFFFFFFFFFF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67" y="38449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 uiExpand="1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rév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7" t="25836" r="10937" b="26633"/>
          <a:stretch/>
        </p:blipFill>
        <p:spPr bwMode="auto">
          <a:xfrm>
            <a:off x="-396552" y="-243408"/>
            <a:ext cx="9865095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395536" y="482562"/>
            <a:ext cx="1296144" cy="14401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ysClr val="windowText" lastClr="000000"/>
                </a:solidFill>
              </a:rPr>
              <a:t>Identificação das ilegalidades</a:t>
            </a:r>
            <a:endParaRPr lang="pt-BR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763688" y="479617"/>
            <a:ext cx="1296144" cy="14401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00" b="1" dirty="0" smtClean="0">
                <a:solidFill>
                  <a:sysClr val="windowText" lastClr="000000"/>
                </a:solidFill>
              </a:rPr>
              <a:t>Tipificação/ Situação </a:t>
            </a:r>
            <a:endParaRPr lang="pt-BR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131840" y="482562"/>
            <a:ext cx="1656184" cy="14401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00" b="1" dirty="0" smtClean="0">
                <a:solidFill>
                  <a:sysClr val="windowText" lastClr="000000"/>
                </a:solidFill>
              </a:rPr>
              <a:t>Notificações ao profissional de enfermagem/ representante legal</a:t>
            </a:r>
            <a:endParaRPr lang="pt-BR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95536" y="1991785"/>
            <a:ext cx="1296144" cy="41764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>
                <a:solidFill>
                  <a:srgbClr val="FF0000"/>
                </a:solidFill>
              </a:rPr>
              <a:t>1. Ausência/ </a:t>
            </a:r>
          </a:p>
          <a:p>
            <a:r>
              <a:rPr lang="pt-BR" sz="1200" dirty="0">
                <a:solidFill>
                  <a:srgbClr val="FF0000"/>
                </a:solidFill>
              </a:rPr>
              <a:t>inexistência de enfermeiro onde são desenvolvidas as atividades de enfermagem.</a:t>
            </a:r>
            <a:endParaRPr lang="pt-BR" sz="1200" b="1" dirty="0">
              <a:solidFill>
                <a:srgbClr val="FF0000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1763688" y="1988840"/>
            <a:ext cx="1296144" cy="41764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>
                <a:solidFill>
                  <a:srgbClr val="FF0000"/>
                </a:solidFill>
              </a:rPr>
              <a:t>1. Instituição de saúde ou programas de saúde que possuem enfermeiro para a realização das atividades de enfermagem, porém não está presente no local de trabalho. 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3131840" y="1991785"/>
            <a:ext cx="1656184" cy="41764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>
                <a:solidFill>
                  <a:srgbClr val="FF0000"/>
                </a:solidFill>
              </a:rPr>
              <a:t>1.1. Manter enfermeiro </a:t>
            </a:r>
            <a:r>
              <a:rPr lang="pt-BR" sz="1200" dirty="0">
                <a:solidFill>
                  <a:schemeClr val="tx1"/>
                </a:solidFill>
              </a:rPr>
              <a:t>para supervisionar, organizar, orientar, coordenar, planejar, avaliar a assistência de enfermagem e executar as atividades privativas durante todo o período em que ocorre o exercício da enfermagem</a:t>
            </a:r>
            <a:r>
              <a:rPr lang="pt-BR" sz="1200" dirty="0">
                <a:solidFill>
                  <a:srgbClr val="FF0000"/>
                </a:solidFill>
              </a:rPr>
              <a:t>. 	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4860032" y="479617"/>
            <a:ext cx="1080120" cy="14401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ysClr val="windowText" lastClr="000000"/>
                </a:solidFill>
              </a:rPr>
              <a:t>Fundamento legal </a:t>
            </a:r>
            <a:endParaRPr lang="pt-BR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6012160" y="479617"/>
            <a:ext cx="1008112" cy="14401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00" b="1" dirty="0" smtClean="0">
                <a:solidFill>
                  <a:sysClr val="windowText" lastClr="000000"/>
                </a:solidFill>
              </a:rPr>
              <a:t>Prazo </a:t>
            </a:r>
            <a:endParaRPr lang="pt-BR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7092280" y="476672"/>
            <a:ext cx="1728192" cy="14401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00" b="1" dirty="0" smtClean="0">
                <a:solidFill>
                  <a:sysClr val="windowText" lastClr="000000"/>
                </a:solidFill>
              </a:rPr>
              <a:t>Providências </a:t>
            </a:r>
            <a:endParaRPr lang="pt-BR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3131840" y="1991785"/>
            <a:ext cx="1656184" cy="41764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>
                <a:solidFill>
                  <a:srgbClr val="FF0000"/>
                </a:solidFill>
              </a:rPr>
              <a:t>2.1. Dispor de enfermeiro </a:t>
            </a:r>
            <a:r>
              <a:rPr lang="pt-BR" sz="1200" dirty="0">
                <a:solidFill>
                  <a:schemeClr val="tx1"/>
                </a:solidFill>
              </a:rPr>
              <a:t>para supervisionar, organizar, orientar, coordenar, planejar, avaliar  a assistência de enfermagem e executar as atividades privativas durante todo o período em que ocorre o exercício da enfermagem. 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4860032" y="1988840"/>
            <a:ext cx="1080120" cy="41764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/>
              <a:t>Lei 775/1949 </a:t>
            </a:r>
          </a:p>
          <a:p>
            <a:endParaRPr lang="pt-BR" sz="1200" dirty="0"/>
          </a:p>
          <a:p>
            <a:r>
              <a:rPr lang="pt-BR" sz="1200" dirty="0"/>
              <a:t>Lei 2.604/1955 </a:t>
            </a:r>
          </a:p>
          <a:p>
            <a:endParaRPr lang="pt-BR" sz="1200" dirty="0"/>
          </a:p>
          <a:p>
            <a:r>
              <a:rPr lang="pt-BR" sz="1200" dirty="0"/>
              <a:t>Lei 7.498/1986 </a:t>
            </a:r>
          </a:p>
          <a:p>
            <a:endParaRPr lang="pt-BR" sz="1200" dirty="0"/>
          </a:p>
          <a:p>
            <a:r>
              <a:rPr lang="pt-BR" sz="1200" dirty="0"/>
              <a:t>Decreto 94.406/1987 	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6012160" y="1988840"/>
            <a:ext cx="1008112" cy="41764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/>
              <a:t>30 dias 	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1763688" y="1991785"/>
            <a:ext cx="1296144" cy="417057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>
                <a:solidFill>
                  <a:srgbClr val="FF0000"/>
                </a:solidFill>
              </a:rPr>
              <a:t>2. Instituição de saúde ou programas de saúde sem enfermeiro para a realização das atividades de enfermagem em todo ou algum período de funcionamento da instituição. </a:t>
            </a:r>
          </a:p>
        </p:txBody>
      </p:sp>
      <p:pic>
        <p:nvPicPr>
          <p:cNvPr id="37" name="Picture 2" descr="Prév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83" t="66618" r="24722" b="26236"/>
          <a:stretch/>
        </p:blipFill>
        <p:spPr bwMode="auto">
          <a:xfrm>
            <a:off x="7596336" y="5926726"/>
            <a:ext cx="1080121" cy="108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Prév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97" t="66564" r="18309" b="28902"/>
          <a:stretch/>
        </p:blipFill>
        <p:spPr bwMode="auto">
          <a:xfrm>
            <a:off x="7740352" y="5926726"/>
            <a:ext cx="789140" cy="68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17" b="90000" l="0" r="420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397"/>
          <a:stretch/>
        </p:blipFill>
        <p:spPr bwMode="auto">
          <a:xfrm flipH="1">
            <a:off x="7100016" y="5864558"/>
            <a:ext cx="666961" cy="1498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tângulo 27"/>
          <p:cNvSpPr/>
          <p:nvPr/>
        </p:nvSpPr>
        <p:spPr>
          <a:xfrm>
            <a:off x="7092280" y="1985895"/>
            <a:ext cx="1728192" cy="41764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/>
              <a:t>1. Prestar esclarecimentos e orientações sobre os fatos; </a:t>
            </a:r>
          </a:p>
          <a:p>
            <a:endParaRPr lang="pt-BR" sz="1200" dirty="0"/>
          </a:p>
          <a:p>
            <a:r>
              <a:rPr lang="pt-BR" sz="1200" dirty="0"/>
              <a:t>2. Realizar fiscalização, anotar as constatações acerca da ilegalidade e emitir notificação de acordo com a ilegalidade ao representante legal no prazo estabelecido; </a:t>
            </a:r>
          </a:p>
          <a:p>
            <a:endParaRPr lang="pt-BR" sz="1200" dirty="0"/>
          </a:p>
          <a:p>
            <a:r>
              <a:rPr lang="pt-BR" sz="1200" dirty="0"/>
              <a:t>3. Elaborar relatório circunstanciado de fiscalização e juntá-lo ao PAD; 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7092280" y="1985895"/>
            <a:ext cx="1728192" cy="418235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/>
              <a:t>4. Encaminhar o relatório circunstanciado ao enfermeiro responsável pelo serviço de enfermagem e representante legal da instituição; </a:t>
            </a:r>
          </a:p>
          <a:p>
            <a:endParaRPr lang="pt-BR" sz="1200" dirty="0" smtClean="0"/>
          </a:p>
          <a:p>
            <a:r>
              <a:rPr lang="pt-BR" sz="1200" dirty="0" smtClean="0"/>
              <a:t>5</a:t>
            </a:r>
            <a:r>
              <a:rPr lang="pt-BR" sz="1200" dirty="0"/>
              <a:t>. Aguardar o prazo da notificação efetuada; </a:t>
            </a:r>
          </a:p>
          <a:p>
            <a:endParaRPr lang="pt-BR" sz="1200" dirty="0" smtClean="0"/>
          </a:p>
          <a:p>
            <a:r>
              <a:rPr lang="pt-BR" sz="1200" dirty="0" smtClean="0"/>
              <a:t>6</a:t>
            </a:r>
            <a:r>
              <a:rPr lang="pt-BR" sz="1200" dirty="0"/>
              <a:t>. Verificar o cumprimento da notificação efetuada por meio de fiscalização de retorno ou análise de documentação comprobatória; 	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7092280" y="1988316"/>
            <a:ext cx="1728192" cy="417698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/>
              <a:t>7. Elaborar relatório circunstanciado de fiscalização de retorno e juntá-lo ao PAD; </a:t>
            </a:r>
          </a:p>
          <a:p>
            <a:endParaRPr lang="pt-BR" sz="1200" dirty="0" smtClean="0"/>
          </a:p>
          <a:p>
            <a:r>
              <a:rPr lang="pt-BR" sz="1200" dirty="0" smtClean="0"/>
              <a:t>8</a:t>
            </a:r>
            <a:r>
              <a:rPr lang="pt-BR" sz="1200" dirty="0"/>
              <a:t>. Encaminhar o relatório circunstanciado de retorno ao enfermeiro responsável pelo serviço de enfermagem e representante legal da instituição; </a:t>
            </a:r>
          </a:p>
          <a:p>
            <a:endParaRPr lang="pt-BR" sz="1200" dirty="0" smtClean="0"/>
          </a:p>
          <a:p>
            <a:r>
              <a:rPr lang="pt-BR" sz="1200" dirty="0" smtClean="0"/>
              <a:t>9</a:t>
            </a:r>
            <a:r>
              <a:rPr lang="pt-BR" sz="1200" dirty="0"/>
              <a:t>. Encaminhar o PAD ao setor jurídico para as providências cabíveis. 	</a:t>
            </a:r>
          </a:p>
        </p:txBody>
      </p:sp>
    </p:spTree>
    <p:extLst>
      <p:ext uri="{BB962C8B-B14F-4D97-AF65-F5344CB8AC3E}">
        <p14:creationId xmlns:p14="http://schemas.microsoft.com/office/powerpoint/2010/main" val="299259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7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rév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7" t="25836" r="10937" b="26633"/>
          <a:stretch/>
        </p:blipFill>
        <p:spPr bwMode="auto">
          <a:xfrm>
            <a:off x="-396552" y="-243408"/>
            <a:ext cx="9865095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1763688" y="479617"/>
            <a:ext cx="1296144" cy="14401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00" b="1" dirty="0" smtClean="0">
                <a:solidFill>
                  <a:sysClr val="windowText" lastClr="000000"/>
                </a:solidFill>
              </a:rPr>
              <a:t>Tipificação/ Situação </a:t>
            </a:r>
            <a:endParaRPr lang="pt-BR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131840" y="482562"/>
            <a:ext cx="1656184" cy="14401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00" b="1" dirty="0" smtClean="0">
                <a:solidFill>
                  <a:sysClr val="windowText" lastClr="000000"/>
                </a:solidFill>
              </a:rPr>
              <a:t>Notificações ao profissional de enfermagem/ representante legal</a:t>
            </a:r>
            <a:endParaRPr lang="pt-BR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1763688" y="1988840"/>
            <a:ext cx="1296144" cy="41764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>
                <a:solidFill>
                  <a:srgbClr val="FF0000"/>
                </a:solidFill>
              </a:rPr>
              <a:t>1. Inexistência ou número insuficiente de enfermeiro em evento esportivo conforme determinação da Lei; 	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3131840" y="1991785"/>
            <a:ext cx="1656184" cy="41764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/>
              <a:t>1.1. </a:t>
            </a:r>
            <a:r>
              <a:rPr lang="pt-BR" sz="1200" dirty="0">
                <a:solidFill>
                  <a:srgbClr val="FF0000"/>
                </a:solidFill>
              </a:rPr>
              <a:t>Dispor de enfermeiro </a:t>
            </a:r>
            <a:r>
              <a:rPr lang="pt-BR" sz="1200" dirty="0">
                <a:solidFill>
                  <a:schemeClr val="tx1"/>
                </a:solidFill>
              </a:rPr>
              <a:t>em número adequado </a:t>
            </a:r>
            <a:r>
              <a:rPr lang="pt-BR" sz="1200" dirty="0"/>
              <a:t>para a realização das atividades de enfermagem em evento esportivo. 	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4860032" y="479617"/>
            <a:ext cx="1080120" cy="14401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ysClr val="windowText" lastClr="000000"/>
                </a:solidFill>
              </a:rPr>
              <a:t>Fundamento legal </a:t>
            </a:r>
            <a:endParaRPr lang="pt-BR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6012160" y="479617"/>
            <a:ext cx="1008112" cy="14401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00" b="1" dirty="0" smtClean="0">
                <a:solidFill>
                  <a:sysClr val="windowText" lastClr="000000"/>
                </a:solidFill>
              </a:rPr>
              <a:t>Prazo </a:t>
            </a:r>
            <a:endParaRPr lang="pt-BR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7092280" y="476672"/>
            <a:ext cx="1728192" cy="14401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00" b="1" dirty="0" smtClean="0">
                <a:solidFill>
                  <a:sysClr val="windowText" lastClr="000000"/>
                </a:solidFill>
              </a:rPr>
              <a:t>Providências </a:t>
            </a:r>
            <a:endParaRPr lang="pt-BR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4860032" y="1988840"/>
            <a:ext cx="1080120" cy="41764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/>
              <a:t>Lei 7.498/1986 </a:t>
            </a:r>
          </a:p>
          <a:p>
            <a:endParaRPr lang="pt-BR" sz="1200" dirty="0" smtClean="0"/>
          </a:p>
          <a:p>
            <a:r>
              <a:rPr lang="pt-BR" sz="1200" dirty="0" smtClean="0"/>
              <a:t>Decreto </a:t>
            </a:r>
            <a:r>
              <a:rPr lang="pt-BR" sz="1200" dirty="0"/>
              <a:t>94.406/1987 </a:t>
            </a:r>
          </a:p>
          <a:p>
            <a:endParaRPr lang="pt-BR" sz="1200" dirty="0" smtClean="0"/>
          </a:p>
          <a:p>
            <a:r>
              <a:rPr lang="pt-BR" sz="1200" dirty="0" smtClean="0"/>
              <a:t>Lei </a:t>
            </a:r>
            <a:r>
              <a:rPr lang="pt-BR" sz="1200" dirty="0"/>
              <a:t>10.671/2003 	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6012160" y="1988840"/>
            <a:ext cx="1008112" cy="41764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/>
              <a:t>Próximo evento 	</a:t>
            </a:r>
          </a:p>
        </p:txBody>
      </p:sp>
      <p:pic>
        <p:nvPicPr>
          <p:cNvPr id="31" name="Picture 2" descr="Prév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83" t="66618" r="24722" b="26236"/>
          <a:stretch/>
        </p:blipFill>
        <p:spPr bwMode="auto">
          <a:xfrm>
            <a:off x="7596336" y="5926726"/>
            <a:ext cx="1080121" cy="108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tângulo 33"/>
          <p:cNvSpPr/>
          <p:nvPr/>
        </p:nvSpPr>
        <p:spPr>
          <a:xfrm>
            <a:off x="7092280" y="1985895"/>
            <a:ext cx="1728192" cy="41764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 smtClean="0"/>
              <a:t>1. Prestar </a:t>
            </a:r>
            <a:r>
              <a:rPr lang="pt-BR" sz="1200" dirty="0"/>
              <a:t>esclarecimentos e orientações sobre os fatos</a:t>
            </a:r>
            <a:r>
              <a:rPr lang="pt-BR" sz="1200" dirty="0" smtClean="0"/>
              <a:t>;</a:t>
            </a:r>
          </a:p>
          <a:p>
            <a:endParaRPr lang="pt-BR" sz="1200" dirty="0"/>
          </a:p>
          <a:p>
            <a:r>
              <a:rPr lang="pt-BR" sz="1200" dirty="0"/>
              <a:t>2. Realizar fiscalização, anotar as constatações acerca da ilegalidade e emitir notificação de acordo com a ilegalidade ao representante legal no prazo estabelecido; </a:t>
            </a:r>
          </a:p>
          <a:p>
            <a:endParaRPr lang="pt-BR" sz="1200" dirty="0" smtClean="0"/>
          </a:p>
          <a:p>
            <a:r>
              <a:rPr lang="pt-BR" sz="1200" dirty="0" smtClean="0"/>
              <a:t>3</a:t>
            </a:r>
            <a:r>
              <a:rPr lang="pt-BR" sz="1200" dirty="0"/>
              <a:t>. Elaborar relatório circunstanciado de fiscalização e juntá-lo ao PAD; 	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395536" y="482562"/>
            <a:ext cx="1296144" cy="14401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ysClr val="windowText" lastClr="000000"/>
                </a:solidFill>
              </a:rPr>
              <a:t>Identificação das ilegalidades</a:t>
            </a:r>
            <a:endParaRPr lang="pt-BR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395536" y="1991785"/>
            <a:ext cx="1296144" cy="41764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>
                <a:solidFill>
                  <a:srgbClr val="FF0000"/>
                </a:solidFill>
              </a:rPr>
              <a:t>2. Inexistência ou número insuficiente de enfermeiro em evento esportivo na proporção indicada por Lei. 	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7092280" y="2004424"/>
            <a:ext cx="1728192" cy="413940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/>
              <a:t>4. Encaminhar o relatório circunstanciado ao representante da entidade responsável pela organização da competição; </a:t>
            </a:r>
          </a:p>
          <a:p>
            <a:endParaRPr lang="pt-BR" sz="1200" dirty="0" smtClean="0"/>
          </a:p>
          <a:p>
            <a:r>
              <a:rPr lang="pt-BR" sz="1200" dirty="0" smtClean="0"/>
              <a:t>5</a:t>
            </a:r>
            <a:r>
              <a:rPr lang="pt-BR" sz="1200" dirty="0"/>
              <a:t>. Verificar o cumprimento da notificação efetuada por meio de fiscalização no próximo evento; </a:t>
            </a:r>
          </a:p>
          <a:p>
            <a:endParaRPr lang="pt-BR" sz="1200" dirty="0" smtClean="0"/>
          </a:p>
          <a:p>
            <a:r>
              <a:rPr lang="pt-BR" sz="1200" dirty="0" smtClean="0"/>
              <a:t>6</a:t>
            </a:r>
            <a:r>
              <a:rPr lang="pt-BR" sz="1200" dirty="0"/>
              <a:t>. Elaborar relatório circunstanciado de fiscalização de retorno e juntá-lo ao PAD; 	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7092280" y="2007369"/>
            <a:ext cx="1728192" cy="413940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/>
              <a:t>7. Encaminhar o relatório </a:t>
            </a:r>
            <a:r>
              <a:rPr lang="pt-BR" sz="1200" dirty="0" smtClean="0"/>
              <a:t> </a:t>
            </a:r>
            <a:r>
              <a:rPr lang="pt-BR" sz="1200" dirty="0"/>
              <a:t>circunstanciado ao representante da entidade responsável pela organização da competição; </a:t>
            </a:r>
          </a:p>
          <a:p>
            <a:endParaRPr lang="pt-BR" sz="1200" dirty="0" smtClean="0"/>
          </a:p>
          <a:p>
            <a:r>
              <a:rPr lang="pt-BR" sz="1200" dirty="0" smtClean="0"/>
              <a:t>8</a:t>
            </a:r>
            <a:r>
              <a:rPr lang="pt-BR" sz="1200" dirty="0"/>
              <a:t>. Encaminhar o PAD ao setor jurídico para as providências cabíveis. 	</a:t>
            </a:r>
          </a:p>
        </p:txBody>
      </p:sp>
    </p:spTree>
    <p:extLst>
      <p:ext uri="{BB962C8B-B14F-4D97-AF65-F5344CB8AC3E}">
        <p14:creationId xmlns:p14="http://schemas.microsoft.com/office/powerpoint/2010/main" val="328446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rév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7" t="25836" r="10937" b="26633"/>
          <a:stretch/>
        </p:blipFill>
        <p:spPr bwMode="auto">
          <a:xfrm>
            <a:off x="-396552" y="-243408"/>
            <a:ext cx="9865095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1763688" y="479617"/>
            <a:ext cx="1296144" cy="14401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00" b="1" dirty="0" smtClean="0">
                <a:solidFill>
                  <a:sysClr val="windowText" lastClr="000000"/>
                </a:solidFill>
              </a:rPr>
              <a:t>Tipificação/ Situação </a:t>
            </a:r>
            <a:endParaRPr lang="pt-BR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131840" y="482562"/>
            <a:ext cx="1656184" cy="14401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00" b="1" dirty="0" smtClean="0">
                <a:solidFill>
                  <a:sysClr val="windowText" lastClr="000000"/>
                </a:solidFill>
              </a:rPr>
              <a:t>Notificações ao profissional de enfermagem/ representante legal</a:t>
            </a:r>
            <a:endParaRPr lang="pt-BR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1763688" y="1988840"/>
            <a:ext cx="1296144" cy="41764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 smtClean="0">
                <a:solidFill>
                  <a:srgbClr val="FF0000"/>
                </a:solidFill>
              </a:rPr>
              <a:t>1.Estabelecimento </a:t>
            </a:r>
            <a:r>
              <a:rPr lang="pt-BR" sz="1200" dirty="0">
                <a:solidFill>
                  <a:srgbClr val="FF0000"/>
                </a:solidFill>
              </a:rPr>
              <a:t>que possui atividade fim assistência de enfermagem e não registrou a empresa no Conselho Regional de Enfermagem de sua circunscrição. 	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3131840" y="1991785"/>
            <a:ext cx="1656184" cy="41764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>
                <a:solidFill>
                  <a:srgbClr val="FF0000"/>
                </a:solidFill>
              </a:rPr>
              <a:t>1.1. Registrar a empresa no conselho conforme determina a legislação vigente. 	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4860032" y="479617"/>
            <a:ext cx="1080120" cy="14401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ysClr val="windowText" lastClr="000000"/>
                </a:solidFill>
              </a:rPr>
              <a:t>Fundamento legal </a:t>
            </a:r>
            <a:endParaRPr lang="pt-BR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6012160" y="479617"/>
            <a:ext cx="1008112" cy="14401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00" b="1" dirty="0" smtClean="0">
                <a:solidFill>
                  <a:sysClr val="windowText" lastClr="000000"/>
                </a:solidFill>
              </a:rPr>
              <a:t>Prazo </a:t>
            </a:r>
            <a:endParaRPr lang="pt-BR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7092280" y="476672"/>
            <a:ext cx="1728192" cy="14401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00" b="1" dirty="0" smtClean="0">
                <a:solidFill>
                  <a:sysClr val="windowText" lastClr="000000"/>
                </a:solidFill>
              </a:rPr>
              <a:t>Providências </a:t>
            </a:r>
            <a:endParaRPr lang="pt-BR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4860032" y="1988840"/>
            <a:ext cx="1080120" cy="41764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/>
              <a:t>Lei 6.839/1980 </a:t>
            </a:r>
          </a:p>
          <a:p>
            <a:endParaRPr lang="pt-BR" sz="1200" dirty="0" smtClean="0"/>
          </a:p>
          <a:p>
            <a:r>
              <a:rPr lang="pt-BR" sz="1200" dirty="0" smtClean="0"/>
              <a:t>Lei </a:t>
            </a:r>
            <a:r>
              <a:rPr lang="pt-BR" sz="1200" dirty="0"/>
              <a:t>7.498/1986 </a:t>
            </a:r>
          </a:p>
          <a:p>
            <a:endParaRPr lang="pt-BR" sz="1200" dirty="0" smtClean="0"/>
          </a:p>
          <a:p>
            <a:r>
              <a:rPr lang="pt-BR" sz="1200" dirty="0" smtClean="0"/>
              <a:t>Decreto </a:t>
            </a:r>
            <a:r>
              <a:rPr lang="pt-BR" sz="1200" dirty="0"/>
              <a:t>94.406/1987 </a:t>
            </a:r>
          </a:p>
          <a:p>
            <a:endParaRPr lang="pt-BR" sz="1200" dirty="0" smtClean="0"/>
          </a:p>
          <a:p>
            <a:r>
              <a:rPr lang="pt-BR" sz="1200" dirty="0" smtClean="0"/>
              <a:t>Resolução </a:t>
            </a:r>
            <a:r>
              <a:rPr lang="pt-BR" sz="1200" dirty="0" err="1"/>
              <a:t>Cofen</a:t>
            </a:r>
            <a:r>
              <a:rPr lang="pt-BR" sz="1200" dirty="0"/>
              <a:t> 255/2001 	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6012160" y="1988840"/>
            <a:ext cx="1008112" cy="41764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/>
              <a:t>30 dias 	</a:t>
            </a:r>
          </a:p>
        </p:txBody>
      </p:sp>
      <p:pic>
        <p:nvPicPr>
          <p:cNvPr id="31" name="Picture 2" descr="Prév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83" t="66618" r="24722" b="26236"/>
          <a:stretch/>
        </p:blipFill>
        <p:spPr bwMode="auto">
          <a:xfrm>
            <a:off x="7596336" y="5926726"/>
            <a:ext cx="1080121" cy="108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tângulo 33"/>
          <p:cNvSpPr/>
          <p:nvPr/>
        </p:nvSpPr>
        <p:spPr>
          <a:xfrm>
            <a:off x="7092280" y="1985895"/>
            <a:ext cx="1728192" cy="41764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/>
              <a:t>1. Prestar esclarecimentos e orientações sobre os fatos; </a:t>
            </a:r>
          </a:p>
          <a:p>
            <a:endParaRPr lang="pt-BR" sz="1200" dirty="0" smtClean="0"/>
          </a:p>
          <a:p>
            <a:r>
              <a:rPr lang="pt-BR" sz="1200" dirty="0" smtClean="0"/>
              <a:t>2</a:t>
            </a:r>
            <a:r>
              <a:rPr lang="pt-BR" sz="1200" dirty="0"/>
              <a:t>. Realizar fiscalização, anotar as constatações acerca da ilegalidade e emitir notificação de acordo com a ilegalidade ao representante legal no prazo estabelecido; </a:t>
            </a:r>
          </a:p>
          <a:p>
            <a:endParaRPr lang="pt-BR" sz="1200" dirty="0" smtClean="0"/>
          </a:p>
          <a:p>
            <a:r>
              <a:rPr lang="pt-BR" sz="1200" dirty="0" smtClean="0"/>
              <a:t>3</a:t>
            </a:r>
            <a:r>
              <a:rPr lang="pt-BR" sz="1200" dirty="0"/>
              <a:t>. Elaborar relatório circunstanciado de fiscalização e juntá-lo ao PAD; 	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395536" y="482562"/>
            <a:ext cx="1296144" cy="14401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ysClr val="windowText" lastClr="000000"/>
                </a:solidFill>
              </a:rPr>
              <a:t>Identificação das ilegalidades</a:t>
            </a:r>
            <a:endParaRPr lang="pt-BR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395536" y="1991785"/>
            <a:ext cx="1296144" cy="41764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>
                <a:solidFill>
                  <a:srgbClr val="FF0000"/>
                </a:solidFill>
              </a:rPr>
              <a:t>3. Inexistência de registro de empresa. 	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7092280" y="1985895"/>
            <a:ext cx="1728192" cy="41764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/>
              <a:t>4. Encaminhar o relatório circunstanciado ao enfermeiro responsável pelo serviço de enfermagem e representante legal da instituição; </a:t>
            </a:r>
          </a:p>
          <a:p>
            <a:endParaRPr lang="pt-BR" sz="1200" dirty="0" smtClean="0"/>
          </a:p>
          <a:p>
            <a:r>
              <a:rPr lang="pt-BR" sz="1200" dirty="0" smtClean="0"/>
              <a:t>5</a:t>
            </a:r>
            <a:r>
              <a:rPr lang="pt-BR" sz="1200" dirty="0"/>
              <a:t>. Aguardar o prazo da notificação efetuada; </a:t>
            </a:r>
          </a:p>
          <a:p>
            <a:endParaRPr lang="pt-BR" sz="1200" dirty="0" smtClean="0"/>
          </a:p>
          <a:p>
            <a:r>
              <a:rPr lang="pt-BR" sz="1200" dirty="0" smtClean="0"/>
              <a:t>6</a:t>
            </a:r>
            <a:r>
              <a:rPr lang="pt-BR" sz="1200" dirty="0"/>
              <a:t>. Verificar o cumprimento da notificação efetuada por meio de fiscalização de retorno ou análise de documentação comprobatória; 	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7092280" y="1991785"/>
            <a:ext cx="1728192" cy="417057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/>
              <a:t>7. Elaborar relatório circunstanciado de fiscalização de retorno e juntá-lo ao PAD; </a:t>
            </a:r>
          </a:p>
          <a:p>
            <a:endParaRPr lang="pt-BR" sz="1200" dirty="0" smtClean="0"/>
          </a:p>
          <a:p>
            <a:r>
              <a:rPr lang="pt-BR" sz="1200" dirty="0" smtClean="0"/>
              <a:t>8</a:t>
            </a:r>
            <a:r>
              <a:rPr lang="pt-BR" sz="1200" dirty="0"/>
              <a:t>. Encaminhar o relatório circunstanciado de retorno ao enfermeiro responsável pelo serviço de enfermagem e representante legal da instituição; </a:t>
            </a:r>
          </a:p>
          <a:p>
            <a:endParaRPr lang="pt-BR" sz="1200" dirty="0" smtClean="0"/>
          </a:p>
          <a:p>
            <a:r>
              <a:rPr lang="pt-BR" sz="1200" dirty="0" smtClean="0"/>
              <a:t>9</a:t>
            </a:r>
            <a:r>
              <a:rPr lang="pt-BR" sz="1200" dirty="0"/>
              <a:t>. Encaminhar o PAD ao setor jurídico para as providências cabíveis. 	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7092280" y="1988840"/>
            <a:ext cx="1728192" cy="417940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/>
              <a:t>10. Encaminhar o PAD ao setor jurídico para as providências cabíveis. 	</a:t>
            </a:r>
          </a:p>
        </p:txBody>
      </p:sp>
    </p:spTree>
    <p:extLst>
      <p:ext uri="{BB962C8B-B14F-4D97-AF65-F5344CB8AC3E}">
        <p14:creationId xmlns:p14="http://schemas.microsoft.com/office/powerpoint/2010/main" val="42175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rév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7" t="25836" r="10937" b="26633"/>
          <a:stretch/>
        </p:blipFill>
        <p:spPr bwMode="auto">
          <a:xfrm>
            <a:off x="-396552" y="-243408"/>
            <a:ext cx="9865095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1763688" y="479617"/>
            <a:ext cx="1296144" cy="14401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00" b="1" dirty="0" smtClean="0">
                <a:solidFill>
                  <a:sysClr val="windowText" lastClr="000000"/>
                </a:solidFill>
              </a:rPr>
              <a:t>Tipificação/ Situação </a:t>
            </a:r>
            <a:endParaRPr lang="pt-BR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131840" y="482562"/>
            <a:ext cx="1656184" cy="14401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00" b="1" dirty="0" smtClean="0">
                <a:solidFill>
                  <a:sysClr val="windowText" lastClr="000000"/>
                </a:solidFill>
              </a:rPr>
              <a:t>Notificações ao profissional de enfermagem/ representante legal</a:t>
            </a:r>
            <a:endParaRPr lang="pt-BR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1763688" y="1988840"/>
            <a:ext cx="1296144" cy="41764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 smtClean="0">
                <a:solidFill>
                  <a:srgbClr val="FF0000"/>
                </a:solidFill>
              </a:rPr>
              <a:t>1. Exercício </a:t>
            </a:r>
            <a:r>
              <a:rPr lang="pt-BR" sz="1200" dirty="0">
                <a:solidFill>
                  <a:srgbClr val="FF0000"/>
                </a:solidFill>
              </a:rPr>
              <a:t>da profissão sem inscrição; </a:t>
            </a:r>
            <a:endParaRPr lang="pt-BR" sz="1200" dirty="0" smtClean="0">
              <a:solidFill>
                <a:srgbClr val="FF0000"/>
              </a:solidFill>
            </a:endParaRPr>
          </a:p>
          <a:p>
            <a:endParaRPr lang="pt-BR" sz="1200" dirty="0" smtClean="0">
              <a:solidFill>
                <a:srgbClr val="FF0000"/>
              </a:solidFill>
            </a:endParaRPr>
          </a:p>
          <a:p>
            <a:endParaRPr lang="pt-BR" sz="1200" dirty="0">
              <a:solidFill>
                <a:srgbClr val="FF0000"/>
              </a:solidFill>
            </a:endParaRPr>
          </a:p>
          <a:p>
            <a:endParaRPr lang="pt-BR" sz="1200" dirty="0" smtClean="0">
              <a:solidFill>
                <a:srgbClr val="FF0000"/>
              </a:solidFill>
            </a:endParaRPr>
          </a:p>
          <a:p>
            <a:endParaRPr lang="pt-BR" sz="1200" dirty="0">
              <a:solidFill>
                <a:srgbClr val="FF0000"/>
              </a:solidFill>
            </a:endParaRPr>
          </a:p>
          <a:p>
            <a:endParaRPr lang="pt-BR" sz="1200" dirty="0" smtClean="0">
              <a:solidFill>
                <a:srgbClr val="FF0000"/>
              </a:solidFill>
            </a:endParaRPr>
          </a:p>
          <a:p>
            <a:r>
              <a:rPr lang="pt-BR" sz="1200" dirty="0">
                <a:solidFill>
                  <a:srgbClr val="FF0000"/>
                </a:solidFill>
              </a:rPr>
              <a:t>2. Exercício da profissão por profissional com inscrição vencida, desde que expressamente notificado do cancelamento da inscrição e impedimento de exercer a profissão; 	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3131840" y="1991785"/>
            <a:ext cx="1656184" cy="41764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>
                <a:solidFill>
                  <a:srgbClr val="FF0000"/>
                </a:solidFill>
              </a:rPr>
              <a:t>1.1. Afastar os trabalhadores que não estão legalmente habilitados </a:t>
            </a:r>
            <a:r>
              <a:rPr lang="pt-BR" sz="1200" dirty="0"/>
              <a:t>da realização de atividades de enfermagem; </a:t>
            </a:r>
            <a:endParaRPr lang="pt-BR" sz="1200" dirty="0" smtClean="0"/>
          </a:p>
          <a:p>
            <a:endParaRPr lang="pt-BR" sz="1200" dirty="0"/>
          </a:p>
          <a:p>
            <a:r>
              <a:rPr lang="pt-BR" sz="1200" dirty="0">
                <a:solidFill>
                  <a:srgbClr val="FF0000"/>
                </a:solidFill>
              </a:rPr>
              <a:t>2.1. Afastar os trabalhadores que não estão legalmente habilitados </a:t>
            </a:r>
            <a:r>
              <a:rPr lang="pt-BR" sz="1200" dirty="0"/>
              <a:t>da realização de atividades de enfermagem; 	</a:t>
            </a:r>
          </a:p>
          <a:p>
            <a:endParaRPr lang="pt-BR" sz="1200" dirty="0"/>
          </a:p>
        </p:txBody>
      </p:sp>
      <p:sp>
        <p:nvSpPr>
          <p:cNvPr id="20" name="Retângulo 19"/>
          <p:cNvSpPr/>
          <p:nvPr/>
        </p:nvSpPr>
        <p:spPr>
          <a:xfrm>
            <a:off x="4860032" y="479617"/>
            <a:ext cx="1080120" cy="14401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ysClr val="windowText" lastClr="000000"/>
                </a:solidFill>
              </a:rPr>
              <a:t>Fundamento legal </a:t>
            </a:r>
            <a:endParaRPr lang="pt-BR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6012160" y="479617"/>
            <a:ext cx="1008112" cy="14401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00" b="1" dirty="0" smtClean="0">
                <a:solidFill>
                  <a:sysClr val="windowText" lastClr="000000"/>
                </a:solidFill>
              </a:rPr>
              <a:t>Prazo </a:t>
            </a:r>
            <a:endParaRPr lang="pt-BR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7092280" y="476672"/>
            <a:ext cx="1728192" cy="14401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00" b="1" dirty="0" smtClean="0">
                <a:solidFill>
                  <a:sysClr val="windowText" lastClr="000000"/>
                </a:solidFill>
              </a:rPr>
              <a:t>Providências </a:t>
            </a:r>
            <a:endParaRPr lang="pt-BR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4860032" y="1988840"/>
            <a:ext cx="1080120" cy="41764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/>
              <a:t>Lei 775/1949 </a:t>
            </a:r>
            <a:endParaRPr lang="pt-BR" sz="1200" dirty="0" smtClean="0"/>
          </a:p>
          <a:p>
            <a:endParaRPr lang="pt-BR" sz="1200" dirty="0" smtClean="0"/>
          </a:p>
          <a:p>
            <a:r>
              <a:rPr lang="pt-BR" sz="1200" dirty="0" smtClean="0"/>
              <a:t>Lei </a:t>
            </a:r>
            <a:r>
              <a:rPr lang="pt-BR" sz="1200" dirty="0"/>
              <a:t>7.498/1986 </a:t>
            </a:r>
          </a:p>
          <a:p>
            <a:endParaRPr lang="pt-BR" sz="1200" dirty="0" smtClean="0"/>
          </a:p>
          <a:p>
            <a:r>
              <a:rPr lang="pt-BR" sz="1200" dirty="0" smtClean="0"/>
              <a:t>Decreto </a:t>
            </a:r>
            <a:r>
              <a:rPr lang="pt-BR" sz="1200" dirty="0"/>
              <a:t>94.406/1987 </a:t>
            </a:r>
          </a:p>
          <a:p>
            <a:endParaRPr lang="pt-BR" sz="1200" dirty="0" smtClean="0"/>
          </a:p>
          <a:p>
            <a:r>
              <a:rPr lang="pt-BR" sz="1200" dirty="0" smtClean="0"/>
              <a:t>Decreto-lei </a:t>
            </a:r>
            <a:r>
              <a:rPr lang="pt-BR" sz="1200" dirty="0"/>
              <a:t>3.688/1941 (Contravenções Penais) </a:t>
            </a:r>
          </a:p>
          <a:p>
            <a:endParaRPr lang="pt-BR" sz="1200" dirty="0" smtClean="0"/>
          </a:p>
          <a:p>
            <a:r>
              <a:rPr lang="pt-BR" sz="1200" dirty="0" smtClean="0"/>
              <a:t>Decreto-lei </a:t>
            </a:r>
            <a:r>
              <a:rPr lang="pt-BR" sz="1200" dirty="0"/>
              <a:t>2.848/1940 (Código Penal) 	</a:t>
            </a:r>
          </a:p>
          <a:p>
            <a:endParaRPr lang="pt-BR" sz="1200" dirty="0"/>
          </a:p>
        </p:txBody>
      </p:sp>
      <p:sp>
        <p:nvSpPr>
          <p:cNvPr id="25" name="Retângulo 24"/>
          <p:cNvSpPr/>
          <p:nvPr/>
        </p:nvSpPr>
        <p:spPr>
          <a:xfrm>
            <a:off x="6012160" y="1988840"/>
            <a:ext cx="1008112" cy="41764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/>
              <a:t>Imediato 	</a:t>
            </a:r>
          </a:p>
        </p:txBody>
      </p:sp>
      <p:pic>
        <p:nvPicPr>
          <p:cNvPr id="31" name="Picture 2" descr="Prév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83" t="66618" r="24722" b="26236"/>
          <a:stretch/>
        </p:blipFill>
        <p:spPr bwMode="auto">
          <a:xfrm>
            <a:off x="7596336" y="5926726"/>
            <a:ext cx="1080121" cy="108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tângulo 33"/>
          <p:cNvSpPr/>
          <p:nvPr/>
        </p:nvSpPr>
        <p:spPr>
          <a:xfrm>
            <a:off x="7092280" y="1985895"/>
            <a:ext cx="1728192" cy="41764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/>
              <a:t>1. Prestar esclarecimentos e orientações sobre os fatos; 	</a:t>
            </a:r>
          </a:p>
          <a:p>
            <a:endParaRPr lang="pt-BR" sz="1200" dirty="0" smtClean="0"/>
          </a:p>
          <a:p>
            <a:r>
              <a:rPr lang="pt-BR" sz="1200" dirty="0"/>
              <a:t>2. Realizar fiscalização, anotar as constatações acerca da ilegalidade e emitir notificação de acordo com a ilegalidade ao representante legal; 	</a:t>
            </a:r>
          </a:p>
          <a:p>
            <a:endParaRPr lang="pt-BR" sz="1200" dirty="0"/>
          </a:p>
        </p:txBody>
      </p:sp>
      <p:sp>
        <p:nvSpPr>
          <p:cNvPr id="26" name="Retângulo 25"/>
          <p:cNvSpPr/>
          <p:nvPr/>
        </p:nvSpPr>
        <p:spPr>
          <a:xfrm>
            <a:off x="395536" y="482562"/>
            <a:ext cx="1296144" cy="14401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ysClr val="windowText" lastClr="000000"/>
                </a:solidFill>
              </a:rPr>
              <a:t>Identificação das ilegalidades</a:t>
            </a:r>
            <a:endParaRPr lang="pt-BR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395536" y="1991785"/>
            <a:ext cx="1296144" cy="41764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>
                <a:solidFill>
                  <a:srgbClr val="FF0000"/>
                </a:solidFill>
              </a:rPr>
              <a:t>4. Exercício ilegal da enfermagem. 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763688" y="1985895"/>
            <a:ext cx="1296144" cy="417057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/>
              <a:t>3. Exercício da profissão por profissional com </a:t>
            </a:r>
            <a:r>
              <a:rPr lang="pt-BR" sz="1200" dirty="0">
                <a:solidFill>
                  <a:srgbClr val="FF0000"/>
                </a:solidFill>
              </a:rPr>
              <a:t>inscrição cancelada; </a:t>
            </a:r>
            <a:endParaRPr lang="pt-BR" sz="1200" dirty="0" smtClean="0">
              <a:solidFill>
                <a:srgbClr val="FF0000"/>
              </a:solidFill>
            </a:endParaRPr>
          </a:p>
          <a:p>
            <a:endParaRPr lang="pt-BR" sz="1200" dirty="0"/>
          </a:p>
          <a:p>
            <a:endParaRPr lang="pt-BR" sz="1200" dirty="0" smtClean="0"/>
          </a:p>
          <a:p>
            <a:endParaRPr lang="pt-BR" sz="1200" dirty="0"/>
          </a:p>
          <a:p>
            <a:r>
              <a:rPr lang="pt-BR" sz="1200" dirty="0">
                <a:solidFill>
                  <a:srgbClr val="FF0000"/>
                </a:solidFill>
              </a:rPr>
              <a:t>4. Execução de atos/atividades desbordantes da habilitação legal por profissional de formação inferior </a:t>
            </a:r>
            <a:r>
              <a:rPr lang="pt-BR" sz="1200" dirty="0"/>
              <a:t>à exigida para a categoria de enfermagem; 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3131840" y="1986283"/>
            <a:ext cx="1656184" cy="41764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>
                <a:solidFill>
                  <a:srgbClr val="FF0000"/>
                </a:solidFill>
              </a:rPr>
              <a:t>3.1. Afastar os trabalhadores que não estão legalmente habilitados </a:t>
            </a:r>
            <a:r>
              <a:rPr lang="pt-BR" sz="1200" dirty="0"/>
              <a:t>da realização de atividades de enfermagem; </a:t>
            </a:r>
            <a:endParaRPr lang="pt-BR" sz="1200" dirty="0" smtClean="0"/>
          </a:p>
          <a:p>
            <a:endParaRPr lang="pt-BR" sz="1200" dirty="0"/>
          </a:p>
          <a:p>
            <a:r>
              <a:rPr lang="pt-BR" sz="1200" dirty="0">
                <a:solidFill>
                  <a:srgbClr val="FF0000"/>
                </a:solidFill>
              </a:rPr>
              <a:t>4.1. Afastar os trabalhadores que não estão legalmente habilitados </a:t>
            </a:r>
            <a:r>
              <a:rPr lang="pt-BR" sz="1200" dirty="0"/>
              <a:t>da realização de atividades de enfermagem; 	</a:t>
            </a:r>
          </a:p>
          <a:p>
            <a:endParaRPr lang="pt-BR" sz="1200" dirty="0"/>
          </a:p>
        </p:txBody>
      </p:sp>
      <p:sp>
        <p:nvSpPr>
          <p:cNvPr id="28" name="Retângulo 27"/>
          <p:cNvSpPr/>
          <p:nvPr/>
        </p:nvSpPr>
        <p:spPr>
          <a:xfrm>
            <a:off x="1763688" y="1992173"/>
            <a:ext cx="1296144" cy="417057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>
                <a:solidFill>
                  <a:srgbClr val="FF0000"/>
                </a:solidFill>
              </a:rPr>
              <a:t>5. Execução de atividades privativas de enfermeiro por pessoa sem habilitação </a:t>
            </a:r>
            <a:r>
              <a:rPr lang="pt-BR" sz="1200" dirty="0" smtClean="0">
                <a:solidFill>
                  <a:srgbClr val="FF0000"/>
                </a:solidFill>
              </a:rPr>
              <a:t> </a:t>
            </a:r>
            <a:r>
              <a:rPr lang="pt-BR" sz="1200" dirty="0">
                <a:solidFill>
                  <a:srgbClr val="FF0000"/>
                </a:solidFill>
              </a:rPr>
              <a:t>legal. 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3131840" y="1991785"/>
            <a:ext cx="1656184" cy="41764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>
                <a:solidFill>
                  <a:srgbClr val="FF0000"/>
                </a:solidFill>
              </a:rPr>
              <a:t>5.1. Afastar os trabalhadores que não estão legalmente habilitados </a:t>
            </a:r>
            <a:r>
              <a:rPr lang="pt-BR" sz="1200" dirty="0"/>
              <a:t>da realização de atividades de enfermagem; 	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7092280" y="1978629"/>
            <a:ext cx="1728192" cy="429900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/>
              <a:t>3. Afastar, por intermédio do responsável pelo serviço de enfermagem ou representante legal da instituição: </a:t>
            </a:r>
          </a:p>
          <a:p>
            <a:r>
              <a:rPr lang="pt-BR" sz="1200" dirty="0"/>
              <a:t>a) a pessoa com situação </a:t>
            </a:r>
            <a:r>
              <a:rPr lang="pt-BR" sz="1200" dirty="0" err="1"/>
              <a:t>inscricional</a:t>
            </a:r>
            <a:r>
              <a:rPr lang="pt-BR" sz="1200" dirty="0"/>
              <a:t> ilegal do exercício de enfermagem; </a:t>
            </a:r>
          </a:p>
          <a:p>
            <a:r>
              <a:rPr lang="pt-BR" sz="1200" dirty="0"/>
              <a:t>b) o profissional ou pessoa das atividades divergentes da legislação; 	</a:t>
            </a:r>
            <a:endParaRPr lang="pt-BR" sz="1200" dirty="0" smtClean="0"/>
          </a:p>
          <a:p>
            <a:endParaRPr lang="pt-BR" sz="1000" dirty="0" smtClean="0"/>
          </a:p>
          <a:p>
            <a:r>
              <a:rPr lang="pt-BR" sz="1200" dirty="0" smtClean="0"/>
              <a:t>4</a:t>
            </a:r>
            <a:r>
              <a:rPr lang="pt-BR" sz="1200" dirty="0"/>
              <a:t>. Emitir auto de infração ético disciplinar ao profissional infrator, no caso de profissionais de enfermagem; 	</a:t>
            </a:r>
          </a:p>
          <a:p>
            <a:endParaRPr lang="pt-BR" sz="1200" dirty="0"/>
          </a:p>
        </p:txBody>
      </p:sp>
      <p:sp>
        <p:nvSpPr>
          <p:cNvPr id="32" name="Retângulo 31"/>
          <p:cNvSpPr/>
          <p:nvPr/>
        </p:nvSpPr>
        <p:spPr>
          <a:xfrm>
            <a:off x="7092280" y="1991785"/>
            <a:ext cx="1728192" cy="429900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/>
              <a:t>5. Elaborar relatório circunstanciado de fiscalização e juntá-lo ao PAD; </a:t>
            </a:r>
          </a:p>
          <a:p>
            <a:endParaRPr lang="pt-BR" sz="1200" dirty="0" smtClean="0"/>
          </a:p>
          <a:p>
            <a:r>
              <a:rPr lang="pt-BR" sz="1200" dirty="0" smtClean="0"/>
              <a:t>6</a:t>
            </a:r>
            <a:r>
              <a:rPr lang="pt-BR" sz="1200" dirty="0"/>
              <a:t>. Encaminhar o relatório circunstanciado ao enfermeiro responsável pelo serviço de enfermagem e representante legal da instituição; </a:t>
            </a:r>
          </a:p>
          <a:p>
            <a:endParaRPr lang="pt-BR" sz="1200" dirty="0" smtClean="0"/>
          </a:p>
          <a:p>
            <a:r>
              <a:rPr lang="pt-BR" sz="1200" dirty="0" smtClean="0"/>
              <a:t>7</a:t>
            </a:r>
            <a:r>
              <a:rPr lang="pt-BR" sz="1200" dirty="0"/>
              <a:t>. Verificar o cumprimento da notificação efetuada por meio de fiscalização de retorno ou análise de documentação comprobatória; 	</a:t>
            </a:r>
          </a:p>
        </p:txBody>
      </p:sp>
      <p:sp>
        <p:nvSpPr>
          <p:cNvPr id="33" name="Retângulo 32"/>
          <p:cNvSpPr/>
          <p:nvPr/>
        </p:nvSpPr>
        <p:spPr>
          <a:xfrm>
            <a:off x="7092280" y="1996848"/>
            <a:ext cx="1728192" cy="429900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/>
              <a:t>8. Elaborar relatório circunstanciado de fiscalização de retorno e juntá-lo ao PAD; </a:t>
            </a:r>
          </a:p>
          <a:p>
            <a:endParaRPr lang="pt-BR" sz="1200" dirty="0" smtClean="0"/>
          </a:p>
          <a:p>
            <a:r>
              <a:rPr lang="pt-BR" sz="1200" dirty="0" smtClean="0"/>
              <a:t>9</a:t>
            </a:r>
            <a:r>
              <a:rPr lang="pt-BR" sz="1200" dirty="0"/>
              <a:t>. Encaminhar o relatório circunstanciado de retorno ao enfermeiro responsável pelo serviço de enfermagem </a:t>
            </a:r>
            <a:r>
              <a:rPr lang="pt-BR" sz="1200" dirty="0" smtClean="0"/>
              <a:t>e representante </a:t>
            </a:r>
            <a:r>
              <a:rPr lang="pt-BR" sz="1200" dirty="0"/>
              <a:t>legal da instituição; </a:t>
            </a:r>
          </a:p>
          <a:p>
            <a:r>
              <a:rPr lang="pt-BR" sz="1200" dirty="0"/>
              <a:t>10. Encaminhar o PAD ao setor jurídico para as providências cabíveis. 	</a:t>
            </a:r>
          </a:p>
          <a:p>
            <a:r>
              <a:rPr lang="pt-BR" sz="1200" dirty="0" smtClean="0"/>
              <a:t> </a:t>
            </a:r>
            <a:r>
              <a:rPr lang="pt-BR" sz="12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7597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  <p:bldP spid="28" grpId="0" animBg="1"/>
      <p:bldP spid="29" grpId="0" animBg="1"/>
      <p:bldP spid="30" grpId="0" animBg="1"/>
      <p:bldP spid="32" grpId="0" animBg="1"/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rév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7" t="25836" r="10937" b="26633"/>
          <a:stretch/>
        </p:blipFill>
        <p:spPr bwMode="auto">
          <a:xfrm>
            <a:off x="-396552" y="-243408"/>
            <a:ext cx="9865095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1763688" y="479617"/>
            <a:ext cx="1296144" cy="14401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00" b="1" dirty="0" smtClean="0">
                <a:solidFill>
                  <a:sysClr val="windowText" lastClr="000000"/>
                </a:solidFill>
              </a:rPr>
              <a:t>Tipificação/ Situação </a:t>
            </a:r>
            <a:endParaRPr lang="pt-BR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131840" y="482562"/>
            <a:ext cx="1656184" cy="14401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00" b="1" dirty="0" smtClean="0">
                <a:solidFill>
                  <a:sysClr val="windowText" lastClr="000000"/>
                </a:solidFill>
              </a:rPr>
              <a:t>Notificações ao profissional de enfermagem/ representante legal</a:t>
            </a:r>
            <a:endParaRPr lang="pt-BR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1763688" y="1988840"/>
            <a:ext cx="1296144" cy="41764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>
                <a:solidFill>
                  <a:srgbClr val="FF0000"/>
                </a:solidFill>
              </a:rPr>
              <a:t>1. Exercício de atividade após ciência de decisão administrativa de suspensão ou cassação do exercício profissional de enfermagem. 	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3131840" y="1991785"/>
            <a:ext cx="1656184" cy="41764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>
                <a:solidFill>
                  <a:srgbClr val="FF0000"/>
                </a:solidFill>
              </a:rPr>
              <a:t>1.1. Cumprir a decisão ética – disciplinar. 	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4860032" y="479617"/>
            <a:ext cx="1080120" cy="14401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ysClr val="windowText" lastClr="000000"/>
                </a:solidFill>
              </a:rPr>
              <a:t>Fundamento legal </a:t>
            </a:r>
            <a:endParaRPr lang="pt-BR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6012160" y="479617"/>
            <a:ext cx="1008112" cy="14401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00" b="1" dirty="0" smtClean="0">
                <a:solidFill>
                  <a:sysClr val="windowText" lastClr="000000"/>
                </a:solidFill>
              </a:rPr>
              <a:t>Prazo </a:t>
            </a:r>
            <a:endParaRPr lang="pt-BR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7092280" y="476672"/>
            <a:ext cx="1728192" cy="14401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00" b="1" dirty="0" smtClean="0">
                <a:solidFill>
                  <a:sysClr val="windowText" lastClr="000000"/>
                </a:solidFill>
              </a:rPr>
              <a:t>Providências </a:t>
            </a:r>
            <a:endParaRPr lang="pt-BR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4860032" y="1988840"/>
            <a:ext cx="1080120" cy="432048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/>
              <a:t>Lei 7.498/1986 </a:t>
            </a:r>
          </a:p>
          <a:p>
            <a:endParaRPr lang="pt-BR" sz="1200" dirty="0" smtClean="0"/>
          </a:p>
          <a:p>
            <a:r>
              <a:rPr lang="pt-BR" sz="1200" dirty="0" smtClean="0"/>
              <a:t>Decreto </a:t>
            </a:r>
            <a:r>
              <a:rPr lang="pt-BR" sz="1200" dirty="0"/>
              <a:t>94.406/1987 </a:t>
            </a:r>
          </a:p>
          <a:p>
            <a:endParaRPr lang="pt-BR" sz="1200" dirty="0" smtClean="0"/>
          </a:p>
          <a:p>
            <a:r>
              <a:rPr lang="pt-BR" sz="1200" dirty="0" smtClean="0"/>
              <a:t>Decreto-lei </a:t>
            </a:r>
            <a:r>
              <a:rPr lang="pt-BR" sz="1200" dirty="0"/>
              <a:t>3.688/1941 (Contravenções Penais) </a:t>
            </a:r>
          </a:p>
          <a:p>
            <a:endParaRPr lang="pt-BR" sz="1200" dirty="0" smtClean="0"/>
          </a:p>
          <a:p>
            <a:r>
              <a:rPr lang="pt-BR" sz="1200" dirty="0" smtClean="0"/>
              <a:t>Decreto-lei </a:t>
            </a:r>
            <a:r>
              <a:rPr lang="pt-BR" sz="1200" dirty="0"/>
              <a:t>2.848/1940 (Código Penal) </a:t>
            </a:r>
          </a:p>
          <a:p>
            <a:endParaRPr lang="pt-BR" sz="1200" dirty="0" smtClean="0"/>
          </a:p>
          <a:p>
            <a:r>
              <a:rPr lang="pt-BR" sz="1200" dirty="0" smtClean="0"/>
              <a:t>Resolução </a:t>
            </a:r>
            <a:r>
              <a:rPr lang="pt-BR" sz="1200" dirty="0" err="1"/>
              <a:t>Cofen</a:t>
            </a:r>
            <a:r>
              <a:rPr lang="pt-BR" sz="1200" dirty="0"/>
              <a:t> 311/2007 </a:t>
            </a:r>
          </a:p>
          <a:p>
            <a:endParaRPr lang="pt-BR" sz="1200" dirty="0" smtClean="0"/>
          </a:p>
          <a:p>
            <a:r>
              <a:rPr lang="pt-BR" sz="1200" dirty="0" smtClean="0"/>
              <a:t>Resolução </a:t>
            </a:r>
            <a:r>
              <a:rPr lang="pt-BR" sz="1200" dirty="0" err="1"/>
              <a:t>Cofen</a:t>
            </a:r>
            <a:r>
              <a:rPr lang="pt-BR" sz="1200" dirty="0"/>
              <a:t> 370/2010 	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6012160" y="1988840"/>
            <a:ext cx="1008112" cy="41764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/>
              <a:t>Imediato 	</a:t>
            </a:r>
          </a:p>
        </p:txBody>
      </p:sp>
      <p:pic>
        <p:nvPicPr>
          <p:cNvPr id="31" name="Picture 2" descr="Prév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83" t="66618" r="24722" b="26236"/>
          <a:stretch/>
        </p:blipFill>
        <p:spPr bwMode="auto">
          <a:xfrm>
            <a:off x="7596336" y="5926726"/>
            <a:ext cx="1080121" cy="108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tângulo 33"/>
          <p:cNvSpPr/>
          <p:nvPr/>
        </p:nvSpPr>
        <p:spPr>
          <a:xfrm>
            <a:off x="7092280" y="1985894"/>
            <a:ext cx="1728192" cy="43234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/>
              <a:t>1. Prestar esclarecimentos e orientações sobre os fatos; </a:t>
            </a:r>
          </a:p>
          <a:p>
            <a:endParaRPr lang="pt-BR" sz="1200" dirty="0" smtClean="0"/>
          </a:p>
          <a:p>
            <a:r>
              <a:rPr lang="pt-BR" sz="1200" dirty="0" smtClean="0"/>
              <a:t>2</a:t>
            </a:r>
            <a:r>
              <a:rPr lang="pt-BR" sz="1200" dirty="0"/>
              <a:t>. Realizar fiscalização, anotar as constatações acerca da ilegalidade e emitir notificação de acordo com a ilegalidade ao representante legal; </a:t>
            </a:r>
          </a:p>
          <a:p>
            <a:endParaRPr lang="pt-BR" sz="1200" dirty="0" smtClean="0"/>
          </a:p>
          <a:p>
            <a:r>
              <a:rPr lang="pt-BR" sz="1200" dirty="0" smtClean="0"/>
              <a:t>3</a:t>
            </a:r>
            <a:r>
              <a:rPr lang="pt-BR" sz="1200" dirty="0"/>
              <a:t>. Afastar, por intermédio do responsável pelo serviço de enfermagem ou representante legal da instituição o profissional do exercício profissional de enfermagem; 	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395536" y="482562"/>
            <a:ext cx="1296144" cy="14401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ysClr val="windowText" lastClr="000000"/>
                </a:solidFill>
              </a:rPr>
              <a:t>Identificação das ilegalidades</a:t>
            </a:r>
            <a:endParaRPr lang="pt-BR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395536" y="1991785"/>
            <a:ext cx="1296144" cy="41764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>
                <a:solidFill>
                  <a:srgbClr val="FF0000"/>
                </a:solidFill>
              </a:rPr>
              <a:t>5. Profissional de enfermagem exercendo atividade com impedimento em decorrência de processo ético transitado em julgado. 	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7092280" y="1996848"/>
            <a:ext cx="1728192" cy="429900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/>
              <a:t>4. Emitir auto de infração ético disciplinar ao profissional infrator, no caso de profissionais de enfermagem; </a:t>
            </a:r>
          </a:p>
          <a:p>
            <a:endParaRPr lang="pt-BR" sz="1200" dirty="0" smtClean="0"/>
          </a:p>
          <a:p>
            <a:r>
              <a:rPr lang="pt-BR" sz="1200" dirty="0" smtClean="0"/>
              <a:t>5</a:t>
            </a:r>
            <a:r>
              <a:rPr lang="pt-BR" sz="1200" dirty="0"/>
              <a:t>. Elaborar relatório circunstanciado de fiscalização e juntá-lo ao PAD; </a:t>
            </a:r>
          </a:p>
          <a:p>
            <a:endParaRPr lang="pt-BR" sz="1200" dirty="0" smtClean="0"/>
          </a:p>
          <a:p>
            <a:r>
              <a:rPr lang="pt-BR" sz="1200" dirty="0" smtClean="0"/>
              <a:t>6</a:t>
            </a:r>
            <a:r>
              <a:rPr lang="pt-BR" sz="1200" dirty="0"/>
              <a:t>. Encaminhar o relatório circunstanciado ao enfermeiro responsável pelo serviço de enfermagem e representante legal da instituição; 	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7092280" y="1985894"/>
            <a:ext cx="1728192" cy="429900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/>
              <a:t>7. Verificar o cumprimento da notificação efetuada por meio de fiscalização de retorno ou análise de documentação comprobatória; </a:t>
            </a:r>
          </a:p>
          <a:p>
            <a:endParaRPr lang="pt-BR" sz="1200" dirty="0" smtClean="0"/>
          </a:p>
          <a:p>
            <a:r>
              <a:rPr lang="pt-BR" sz="1200" dirty="0" smtClean="0"/>
              <a:t>8</a:t>
            </a:r>
            <a:r>
              <a:rPr lang="pt-BR" sz="1200" dirty="0"/>
              <a:t>. Elaborar relatório circunstanciado de fiscalização de retorno e juntá-lo ao PAD; </a:t>
            </a:r>
          </a:p>
          <a:p>
            <a:endParaRPr lang="pt-BR" sz="1200" dirty="0" smtClean="0"/>
          </a:p>
          <a:p>
            <a:r>
              <a:rPr lang="pt-BR" sz="1200" dirty="0" smtClean="0"/>
              <a:t>9</a:t>
            </a:r>
            <a:r>
              <a:rPr lang="pt-BR" sz="1200" dirty="0"/>
              <a:t>. Encaminhar o relatório circunstanciado de retorno ao enfermeiro responsável pelo serviço de enfermagem e representante legal da instituição; 	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7092280" y="1988840"/>
            <a:ext cx="1728192" cy="429900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/>
              <a:t>10. Encaminhar o PAD ao setor jurídico para as providências cabíveis. 	</a:t>
            </a:r>
          </a:p>
        </p:txBody>
      </p:sp>
    </p:spTree>
    <p:extLst>
      <p:ext uri="{BB962C8B-B14F-4D97-AF65-F5344CB8AC3E}">
        <p14:creationId xmlns:p14="http://schemas.microsoft.com/office/powerpoint/2010/main" val="123955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4" r="50000"/>
          <a:stretch/>
        </p:blipFill>
        <p:spPr bwMode="auto">
          <a:xfrm>
            <a:off x="1187624" y="404081"/>
            <a:ext cx="3240360" cy="6116062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de cantos arredondados 3"/>
          <p:cNvSpPr/>
          <p:nvPr/>
        </p:nvSpPr>
        <p:spPr>
          <a:xfrm>
            <a:off x="323528" y="396599"/>
            <a:ext cx="4608512" cy="61310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i="1" dirty="0" smtClean="0"/>
              <a:t>“HUMILDE É AQUELA PESSOA QUE SABE QUE NÃO SABE TUDO, QUE SABE QUE OUTRA PESSOA SABE O QUE ELA NÃO SABE, QUE ELA E OUTRA PESSOA SABERÃO MUITAS COISAS JUNTAS, QUE ELA E OUTRA PESSOA NUNCA SABERÃO TUDO QUE PODE SER SABIDO”</a:t>
            </a:r>
          </a:p>
          <a:p>
            <a:pPr algn="ctr"/>
            <a:endParaRPr lang="pt-BR" sz="2800" b="1" i="1" dirty="0" smtClean="0"/>
          </a:p>
          <a:p>
            <a:pPr algn="ctr"/>
            <a:r>
              <a:rPr lang="pt-BR" b="1" i="1" dirty="0" smtClean="0"/>
              <a:t>Mario Sergio </a:t>
            </a:r>
            <a:r>
              <a:rPr lang="pt-BR" b="1" i="1" dirty="0" err="1" smtClean="0"/>
              <a:t>Cortella</a:t>
            </a:r>
            <a:endParaRPr lang="pt-BR" b="1" i="1" dirty="0"/>
          </a:p>
        </p:txBody>
      </p:sp>
    </p:spTree>
    <p:extLst>
      <p:ext uri="{BB962C8B-B14F-4D97-AF65-F5344CB8AC3E}">
        <p14:creationId xmlns:p14="http://schemas.microsoft.com/office/powerpoint/2010/main" val="127577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3" presetClass="path" presetSubtype="0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44444E-6 -1.11111E-6 L 0.44514 -0.00486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57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rév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7" t="25836" r="10937" b="26633"/>
          <a:stretch/>
        </p:blipFill>
        <p:spPr bwMode="auto">
          <a:xfrm>
            <a:off x="-396552" y="-243408"/>
            <a:ext cx="9865095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rév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83" t="66618" r="24722" b="26236"/>
          <a:stretch/>
        </p:blipFill>
        <p:spPr bwMode="auto">
          <a:xfrm>
            <a:off x="7596336" y="5926726"/>
            <a:ext cx="1080121" cy="108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1475656" y="2491001"/>
            <a:ext cx="6777318" cy="1731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800" dirty="0" smtClean="0">
                <a:solidFill>
                  <a:schemeClr val="bg1"/>
                </a:solidFill>
              </a:rPr>
              <a:t>IRREGULARIDADES</a:t>
            </a:r>
            <a:endParaRPr lang="pt-BR" sz="4800" dirty="0">
              <a:solidFill>
                <a:schemeClr val="bg1"/>
              </a:solidFill>
            </a:endParaRPr>
          </a:p>
        </p:txBody>
      </p:sp>
      <p:pic>
        <p:nvPicPr>
          <p:cNvPr id="7" name="Picture 2" descr="https://insixsteast.blob.core.windows.net/arq-130/APAGADOR__PARA_QUADRO_VERDE_UNIDADE_STALO_261946_Z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88" y="2782798"/>
            <a:ext cx="933663" cy="66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47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4838 L 0.05243 0.11967 L 0.10226 -0.04838 L 0.15521 0.11967 L 0.20782 -0.04838 L 0.25712 0.11967 L 0.3099 -0.04838 L 0.35973 0.11967 L 0.41268 -0.04838 L 0.46511 0.11967 L 0.51493 -0.04838 L 0.56789 0.11967 L 0.61719 -0.04838 L 0.6698 0.11967 L 0.72257 -0.04838 L 0.7724 0.11967 L 0.82535 -0.04838 " pathEditMode="relative" rAng="0" ptsTypes="FFFFFFFFFFFFFFFFF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67" y="840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rév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7" t="25836" r="10937" b="26633"/>
          <a:stretch/>
        </p:blipFill>
        <p:spPr bwMode="auto">
          <a:xfrm>
            <a:off x="-396552" y="-243408"/>
            <a:ext cx="9865095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rév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83" t="66618" r="24722" b="26236"/>
          <a:stretch/>
        </p:blipFill>
        <p:spPr bwMode="auto">
          <a:xfrm>
            <a:off x="7596336" y="5926726"/>
            <a:ext cx="1080121" cy="108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1147336" y="44624"/>
            <a:ext cx="6777318" cy="1731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 smtClean="0">
                <a:solidFill>
                  <a:schemeClr val="bg1"/>
                </a:solidFill>
              </a:rPr>
              <a:t>Irregularidades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7" name="Picture 2" descr="https://insixsteast.blob.core.windows.net/arq-130/APAGADOR__PARA_QUADRO_VERDE_UNIDADE_STALO_261946_Z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88" y="2782798"/>
            <a:ext cx="933663" cy="66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ítulo 2"/>
          <p:cNvSpPr txBox="1">
            <a:spLocks/>
          </p:cNvSpPr>
          <p:nvPr/>
        </p:nvSpPr>
        <p:spPr>
          <a:xfrm>
            <a:off x="683569" y="1356424"/>
            <a:ext cx="7704856" cy="5111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pt-BR" sz="1800" b="1" dirty="0" smtClean="0">
                <a:solidFill>
                  <a:schemeClr val="bg1"/>
                </a:solidFill>
              </a:rPr>
              <a:t>1</a:t>
            </a:r>
            <a:r>
              <a:rPr lang="pt-BR" sz="1800" b="1" dirty="0">
                <a:solidFill>
                  <a:schemeClr val="bg1"/>
                </a:solidFill>
              </a:rPr>
              <a:t>. Inexistência ou inadequação de documento (s) relacionado (s) ao </a:t>
            </a:r>
            <a:r>
              <a:rPr lang="pt-BR" sz="1800" b="1" dirty="0" smtClean="0">
                <a:solidFill>
                  <a:schemeClr val="bg1"/>
                </a:solidFill>
              </a:rPr>
              <a:t>gerenciamento </a:t>
            </a:r>
            <a:r>
              <a:rPr lang="pt-BR" sz="1800" b="1" dirty="0">
                <a:solidFill>
                  <a:schemeClr val="bg1"/>
                </a:solidFill>
              </a:rPr>
              <a:t>dos processos de trabalho do serviço de enfermagem</a:t>
            </a:r>
            <a:r>
              <a:rPr lang="pt-BR" sz="1800" b="1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sz="1800" b="1" dirty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1800" b="1" dirty="0">
                <a:solidFill>
                  <a:schemeClr val="bg1"/>
                </a:solidFill>
              </a:rPr>
              <a:t>2. Inexistência ou inadequação dos registros relativos a  assistência de enfermagem</a:t>
            </a:r>
            <a:r>
              <a:rPr lang="pt-BR" sz="1800" b="1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sz="1800" b="1" dirty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1800" b="1" dirty="0">
                <a:solidFill>
                  <a:schemeClr val="bg1"/>
                </a:solidFill>
              </a:rPr>
              <a:t>3. Inexistência de anotação de responsabilidade técnica do serviço de enfermagem</a:t>
            </a:r>
            <a:r>
              <a:rPr lang="pt-BR" sz="1800" b="1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sz="1800" b="1" dirty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1800" b="1" dirty="0">
                <a:solidFill>
                  <a:schemeClr val="bg1"/>
                </a:solidFill>
              </a:rPr>
              <a:t>4. Profissional (</a:t>
            </a:r>
            <a:r>
              <a:rPr lang="pt-BR" sz="1800" b="1" dirty="0" err="1">
                <a:solidFill>
                  <a:schemeClr val="bg1"/>
                </a:solidFill>
              </a:rPr>
              <a:t>is</a:t>
            </a:r>
            <a:r>
              <a:rPr lang="pt-BR" sz="1800" b="1" dirty="0">
                <a:solidFill>
                  <a:schemeClr val="bg1"/>
                </a:solidFill>
              </a:rPr>
              <a:t>) de enfermagem que não executa (m) o processo de enfermagem contemplando as cinco etapas preconizadas. </a:t>
            </a:r>
            <a:endParaRPr lang="pt-BR" sz="1800" b="1" dirty="0" smtClean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pt-BR" sz="1800" b="1" dirty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1800" b="1" dirty="0">
                <a:solidFill>
                  <a:schemeClr val="bg1"/>
                </a:solidFill>
              </a:rPr>
              <a:t>5. Exercício irregular da enfermagem</a:t>
            </a:r>
            <a:r>
              <a:rPr lang="pt-BR" sz="1800" b="1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sz="1800" b="1" dirty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1800" b="1" dirty="0">
                <a:solidFill>
                  <a:schemeClr val="bg1"/>
                </a:solidFill>
              </a:rPr>
              <a:t>6. Inexistência, desatualização ou inadequação de cálculo de dimensionamento de pessoal de enfermagem.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sz="1800" b="1" dirty="0" smtClean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pt-BR" sz="1800" b="1" dirty="0" smtClean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pt-BR" sz="1800" b="1" dirty="0" smtClean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pt-BR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04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35301 L 0.05243 0.46597 L 0.10226 -0.35301 L 0.15521 0.46597 L 0.20782 -0.35301 L 0.25712 0.46597 L 0.3099 -0.35301 L 0.35973 0.46597 L 0.41268 -0.35301 L 0.46511 0.46597 L 0.51493 -0.35301 L 0.56789 0.46597 L 0.61719 -0.35301 L 0.6698 0.46597 L 0.72257 -0.35301 L 0.7724 0.46597 L 0.82535 -0.35301 " pathEditMode="relative" rAng="0" ptsTypes="FFFFFFFFFFFFFFFFF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67" y="4094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rév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7" t="25836" r="10937" b="26633"/>
          <a:stretch/>
        </p:blipFill>
        <p:spPr bwMode="auto">
          <a:xfrm>
            <a:off x="-396552" y="-243408"/>
            <a:ext cx="9865095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395536" y="482562"/>
            <a:ext cx="1296144" cy="14401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ysClr val="windowText" lastClr="000000"/>
                </a:solidFill>
              </a:rPr>
              <a:t>Identificação das irregularidades</a:t>
            </a:r>
            <a:endParaRPr lang="pt-BR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763688" y="479617"/>
            <a:ext cx="1296144" cy="14401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00" b="1" dirty="0" smtClean="0">
                <a:solidFill>
                  <a:sysClr val="windowText" lastClr="000000"/>
                </a:solidFill>
              </a:rPr>
              <a:t>Tipificação/ Situação </a:t>
            </a:r>
            <a:endParaRPr lang="pt-BR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131840" y="482562"/>
            <a:ext cx="1656184" cy="14401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00" b="1" dirty="0" smtClean="0">
                <a:solidFill>
                  <a:sysClr val="windowText" lastClr="000000"/>
                </a:solidFill>
              </a:rPr>
              <a:t>Notificações ao profissional de enfermagem/ representante legal</a:t>
            </a:r>
            <a:endParaRPr lang="pt-BR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95536" y="1991785"/>
            <a:ext cx="1296144" cy="41764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 smtClean="0">
                <a:solidFill>
                  <a:srgbClr val="FF0000"/>
                </a:solidFill>
              </a:rPr>
              <a:t>1. Inexistência ou inadequação de documento (s) relacionado (s) ao gerenciamento dos processos de trabalho do serviço de enfermagem. </a:t>
            </a:r>
            <a:endParaRPr lang="pt-BR" sz="1200" b="1" dirty="0">
              <a:solidFill>
                <a:srgbClr val="FF0000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1763688" y="1988840"/>
            <a:ext cx="1296144" cy="41764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 smtClean="0">
                <a:solidFill>
                  <a:sysClr val="windowText" lastClr="000000"/>
                </a:solidFill>
              </a:rPr>
              <a:t>1. </a:t>
            </a:r>
            <a:r>
              <a:rPr lang="pt-BR" sz="1200" dirty="0" smtClean="0">
                <a:solidFill>
                  <a:srgbClr val="FF0000"/>
                </a:solidFill>
              </a:rPr>
              <a:t>Inexistência </a:t>
            </a:r>
            <a:r>
              <a:rPr lang="pt-BR" sz="1200" dirty="0" smtClean="0">
                <a:solidFill>
                  <a:sysClr val="windowText" lastClr="000000"/>
                </a:solidFill>
              </a:rPr>
              <a:t>de algum (s) do (s) seguinte (s) documento (s): escala de trabalho, regimento interno do serviço de enfermagem, normas e rotinas, procedimento operacional padrão (POP). </a:t>
            </a:r>
            <a:endParaRPr lang="pt-BR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3131840" y="1991785"/>
            <a:ext cx="1656184" cy="41764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 smtClean="0">
                <a:solidFill>
                  <a:sysClr val="windowText" lastClr="000000"/>
                </a:solidFill>
              </a:rPr>
              <a:t>1.1. Elaborar e encaminhar </a:t>
            </a:r>
            <a:r>
              <a:rPr lang="pt-BR" sz="1200" dirty="0" smtClean="0">
                <a:solidFill>
                  <a:srgbClr val="FF0000"/>
                </a:solidFill>
              </a:rPr>
              <a:t>a escala do serviço de enfermagem </a:t>
            </a:r>
            <a:r>
              <a:rPr lang="pt-BR" sz="1200" dirty="0" smtClean="0">
                <a:solidFill>
                  <a:sysClr val="windowText" lastClr="000000"/>
                </a:solidFill>
              </a:rPr>
              <a:t>por setor e por categoria profissional constando nome da instituição, local de atuação, turno, nome completo dos profissionais de enfermagem, número da inscrição do </a:t>
            </a:r>
            <a:r>
              <a:rPr lang="pt-BR" sz="1200" dirty="0" err="1" smtClean="0">
                <a:solidFill>
                  <a:sysClr val="windowText" lastClr="000000"/>
                </a:solidFill>
              </a:rPr>
              <a:t>Coren</a:t>
            </a:r>
            <a:r>
              <a:rPr lang="pt-BR" sz="1200" dirty="0" smtClean="0">
                <a:solidFill>
                  <a:sysClr val="windowText" lastClr="000000"/>
                </a:solidFill>
              </a:rPr>
              <a:t> e sua respectiva categoria, legenda das siglas utilizadas, estar afixada em local visível e período de abrangência com assinatura do enfermeiro responsável;</a:t>
            </a:r>
            <a:endParaRPr lang="pt-BR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4860032" y="479617"/>
            <a:ext cx="1080120" cy="14401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ysClr val="windowText" lastClr="000000"/>
                </a:solidFill>
              </a:rPr>
              <a:t>Fundamento legal </a:t>
            </a:r>
            <a:endParaRPr lang="pt-BR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6012160" y="479617"/>
            <a:ext cx="1008112" cy="14401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00" b="1" dirty="0" smtClean="0">
                <a:solidFill>
                  <a:sysClr val="windowText" lastClr="000000"/>
                </a:solidFill>
              </a:rPr>
              <a:t>Prazo </a:t>
            </a:r>
            <a:endParaRPr lang="pt-BR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7092280" y="476672"/>
            <a:ext cx="1728192" cy="14401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00" b="1" dirty="0" smtClean="0">
                <a:solidFill>
                  <a:sysClr val="windowText" lastClr="000000"/>
                </a:solidFill>
              </a:rPr>
              <a:t>Providências </a:t>
            </a:r>
            <a:endParaRPr lang="pt-BR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3131840" y="1979859"/>
            <a:ext cx="1656184" cy="41764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 smtClean="0">
                <a:solidFill>
                  <a:sysClr val="windowText" lastClr="000000"/>
                </a:solidFill>
              </a:rPr>
              <a:t>1.2. Elaborar o </a:t>
            </a:r>
            <a:r>
              <a:rPr lang="pt-BR" sz="1200" dirty="0" smtClean="0">
                <a:solidFill>
                  <a:srgbClr val="FF0000"/>
                </a:solidFill>
              </a:rPr>
              <a:t>regimento interno </a:t>
            </a:r>
            <a:r>
              <a:rPr lang="pt-BR" sz="1200" dirty="0" smtClean="0">
                <a:solidFill>
                  <a:sysClr val="windowText" lastClr="000000"/>
                </a:solidFill>
              </a:rPr>
              <a:t>do serviço de enfermagem;</a:t>
            </a:r>
          </a:p>
          <a:p>
            <a:endParaRPr lang="pt-BR" sz="1200" dirty="0" smtClean="0">
              <a:solidFill>
                <a:sysClr val="windowText" lastClr="000000"/>
              </a:solidFill>
            </a:endParaRPr>
          </a:p>
          <a:p>
            <a:r>
              <a:rPr lang="pt-BR" sz="1200" dirty="0" smtClean="0">
                <a:solidFill>
                  <a:sysClr val="windowText" lastClr="000000"/>
                </a:solidFill>
              </a:rPr>
              <a:t>1.3. Elaborar as </a:t>
            </a:r>
            <a:r>
              <a:rPr lang="pt-BR" sz="1200" dirty="0" smtClean="0">
                <a:solidFill>
                  <a:srgbClr val="FF0000"/>
                </a:solidFill>
              </a:rPr>
              <a:t>normas e rotinas </a:t>
            </a:r>
            <a:r>
              <a:rPr lang="pt-BR" sz="1200" dirty="0" smtClean="0">
                <a:solidFill>
                  <a:sysClr val="windowText" lastClr="000000"/>
                </a:solidFill>
              </a:rPr>
              <a:t>do serviço de enfermagem;</a:t>
            </a:r>
          </a:p>
          <a:p>
            <a:endParaRPr lang="pt-BR" sz="1200" dirty="0">
              <a:solidFill>
                <a:sysClr val="windowText" lastClr="000000"/>
              </a:solidFill>
            </a:endParaRPr>
          </a:p>
          <a:p>
            <a:r>
              <a:rPr lang="pt-BR" sz="1200" dirty="0" smtClean="0">
                <a:solidFill>
                  <a:sysClr val="windowText" lastClr="000000"/>
                </a:solidFill>
              </a:rPr>
              <a:t>1.4. Elaborar o </a:t>
            </a:r>
            <a:r>
              <a:rPr lang="pt-BR" sz="1200" dirty="0" smtClean="0">
                <a:solidFill>
                  <a:srgbClr val="FF0000"/>
                </a:solidFill>
              </a:rPr>
              <a:t>procedimento operacional padrão (POP), </a:t>
            </a:r>
            <a:r>
              <a:rPr lang="pt-BR" sz="1200" dirty="0" smtClean="0">
                <a:solidFill>
                  <a:sysClr val="windowText" lastClr="000000"/>
                </a:solidFill>
              </a:rPr>
              <a:t>relacionado ao serviço de enfermagem. </a:t>
            </a:r>
            <a:endParaRPr lang="pt-BR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4860032" y="1988840"/>
            <a:ext cx="1080120" cy="41764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 smtClean="0">
                <a:solidFill>
                  <a:sysClr val="windowText" lastClr="000000"/>
                </a:solidFill>
              </a:rPr>
              <a:t>Lei 7.498/1986</a:t>
            </a:r>
          </a:p>
          <a:p>
            <a:endParaRPr lang="pt-BR" sz="1200" dirty="0">
              <a:solidFill>
                <a:sysClr val="windowText" lastClr="000000"/>
              </a:solidFill>
            </a:endParaRPr>
          </a:p>
          <a:p>
            <a:r>
              <a:rPr lang="pt-BR" sz="1200" dirty="0" smtClean="0">
                <a:solidFill>
                  <a:sysClr val="windowText" lastClr="000000"/>
                </a:solidFill>
              </a:rPr>
              <a:t>Decreto 94.406/1987 </a:t>
            </a:r>
          </a:p>
          <a:p>
            <a:endParaRPr lang="pt-BR" sz="1200" dirty="0">
              <a:solidFill>
                <a:sysClr val="windowText" lastClr="000000"/>
              </a:solidFill>
            </a:endParaRPr>
          </a:p>
          <a:p>
            <a:r>
              <a:rPr lang="pt-BR" sz="1200" dirty="0" smtClean="0">
                <a:solidFill>
                  <a:sysClr val="windowText" lastClr="000000"/>
                </a:solidFill>
              </a:rPr>
              <a:t>Resolução </a:t>
            </a:r>
            <a:r>
              <a:rPr lang="pt-BR" sz="1200" dirty="0" err="1" smtClean="0">
                <a:solidFill>
                  <a:sysClr val="windowText" lastClr="000000"/>
                </a:solidFill>
              </a:rPr>
              <a:t>Cofen</a:t>
            </a:r>
            <a:r>
              <a:rPr lang="pt-BR" sz="1200" dirty="0" smtClean="0">
                <a:solidFill>
                  <a:sysClr val="windowText" lastClr="000000"/>
                </a:solidFill>
              </a:rPr>
              <a:t> 311/2007 </a:t>
            </a:r>
          </a:p>
          <a:p>
            <a:endParaRPr lang="pt-BR" sz="1200" dirty="0">
              <a:solidFill>
                <a:sysClr val="windowText" lastClr="000000"/>
              </a:solidFill>
            </a:endParaRPr>
          </a:p>
          <a:p>
            <a:r>
              <a:rPr lang="pt-BR" sz="1200" dirty="0" smtClean="0">
                <a:solidFill>
                  <a:sysClr val="windowText" lastClr="000000"/>
                </a:solidFill>
              </a:rPr>
              <a:t>Resolução </a:t>
            </a:r>
            <a:r>
              <a:rPr lang="pt-BR" sz="1200" dirty="0" err="1" smtClean="0">
                <a:solidFill>
                  <a:sysClr val="windowText" lastClr="000000"/>
                </a:solidFill>
              </a:rPr>
              <a:t>Cofen</a:t>
            </a:r>
            <a:r>
              <a:rPr lang="pt-BR" sz="1200" dirty="0" smtClean="0">
                <a:solidFill>
                  <a:sysClr val="windowText" lastClr="000000"/>
                </a:solidFill>
              </a:rPr>
              <a:t> 429/2012 </a:t>
            </a:r>
            <a:endParaRPr lang="pt-BR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6012160" y="1988840"/>
            <a:ext cx="1008112" cy="41764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 smtClean="0">
                <a:solidFill>
                  <a:sysClr val="windowText" lastClr="000000"/>
                </a:solidFill>
              </a:rPr>
              <a:t>120 dias, exceto escala de serviço que o prazo é 30 dias para regularização </a:t>
            </a:r>
            <a:endParaRPr lang="pt-BR" sz="1200" b="1" dirty="0">
              <a:solidFill>
                <a:sysClr val="windowText" lastClr="000000"/>
              </a:solidFill>
            </a:endParaRPr>
          </a:p>
        </p:txBody>
      </p:sp>
      <p:pic>
        <p:nvPicPr>
          <p:cNvPr id="31" name="Picture 2" descr="Prév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83" t="66618" r="24722" b="26236"/>
          <a:stretch/>
        </p:blipFill>
        <p:spPr bwMode="auto">
          <a:xfrm>
            <a:off x="7596336" y="5926726"/>
            <a:ext cx="1080121" cy="108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tângulo 33"/>
          <p:cNvSpPr/>
          <p:nvPr/>
        </p:nvSpPr>
        <p:spPr>
          <a:xfrm>
            <a:off x="7092280" y="1985895"/>
            <a:ext cx="1728192" cy="41764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 smtClean="0">
                <a:solidFill>
                  <a:sysClr val="windowText" lastClr="000000"/>
                </a:solidFill>
              </a:rPr>
              <a:t>1. Prestar esclarecimentos e orientações sobre os fatos;</a:t>
            </a:r>
          </a:p>
          <a:p>
            <a:pPr marL="228600" indent="-228600">
              <a:buAutoNum type="arabicPeriod"/>
            </a:pPr>
            <a:endParaRPr lang="pt-BR" sz="1200" dirty="0" smtClean="0">
              <a:solidFill>
                <a:sysClr val="windowText" lastClr="000000"/>
              </a:solidFill>
            </a:endParaRPr>
          </a:p>
          <a:p>
            <a:r>
              <a:rPr lang="pt-BR" sz="1200" dirty="0" smtClean="0">
                <a:solidFill>
                  <a:sysClr val="windowText" lastClr="000000"/>
                </a:solidFill>
              </a:rPr>
              <a:t>2. Realizar fiscalização, anotar as constatações acerca da irregularidade e emitir notificação de acordo com a irregularidade ao enfermeiro responsável pelo serviço ou representante legal no prazo estabelecido; </a:t>
            </a:r>
          </a:p>
          <a:p>
            <a:endParaRPr lang="pt-BR" sz="1200" dirty="0" smtClean="0">
              <a:solidFill>
                <a:sysClr val="windowText" lastClr="000000"/>
              </a:solidFill>
            </a:endParaRPr>
          </a:p>
          <a:p>
            <a:r>
              <a:rPr lang="pt-BR" sz="1200" dirty="0" smtClean="0">
                <a:solidFill>
                  <a:sysClr val="windowText" lastClr="000000"/>
                </a:solidFill>
              </a:rPr>
              <a:t>3. Elaborar relatório circunstanciado de fiscalização e juntá-lo ao PAD;</a:t>
            </a:r>
          </a:p>
          <a:p>
            <a:endParaRPr lang="pt-BR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7092280" y="1991785"/>
            <a:ext cx="1728192" cy="41764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 smtClean="0">
                <a:solidFill>
                  <a:sysClr val="windowText" lastClr="000000"/>
                </a:solidFill>
              </a:rPr>
              <a:t>4. Encaminhar o relatório circunstanciado ao enfermeiro responsável pelo serviço de enfermagem e representante legal da instituição; </a:t>
            </a:r>
          </a:p>
          <a:p>
            <a:endParaRPr lang="pt-BR" sz="1200" dirty="0" smtClean="0">
              <a:solidFill>
                <a:sysClr val="windowText" lastClr="000000"/>
              </a:solidFill>
            </a:endParaRPr>
          </a:p>
          <a:p>
            <a:r>
              <a:rPr lang="pt-BR" sz="1200" dirty="0" smtClean="0">
                <a:solidFill>
                  <a:sysClr val="windowText" lastClr="000000"/>
                </a:solidFill>
              </a:rPr>
              <a:t>5. Aguardar o prazo da notificação efetuada;</a:t>
            </a:r>
          </a:p>
          <a:p>
            <a:endParaRPr lang="pt-BR" sz="1200" dirty="0" smtClean="0">
              <a:solidFill>
                <a:sysClr val="windowText" lastClr="000000"/>
              </a:solidFill>
            </a:endParaRPr>
          </a:p>
          <a:p>
            <a:r>
              <a:rPr lang="pt-BR" sz="1200" dirty="0" smtClean="0">
                <a:solidFill>
                  <a:sysClr val="windowText" lastClr="000000"/>
                </a:solidFill>
              </a:rPr>
              <a:t>6. Verificar o cumprimento da notificação efetuada por meio de fiscalização de retorno ou análise de documentação comprobatória;</a:t>
            </a:r>
          </a:p>
        </p:txBody>
      </p:sp>
      <p:sp>
        <p:nvSpPr>
          <p:cNvPr id="36" name="Retângulo 35"/>
          <p:cNvSpPr/>
          <p:nvPr/>
        </p:nvSpPr>
        <p:spPr>
          <a:xfrm>
            <a:off x="7092280" y="1988839"/>
            <a:ext cx="1728192" cy="417940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 smtClean="0">
                <a:solidFill>
                  <a:sysClr val="windowText" lastClr="000000"/>
                </a:solidFill>
              </a:rPr>
              <a:t>7. Elaborar relatório circunstanciado de fiscalização de retorno e juntá-lo ao PAD;</a:t>
            </a:r>
          </a:p>
          <a:p>
            <a:endParaRPr lang="pt-BR" sz="1000" dirty="0" smtClean="0">
              <a:solidFill>
                <a:sysClr val="windowText" lastClr="000000"/>
              </a:solidFill>
            </a:endParaRPr>
          </a:p>
          <a:p>
            <a:r>
              <a:rPr lang="pt-BR" sz="1200" dirty="0" smtClean="0">
                <a:solidFill>
                  <a:sysClr val="windowText" lastClr="000000"/>
                </a:solidFill>
              </a:rPr>
              <a:t>8. Encaminhar o relatório circunstanciado de retorno ao enfermeiro responsável pelo serviço de enfermagem e representante legal da instituição;</a:t>
            </a:r>
          </a:p>
          <a:p>
            <a:endParaRPr lang="pt-BR" sz="1000" dirty="0" smtClean="0">
              <a:solidFill>
                <a:sysClr val="windowText" lastClr="000000"/>
              </a:solidFill>
            </a:endParaRPr>
          </a:p>
          <a:p>
            <a:r>
              <a:rPr lang="pt-BR" sz="1200" dirty="0" smtClean="0">
                <a:solidFill>
                  <a:sysClr val="windowText" lastClr="000000"/>
                </a:solidFill>
              </a:rPr>
              <a:t>9. Oferecer denúncia para abertura de procedimento </a:t>
            </a:r>
            <a:r>
              <a:rPr lang="pt-BR" sz="1200" dirty="0" err="1" smtClean="0">
                <a:solidFill>
                  <a:sysClr val="windowText" lastClr="000000"/>
                </a:solidFill>
              </a:rPr>
              <a:t>éticodisciplinar</a:t>
            </a:r>
            <a:r>
              <a:rPr lang="pt-BR" sz="1200" dirty="0" smtClean="0">
                <a:solidFill>
                  <a:sysClr val="windowText" lastClr="000000"/>
                </a:solidFill>
              </a:rPr>
              <a:t> contra o profissional infrator, em caso de descumprimento da notificação.</a:t>
            </a:r>
            <a:endParaRPr lang="pt-BR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1763688" y="1991785"/>
            <a:ext cx="1296144" cy="41764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/>
              <a:t>2</a:t>
            </a:r>
            <a:r>
              <a:rPr lang="pt-BR" sz="1200" dirty="0">
                <a:solidFill>
                  <a:srgbClr val="FF0000"/>
                </a:solidFill>
              </a:rPr>
              <a:t>. Inadequação </a:t>
            </a:r>
            <a:r>
              <a:rPr lang="pt-BR" sz="1200" dirty="0"/>
              <a:t>de algum (s) do (s) seguinte (s) documento (s): escala de trabalho, regimento interno do serviço de enfermagem, normas e </a:t>
            </a:r>
            <a:r>
              <a:rPr lang="pt-BR" sz="1200" dirty="0" smtClean="0"/>
              <a:t>rotinas, procedimento </a:t>
            </a:r>
            <a:r>
              <a:rPr lang="pt-BR" sz="1200" dirty="0"/>
              <a:t>operacional padrão (POP). 	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3131840" y="1991785"/>
            <a:ext cx="1656184" cy="41764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/>
              <a:t>2.1. Adequar e encaminhar a </a:t>
            </a:r>
            <a:r>
              <a:rPr lang="pt-BR" sz="1200" dirty="0">
                <a:solidFill>
                  <a:srgbClr val="FF0000"/>
                </a:solidFill>
              </a:rPr>
              <a:t>escala do serviço de enfermagem </a:t>
            </a:r>
            <a:r>
              <a:rPr lang="pt-BR" sz="1200" dirty="0"/>
              <a:t>por setor e por categoria profissional constando nome da instituição, local de atuação, turno, nome completo dos profissionais de enfermagem, número da inscrição do </a:t>
            </a:r>
            <a:r>
              <a:rPr lang="pt-BR" sz="1200" dirty="0" err="1"/>
              <a:t>coren</a:t>
            </a:r>
            <a:r>
              <a:rPr lang="pt-BR" sz="1200" dirty="0"/>
              <a:t> e sua respectiva categoria, legenda das siglas utilizadas, estar afixada em local visível e período de abrangência com assinatura do enfermeiro responsável; 	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3131840" y="1991784"/>
            <a:ext cx="1656184" cy="41764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/>
              <a:t>2.2. Adequar o </a:t>
            </a:r>
            <a:r>
              <a:rPr lang="pt-BR" sz="1200" dirty="0">
                <a:solidFill>
                  <a:srgbClr val="FF0000"/>
                </a:solidFill>
              </a:rPr>
              <a:t>regimento interno </a:t>
            </a:r>
            <a:r>
              <a:rPr lang="pt-BR" sz="1200" dirty="0"/>
              <a:t>do serviço de enfermagem; </a:t>
            </a:r>
            <a:endParaRPr lang="pt-BR" sz="1200" dirty="0" smtClean="0"/>
          </a:p>
          <a:p>
            <a:endParaRPr lang="pt-BR" sz="1200" dirty="0"/>
          </a:p>
          <a:p>
            <a:r>
              <a:rPr lang="pt-BR" sz="1200" dirty="0"/>
              <a:t>2.3. Adequar as </a:t>
            </a:r>
            <a:r>
              <a:rPr lang="pt-BR" sz="1200" dirty="0">
                <a:solidFill>
                  <a:srgbClr val="FF0000"/>
                </a:solidFill>
              </a:rPr>
              <a:t>normas e rotinas </a:t>
            </a:r>
            <a:r>
              <a:rPr lang="pt-BR" sz="1200" dirty="0"/>
              <a:t>do serviço de enfermagem; </a:t>
            </a:r>
          </a:p>
          <a:p>
            <a:endParaRPr lang="pt-BR" sz="1200" dirty="0" smtClean="0"/>
          </a:p>
          <a:p>
            <a:r>
              <a:rPr lang="pt-BR" sz="1200" dirty="0" smtClean="0"/>
              <a:t>2.4</a:t>
            </a:r>
            <a:r>
              <a:rPr lang="pt-BR" sz="1200" dirty="0"/>
              <a:t>. Adequar o </a:t>
            </a:r>
            <a:r>
              <a:rPr lang="pt-BR" sz="1200" dirty="0">
                <a:solidFill>
                  <a:srgbClr val="FF0000"/>
                </a:solidFill>
              </a:rPr>
              <a:t>procedimento operacional padrão (POP), </a:t>
            </a:r>
            <a:r>
              <a:rPr lang="pt-BR" sz="1200" dirty="0"/>
              <a:t>relacionado ao serviço de enfermagem</a:t>
            </a:r>
            <a:r>
              <a:rPr lang="pt-BR" sz="1200" dirty="0" smtClean="0"/>
              <a:t>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81537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4" grpId="0" animBg="1"/>
      <p:bldP spid="35" grpId="0" animBg="1"/>
      <p:bldP spid="36" grpId="0" animBg="1"/>
      <p:bldP spid="26" grpId="0" animBg="1"/>
      <p:bldP spid="27" grpId="0" animBg="1"/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rév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7" t="25836" r="10937" b="26633"/>
          <a:stretch/>
        </p:blipFill>
        <p:spPr bwMode="auto">
          <a:xfrm>
            <a:off x="-396552" y="-243408"/>
            <a:ext cx="9865095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395536" y="482562"/>
            <a:ext cx="1296144" cy="14401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ysClr val="windowText" lastClr="000000"/>
                </a:solidFill>
              </a:rPr>
              <a:t>Identificação das irregularidades</a:t>
            </a:r>
            <a:endParaRPr lang="pt-BR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763688" y="479617"/>
            <a:ext cx="1296144" cy="14401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00" b="1" dirty="0" smtClean="0">
                <a:solidFill>
                  <a:sysClr val="windowText" lastClr="000000"/>
                </a:solidFill>
              </a:rPr>
              <a:t>Tipificação/ Situação </a:t>
            </a:r>
            <a:endParaRPr lang="pt-BR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131840" y="482562"/>
            <a:ext cx="1656184" cy="14401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00" b="1" dirty="0" smtClean="0">
                <a:solidFill>
                  <a:sysClr val="windowText" lastClr="000000"/>
                </a:solidFill>
              </a:rPr>
              <a:t>Notificações ao profissional de enfermagem/ representante legal</a:t>
            </a:r>
            <a:endParaRPr lang="pt-BR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95536" y="1991785"/>
            <a:ext cx="1296144" cy="41764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>
                <a:solidFill>
                  <a:srgbClr val="FF0000"/>
                </a:solidFill>
              </a:rPr>
              <a:t>2. Inexistência ou inadequação dos registros relativos a  assistência de enfermagem.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763688" y="1988840"/>
            <a:ext cx="1296144" cy="41764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/>
              <a:t>1. </a:t>
            </a:r>
            <a:r>
              <a:rPr lang="pt-BR" sz="1200" dirty="0">
                <a:solidFill>
                  <a:srgbClr val="FF0000"/>
                </a:solidFill>
              </a:rPr>
              <a:t>Inexistência </a:t>
            </a:r>
            <a:r>
              <a:rPr lang="pt-BR" sz="1200" dirty="0"/>
              <a:t>do registro das informações/anotações no prontuário do paciente/cliente referentes à assistência de enfermagem prestada. 	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3131840" y="1991785"/>
            <a:ext cx="1656184" cy="41764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/>
              <a:t>1.1. </a:t>
            </a:r>
            <a:r>
              <a:rPr lang="pt-BR" sz="1200" dirty="0">
                <a:solidFill>
                  <a:srgbClr val="FF0000"/>
                </a:solidFill>
              </a:rPr>
              <a:t>Registrar no </a:t>
            </a:r>
            <a:r>
              <a:rPr lang="pt-BR" sz="1200" dirty="0" smtClean="0">
                <a:solidFill>
                  <a:srgbClr val="FF0000"/>
                </a:solidFill>
              </a:rPr>
              <a:t>prontuário </a:t>
            </a:r>
            <a:r>
              <a:rPr lang="pt-BR" sz="1200" dirty="0" smtClean="0"/>
              <a:t>informações </a:t>
            </a:r>
            <a:r>
              <a:rPr lang="pt-BR" sz="1200" dirty="0"/>
              <a:t>escritas, completas, fidedignas inerentes e indispensáveis ao processo de cuidar;</a:t>
            </a:r>
          </a:p>
          <a:p>
            <a:r>
              <a:rPr lang="pt-BR" sz="1200" dirty="0"/>
              <a:t> </a:t>
            </a:r>
          </a:p>
          <a:p>
            <a:r>
              <a:rPr lang="pt-BR" sz="1200" dirty="0"/>
              <a:t>1.2. </a:t>
            </a:r>
            <a:r>
              <a:rPr lang="pt-BR" sz="1200" dirty="0">
                <a:solidFill>
                  <a:srgbClr val="FF0000"/>
                </a:solidFill>
              </a:rPr>
              <a:t>Registrar em documentos próprios da enfermagem </a:t>
            </a:r>
            <a:r>
              <a:rPr lang="pt-BR" sz="1200" dirty="0"/>
              <a:t>informações que interferem direta ou indiretamente na assistência de enfermagem.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4860032" y="479617"/>
            <a:ext cx="1080120" cy="14401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ysClr val="windowText" lastClr="000000"/>
                </a:solidFill>
              </a:rPr>
              <a:t>Fundamento legal </a:t>
            </a:r>
            <a:endParaRPr lang="pt-BR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6012160" y="479617"/>
            <a:ext cx="1008112" cy="14401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00" b="1" dirty="0" smtClean="0">
                <a:solidFill>
                  <a:sysClr val="windowText" lastClr="000000"/>
                </a:solidFill>
              </a:rPr>
              <a:t>Prazo </a:t>
            </a:r>
            <a:endParaRPr lang="pt-BR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7092280" y="476672"/>
            <a:ext cx="1728192" cy="14401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00" b="1" dirty="0" smtClean="0">
                <a:solidFill>
                  <a:sysClr val="windowText" lastClr="000000"/>
                </a:solidFill>
              </a:rPr>
              <a:t>Providências </a:t>
            </a:r>
            <a:endParaRPr lang="pt-BR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4860032" y="1988840"/>
            <a:ext cx="1080120" cy="41764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/>
              <a:t>Lei 7.498/1986</a:t>
            </a:r>
          </a:p>
          <a:p>
            <a:r>
              <a:rPr lang="pt-BR" sz="1200" dirty="0"/>
              <a:t> </a:t>
            </a:r>
          </a:p>
          <a:p>
            <a:r>
              <a:rPr lang="pt-BR" sz="1200" dirty="0"/>
              <a:t>Decreto 94.406/1987</a:t>
            </a:r>
          </a:p>
          <a:p>
            <a:r>
              <a:rPr lang="pt-BR" sz="1200" dirty="0"/>
              <a:t> </a:t>
            </a:r>
          </a:p>
          <a:p>
            <a:r>
              <a:rPr lang="pt-BR" sz="1200" dirty="0"/>
              <a:t>Resolução </a:t>
            </a:r>
            <a:r>
              <a:rPr lang="pt-BR" sz="1200" dirty="0" err="1"/>
              <a:t>Cofen</a:t>
            </a:r>
            <a:r>
              <a:rPr lang="pt-BR" sz="1200" dirty="0"/>
              <a:t> 311/2007</a:t>
            </a:r>
          </a:p>
          <a:p>
            <a:r>
              <a:rPr lang="pt-BR" sz="1200" dirty="0"/>
              <a:t> </a:t>
            </a:r>
          </a:p>
          <a:p>
            <a:r>
              <a:rPr lang="pt-BR" sz="1200" dirty="0"/>
              <a:t>Resolução </a:t>
            </a:r>
            <a:r>
              <a:rPr lang="pt-BR" sz="1200" dirty="0" err="1"/>
              <a:t>Cofen</a:t>
            </a:r>
            <a:r>
              <a:rPr lang="pt-BR" sz="1200" dirty="0"/>
              <a:t> 429/2012</a:t>
            </a:r>
          </a:p>
          <a:p>
            <a:r>
              <a:rPr lang="pt-BR" sz="1200" dirty="0"/>
              <a:t> </a:t>
            </a:r>
          </a:p>
          <a:p>
            <a:r>
              <a:rPr lang="pt-BR" sz="1200" dirty="0"/>
              <a:t>Resolução </a:t>
            </a:r>
            <a:r>
              <a:rPr lang="pt-BR" sz="1200" dirty="0" err="1"/>
              <a:t>Cofen</a:t>
            </a:r>
            <a:r>
              <a:rPr lang="pt-BR" sz="1200" dirty="0"/>
              <a:t> 191/1996</a:t>
            </a:r>
            <a:endParaRPr lang="pt-BR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6012160" y="1988840"/>
            <a:ext cx="1008112" cy="41764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/>
              <a:t>30 dias</a:t>
            </a:r>
            <a:endParaRPr lang="pt-BR" sz="1200" b="1" dirty="0">
              <a:solidFill>
                <a:sysClr val="windowText" lastClr="000000"/>
              </a:solidFill>
            </a:endParaRPr>
          </a:p>
        </p:txBody>
      </p:sp>
      <p:pic>
        <p:nvPicPr>
          <p:cNvPr id="31" name="Picture 2" descr="Prév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83" t="66618" r="24722" b="26236"/>
          <a:stretch/>
        </p:blipFill>
        <p:spPr bwMode="auto">
          <a:xfrm>
            <a:off x="7596336" y="5926726"/>
            <a:ext cx="1080121" cy="108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tângulo 33"/>
          <p:cNvSpPr/>
          <p:nvPr/>
        </p:nvSpPr>
        <p:spPr>
          <a:xfrm>
            <a:off x="7092280" y="1985895"/>
            <a:ext cx="1728192" cy="41764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 smtClean="0">
                <a:solidFill>
                  <a:sysClr val="windowText" lastClr="000000"/>
                </a:solidFill>
              </a:rPr>
              <a:t>1. Prestar esclarecimentos e orientações sobre os fatos;</a:t>
            </a:r>
          </a:p>
          <a:p>
            <a:pPr marL="228600" indent="-228600">
              <a:buAutoNum type="arabicPeriod"/>
            </a:pPr>
            <a:endParaRPr lang="pt-BR" sz="1200" dirty="0" smtClean="0">
              <a:solidFill>
                <a:sysClr val="windowText" lastClr="000000"/>
              </a:solidFill>
            </a:endParaRPr>
          </a:p>
          <a:p>
            <a:r>
              <a:rPr lang="pt-BR" sz="1200" dirty="0" smtClean="0">
                <a:solidFill>
                  <a:sysClr val="windowText" lastClr="000000"/>
                </a:solidFill>
              </a:rPr>
              <a:t>2. Realizar fiscalização, anotar as constatações acerca da irregularidade e emitir notificação de acordo com a irregularidade ao enfermeiro responsável pelo serviço ou representante legal no prazo estabelecido; </a:t>
            </a:r>
          </a:p>
          <a:p>
            <a:endParaRPr lang="pt-BR" sz="1200" dirty="0" smtClean="0">
              <a:solidFill>
                <a:sysClr val="windowText" lastClr="000000"/>
              </a:solidFill>
            </a:endParaRPr>
          </a:p>
          <a:p>
            <a:r>
              <a:rPr lang="pt-BR" sz="1200" dirty="0" smtClean="0">
                <a:solidFill>
                  <a:sysClr val="windowText" lastClr="000000"/>
                </a:solidFill>
              </a:rPr>
              <a:t>3. Elaborar relatório circunstanciado de fiscalização e juntá-lo ao PAD;</a:t>
            </a:r>
          </a:p>
          <a:p>
            <a:endParaRPr lang="pt-BR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7092280" y="1984422"/>
            <a:ext cx="1728192" cy="41764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 smtClean="0">
                <a:solidFill>
                  <a:sysClr val="windowText" lastClr="000000"/>
                </a:solidFill>
              </a:rPr>
              <a:t>4. Encaminhar o relatório circunstanciado ao enfermeiro responsável pelo serviço de enfermagem e representante legal da instituição; </a:t>
            </a:r>
          </a:p>
          <a:p>
            <a:endParaRPr lang="pt-BR" sz="1200" dirty="0" smtClean="0">
              <a:solidFill>
                <a:sysClr val="windowText" lastClr="000000"/>
              </a:solidFill>
            </a:endParaRPr>
          </a:p>
          <a:p>
            <a:r>
              <a:rPr lang="pt-BR" sz="1200" dirty="0" smtClean="0">
                <a:solidFill>
                  <a:sysClr val="windowText" lastClr="000000"/>
                </a:solidFill>
              </a:rPr>
              <a:t>5. Aguardar o prazo da notificação efetuada;</a:t>
            </a:r>
          </a:p>
          <a:p>
            <a:endParaRPr lang="pt-BR" sz="1200" dirty="0" smtClean="0">
              <a:solidFill>
                <a:sysClr val="windowText" lastClr="000000"/>
              </a:solidFill>
            </a:endParaRPr>
          </a:p>
          <a:p>
            <a:r>
              <a:rPr lang="pt-BR" sz="1200" dirty="0" smtClean="0">
                <a:solidFill>
                  <a:sysClr val="windowText" lastClr="000000"/>
                </a:solidFill>
              </a:rPr>
              <a:t>6. Verificar o cumprimento da notificação efetuada por meio de fiscalização de retorno ou análise de documentação comprobatória;</a:t>
            </a:r>
          </a:p>
        </p:txBody>
      </p:sp>
      <p:sp>
        <p:nvSpPr>
          <p:cNvPr id="36" name="Retângulo 35"/>
          <p:cNvSpPr/>
          <p:nvPr/>
        </p:nvSpPr>
        <p:spPr>
          <a:xfrm>
            <a:off x="7092280" y="1984422"/>
            <a:ext cx="1728192" cy="419863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 smtClean="0">
                <a:solidFill>
                  <a:sysClr val="windowText" lastClr="000000"/>
                </a:solidFill>
              </a:rPr>
              <a:t>7. Elaborar relatório circunstanciado de fiscalização de retorno e juntá-lo ao PAD;</a:t>
            </a:r>
          </a:p>
          <a:p>
            <a:endParaRPr lang="pt-BR" sz="1000" dirty="0" smtClean="0">
              <a:solidFill>
                <a:sysClr val="windowText" lastClr="000000"/>
              </a:solidFill>
            </a:endParaRPr>
          </a:p>
          <a:p>
            <a:r>
              <a:rPr lang="pt-BR" sz="1200" dirty="0" smtClean="0">
                <a:solidFill>
                  <a:sysClr val="windowText" lastClr="000000"/>
                </a:solidFill>
              </a:rPr>
              <a:t>8. Encaminhar o relatório circunstanciado de retorno ao enfermeiro responsável pelo serviço de enfermagem e representante legal da instituição;</a:t>
            </a:r>
          </a:p>
          <a:p>
            <a:endParaRPr lang="pt-BR" sz="1000" dirty="0" smtClean="0">
              <a:solidFill>
                <a:sysClr val="windowText" lastClr="000000"/>
              </a:solidFill>
            </a:endParaRPr>
          </a:p>
          <a:p>
            <a:r>
              <a:rPr lang="pt-BR" sz="1200" dirty="0" smtClean="0">
                <a:solidFill>
                  <a:sysClr val="windowText" lastClr="000000"/>
                </a:solidFill>
              </a:rPr>
              <a:t>9. Oferecer denúncia para abertura de procedimento </a:t>
            </a:r>
            <a:r>
              <a:rPr lang="pt-BR" sz="1200" dirty="0" err="1" smtClean="0">
                <a:solidFill>
                  <a:sysClr val="windowText" lastClr="000000"/>
                </a:solidFill>
              </a:rPr>
              <a:t>éticodisciplinar</a:t>
            </a:r>
            <a:r>
              <a:rPr lang="pt-BR" sz="1200" dirty="0" smtClean="0">
                <a:solidFill>
                  <a:sysClr val="windowText" lastClr="000000"/>
                </a:solidFill>
              </a:rPr>
              <a:t> contra o profissional infrator, em caso de descumprimento da notificação.</a:t>
            </a:r>
            <a:endParaRPr lang="pt-BR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1763688" y="1991785"/>
            <a:ext cx="1296144" cy="41764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/>
              <a:t>2</a:t>
            </a:r>
            <a:r>
              <a:rPr lang="pt-BR" sz="1200" dirty="0">
                <a:solidFill>
                  <a:srgbClr val="FF0000"/>
                </a:solidFill>
              </a:rPr>
              <a:t>. Inadequação </a:t>
            </a:r>
            <a:r>
              <a:rPr lang="pt-BR" sz="1200" dirty="0"/>
              <a:t>do registro das informações/anotações no prontuário do paciente/cliente referentes à assistência de enfermagem prestada;</a:t>
            </a:r>
          </a:p>
          <a:p>
            <a:r>
              <a:rPr lang="pt-BR" sz="1200" dirty="0"/>
              <a:t> 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3131840" y="1991785"/>
            <a:ext cx="1656184" cy="41764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 smtClean="0"/>
              <a:t>2.1. </a:t>
            </a:r>
            <a:r>
              <a:rPr lang="pt-BR" sz="1200" dirty="0" smtClean="0">
                <a:solidFill>
                  <a:srgbClr val="FF0000"/>
                </a:solidFill>
              </a:rPr>
              <a:t>Adequar os registros no prontuário </a:t>
            </a:r>
            <a:r>
              <a:rPr lang="pt-BR" sz="1200" dirty="0" smtClean="0"/>
              <a:t>com informações escritas, completas, fidedignas inerentes e indispensáveis ao processo de cuidar;</a:t>
            </a:r>
          </a:p>
          <a:p>
            <a:r>
              <a:rPr lang="pt-BR" sz="1200" dirty="0" smtClean="0"/>
              <a:t> </a:t>
            </a:r>
          </a:p>
          <a:p>
            <a:r>
              <a:rPr lang="pt-BR" sz="1200" dirty="0" smtClean="0"/>
              <a:t>2.2. </a:t>
            </a:r>
            <a:r>
              <a:rPr lang="pt-BR" sz="1200" dirty="0" smtClean="0">
                <a:solidFill>
                  <a:srgbClr val="FF0000"/>
                </a:solidFill>
              </a:rPr>
              <a:t>Adequar os registros em documentos próprios da enfermagem </a:t>
            </a:r>
            <a:r>
              <a:rPr lang="pt-BR" sz="1200" dirty="0" smtClean="0"/>
              <a:t>informações que interferem direta ou indiretamente na assistência de enfermagem.</a:t>
            </a:r>
          </a:p>
          <a:p>
            <a:r>
              <a:rPr lang="pt-BR" sz="1200" dirty="0" smtClean="0"/>
              <a:t>.</a:t>
            </a:r>
            <a:endParaRPr lang="pt-BR" sz="1200" dirty="0"/>
          </a:p>
        </p:txBody>
      </p:sp>
      <p:sp>
        <p:nvSpPr>
          <p:cNvPr id="29" name="Retângulo 28"/>
          <p:cNvSpPr/>
          <p:nvPr/>
        </p:nvSpPr>
        <p:spPr>
          <a:xfrm>
            <a:off x="1763688" y="1984422"/>
            <a:ext cx="1296144" cy="41764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/>
              <a:t>3. Profissionais de enfermagem que não contemplam em seus registros </a:t>
            </a:r>
            <a:r>
              <a:rPr lang="pt-BR" sz="1200" dirty="0">
                <a:solidFill>
                  <a:srgbClr val="FF0000"/>
                </a:solidFill>
              </a:rPr>
              <a:t>a assinatura, o número e sua respectiva categoria de inscrição no </a:t>
            </a:r>
            <a:r>
              <a:rPr lang="pt-BR" sz="1200" dirty="0" err="1">
                <a:solidFill>
                  <a:srgbClr val="FF0000"/>
                </a:solidFill>
              </a:rPr>
              <a:t>Coren</a:t>
            </a:r>
            <a:r>
              <a:rPr lang="pt-BR" sz="1200" dirty="0"/>
              <a:t> da circunscrição.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3131840" y="1991785"/>
            <a:ext cx="1656184" cy="41764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/>
              <a:t>3.1. </a:t>
            </a:r>
            <a:r>
              <a:rPr lang="pt-BR" sz="1200" dirty="0">
                <a:solidFill>
                  <a:srgbClr val="FF0000"/>
                </a:solidFill>
              </a:rPr>
              <a:t>Apor o número e sua respectiva categoria de inscrição no Conselho em assinatura, </a:t>
            </a:r>
            <a:r>
              <a:rPr lang="pt-BR" sz="1200" dirty="0"/>
              <a:t>quando no exercício </a:t>
            </a:r>
            <a:r>
              <a:rPr lang="pt-BR" sz="1200" dirty="0" smtClean="0"/>
              <a:t>profissional.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17387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rév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7" t="25836" r="10937" b="26633"/>
          <a:stretch/>
        </p:blipFill>
        <p:spPr bwMode="auto">
          <a:xfrm>
            <a:off x="-396552" y="-243408"/>
            <a:ext cx="9865095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1763688" y="479617"/>
            <a:ext cx="1296144" cy="14401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00" b="1" dirty="0" smtClean="0">
                <a:solidFill>
                  <a:sysClr val="windowText" lastClr="000000"/>
                </a:solidFill>
              </a:rPr>
              <a:t>Tipificação/ Situação </a:t>
            </a:r>
            <a:endParaRPr lang="pt-BR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131840" y="482562"/>
            <a:ext cx="1656184" cy="14401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00" b="1" dirty="0" smtClean="0">
                <a:solidFill>
                  <a:sysClr val="windowText" lastClr="000000"/>
                </a:solidFill>
              </a:rPr>
              <a:t>Notificações ao profissional de enfermagem/ representante legal</a:t>
            </a:r>
            <a:endParaRPr lang="pt-BR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1763688" y="1988840"/>
            <a:ext cx="1296144" cy="41764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/>
              <a:t>1. Enfermeiro que </a:t>
            </a:r>
            <a:r>
              <a:rPr lang="pt-BR" sz="1200" dirty="0">
                <a:solidFill>
                  <a:srgbClr val="FF0000"/>
                </a:solidFill>
              </a:rPr>
              <a:t>não possui anotação de responsabilidade técnica pelo serviço de enfermagem </a:t>
            </a:r>
            <a:r>
              <a:rPr lang="pt-BR" sz="1200" dirty="0"/>
              <a:t>junto ao </a:t>
            </a:r>
            <a:r>
              <a:rPr lang="pt-BR" sz="1200" dirty="0" err="1"/>
              <a:t>Coren</a:t>
            </a:r>
            <a:r>
              <a:rPr lang="pt-BR" sz="1200" dirty="0"/>
              <a:t> de sua circunscrição. 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3131840" y="1991785"/>
            <a:ext cx="1656184" cy="41764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>
                <a:solidFill>
                  <a:srgbClr val="FF0000"/>
                </a:solidFill>
              </a:rPr>
              <a:t>1.1. Providenciar a anotação de responsabilidade técnica </a:t>
            </a:r>
            <a:r>
              <a:rPr lang="pt-BR" sz="1200" dirty="0"/>
              <a:t>do enfermeiro responsável pelo planejamento, organização, direção, coordenação, execução e avaliação dos serviços de enfermagem junto ao </a:t>
            </a:r>
            <a:r>
              <a:rPr lang="pt-BR" sz="1200" dirty="0" err="1"/>
              <a:t>Coren</a:t>
            </a:r>
            <a:r>
              <a:rPr lang="pt-BR" sz="1200" dirty="0"/>
              <a:t> de sua circunscrição. 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4860032" y="479617"/>
            <a:ext cx="1080120" cy="14401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ysClr val="windowText" lastClr="000000"/>
                </a:solidFill>
              </a:rPr>
              <a:t>Fundamento legal </a:t>
            </a:r>
            <a:endParaRPr lang="pt-BR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6012160" y="479617"/>
            <a:ext cx="1008112" cy="14401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00" b="1" dirty="0" smtClean="0">
                <a:solidFill>
                  <a:sysClr val="windowText" lastClr="000000"/>
                </a:solidFill>
              </a:rPr>
              <a:t>Prazo </a:t>
            </a:r>
            <a:endParaRPr lang="pt-BR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7092280" y="476672"/>
            <a:ext cx="1728192" cy="14401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00" b="1" dirty="0" smtClean="0">
                <a:solidFill>
                  <a:sysClr val="windowText" lastClr="000000"/>
                </a:solidFill>
              </a:rPr>
              <a:t>Providências </a:t>
            </a:r>
            <a:endParaRPr lang="pt-BR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4860032" y="1988840"/>
            <a:ext cx="1080120" cy="41764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/>
              <a:t>Lei 6.839/1980 </a:t>
            </a:r>
            <a:endParaRPr lang="pt-BR" sz="1200" dirty="0" smtClean="0"/>
          </a:p>
          <a:p>
            <a:endParaRPr lang="pt-BR" sz="1200" dirty="0"/>
          </a:p>
          <a:p>
            <a:r>
              <a:rPr lang="pt-BR" sz="1200" dirty="0"/>
              <a:t>Lei 7.498/1986 	</a:t>
            </a:r>
          </a:p>
          <a:p>
            <a:r>
              <a:rPr lang="pt-BR" sz="1200" dirty="0"/>
              <a:t>Lei 2.604/1955 	</a:t>
            </a:r>
          </a:p>
          <a:p>
            <a:r>
              <a:rPr lang="pt-BR" sz="1200" dirty="0"/>
              <a:t>Decreto 94.406/1987 	</a:t>
            </a:r>
          </a:p>
          <a:p>
            <a:r>
              <a:rPr lang="pt-BR" sz="1200" dirty="0"/>
              <a:t>Resolução </a:t>
            </a:r>
            <a:r>
              <a:rPr lang="pt-BR" sz="1200" dirty="0" err="1"/>
              <a:t>Cofen</a:t>
            </a:r>
            <a:r>
              <a:rPr lang="pt-BR" sz="1200" dirty="0"/>
              <a:t> 139/1992 	</a:t>
            </a:r>
          </a:p>
          <a:p>
            <a:r>
              <a:rPr lang="pt-BR" sz="1200" dirty="0"/>
              <a:t>Resolução </a:t>
            </a:r>
            <a:r>
              <a:rPr lang="pt-BR" sz="1200" dirty="0" err="1"/>
              <a:t>Cofen</a:t>
            </a:r>
            <a:r>
              <a:rPr lang="pt-BR" sz="1200" dirty="0"/>
              <a:t> 458/2014 	</a:t>
            </a:r>
          </a:p>
          <a:p>
            <a:r>
              <a:rPr lang="pt-BR" sz="1200" dirty="0" smtClean="0"/>
              <a:t>	</a:t>
            </a:r>
            <a:endParaRPr lang="pt-BR" sz="1200" dirty="0"/>
          </a:p>
        </p:txBody>
      </p:sp>
      <p:sp>
        <p:nvSpPr>
          <p:cNvPr id="25" name="Retângulo 24"/>
          <p:cNvSpPr/>
          <p:nvPr/>
        </p:nvSpPr>
        <p:spPr>
          <a:xfrm>
            <a:off x="6012160" y="1988840"/>
            <a:ext cx="1008112" cy="41764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/>
              <a:t>30 dias 	</a:t>
            </a:r>
          </a:p>
        </p:txBody>
      </p:sp>
      <p:pic>
        <p:nvPicPr>
          <p:cNvPr id="31" name="Picture 2" descr="Prév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83" t="66618" r="24722" b="26236"/>
          <a:stretch/>
        </p:blipFill>
        <p:spPr bwMode="auto">
          <a:xfrm>
            <a:off x="7596336" y="5926726"/>
            <a:ext cx="1080121" cy="108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tângulo 33"/>
          <p:cNvSpPr/>
          <p:nvPr/>
        </p:nvSpPr>
        <p:spPr>
          <a:xfrm>
            <a:off x="7092280" y="1985895"/>
            <a:ext cx="1728192" cy="41764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 smtClean="0"/>
              <a:t>1. Prestar </a:t>
            </a:r>
            <a:r>
              <a:rPr lang="pt-BR" sz="1200" dirty="0"/>
              <a:t>esclarecimentos e orientações sobre os fatos; 	</a:t>
            </a:r>
            <a:endParaRPr lang="pt-BR" sz="1200" dirty="0" smtClean="0"/>
          </a:p>
          <a:p>
            <a:r>
              <a:rPr lang="pt-BR" sz="1200" dirty="0"/>
              <a:t>2. Realizar fiscalização, anotar as constatações acerca da irregularidade e emitir notificação de acordo com a irregularidade ao enfermeiro responsável pelo serviço ou representante legal no prazo estabelecido; </a:t>
            </a:r>
          </a:p>
          <a:p>
            <a:r>
              <a:rPr lang="pt-BR" sz="1200" dirty="0"/>
              <a:t>3. Elaborar relatório circunstanciado de fiscalização e juntá-lo ao PAD</a:t>
            </a:r>
            <a:r>
              <a:rPr lang="pt-BR" sz="1200" dirty="0" smtClean="0"/>
              <a:t>;</a:t>
            </a:r>
            <a:endParaRPr lang="pt-BR" sz="1200" dirty="0"/>
          </a:p>
          <a:p>
            <a:endParaRPr lang="pt-BR" sz="1200" dirty="0"/>
          </a:p>
        </p:txBody>
      </p:sp>
      <p:sp>
        <p:nvSpPr>
          <p:cNvPr id="26" name="Retângulo 25"/>
          <p:cNvSpPr/>
          <p:nvPr/>
        </p:nvSpPr>
        <p:spPr>
          <a:xfrm>
            <a:off x="395536" y="482562"/>
            <a:ext cx="1296144" cy="14401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ysClr val="windowText" lastClr="000000"/>
                </a:solidFill>
              </a:rPr>
              <a:t>Identificação das irregularidades</a:t>
            </a:r>
            <a:endParaRPr lang="pt-BR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395536" y="1991785"/>
            <a:ext cx="1296144" cy="41764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>
                <a:solidFill>
                  <a:srgbClr val="FF0000"/>
                </a:solidFill>
              </a:rPr>
              <a:t>3. Inexistência de anotação de responsabilidade técnica do serviço de enfermagem. 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7092280" y="1984422"/>
            <a:ext cx="1728192" cy="417940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/>
              <a:t>4. Encaminhar o relatório circunstanciado ao enfermeiro responsável pelo serviço de enfermagem e representante legal da instituição; </a:t>
            </a:r>
          </a:p>
          <a:p>
            <a:r>
              <a:rPr lang="pt-BR" sz="1200" dirty="0"/>
              <a:t>5. Aguardar o prazo da notificação efetuada; </a:t>
            </a:r>
          </a:p>
          <a:p>
            <a:r>
              <a:rPr lang="pt-BR" sz="1200" dirty="0"/>
              <a:t>6. Verificar o cumprimento da notificação efetuada por meio de fiscalização de retorno ou análise de documentação comprobatória; 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7092280" y="1990312"/>
            <a:ext cx="1728192" cy="417204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/>
              <a:t>7. Elaborar relatório circunstanciado de fiscalização de retorno e juntá-lo ao PAD; </a:t>
            </a:r>
          </a:p>
          <a:p>
            <a:r>
              <a:rPr lang="pt-BR" sz="1200" dirty="0" smtClean="0"/>
              <a:t>8</a:t>
            </a:r>
            <a:r>
              <a:rPr lang="pt-BR" sz="1200" dirty="0"/>
              <a:t>. Encaminhar o relatório circunstanciado de retorno ao enfermeiro responsável pelo serviço de enfermagem e representante legal da instituição; </a:t>
            </a:r>
          </a:p>
          <a:p>
            <a:r>
              <a:rPr lang="pt-BR" sz="1200" dirty="0"/>
              <a:t>9. Oferecer denúncia para abertura de procedimento ético-disciplinar contra o profissional infrator, em caso de descumprimento da </a:t>
            </a:r>
            <a:r>
              <a:rPr lang="pt-BR" sz="1200" dirty="0" smtClean="0"/>
              <a:t>notificação</a:t>
            </a:r>
            <a:r>
              <a:rPr lang="pt-BR" sz="1200" dirty="0"/>
              <a:t>.</a:t>
            </a:r>
            <a:endParaRPr lang="pt-BR" sz="1200" dirty="0" smtClean="0"/>
          </a:p>
        </p:txBody>
      </p:sp>
    </p:spTree>
    <p:extLst>
      <p:ext uri="{BB962C8B-B14F-4D97-AF65-F5344CB8AC3E}">
        <p14:creationId xmlns:p14="http://schemas.microsoft.com/office/powerpoint/2010/main" val="421675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rév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7" t="25836" r="10937" b="26633"/>
          <a:stretch/>
        </p:blipFill>
        <p:spPr bwMode="auto">
          <a:xfrm>
            <a:off x="-396552" y="-243408"/>
            <a:ext cx="9865095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1763688" y="479617"/>
            <a:ext cx="1296144" cy="14401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00" b="1" dirty="0" smtClean="0">
                <a:solidFill>
                  <a:sysClr val="windowText" lastClr="000000"/>
                </a:solidFill>
              </a:rPr>
              <a:t>Tipificação/ Situação </a:t>
            </a:r>
            <a:endParaRPr lang="pt-BR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131840" y="482562"/>
            <a:ext cx="1656184" cy="14401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00" b="1" dirty="0" smtClean="0">
                <a:solidFill>
                  <a:sysClr val="windowText" lastClr="000000"/>
                </a:solidFill>
              </a:rPr>
              <a:t>Notificações ao profissional de enfermagem/ representante legal</a:t>
            </a:r>
            <a:endParaRPr lang="pt-BR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1763688" y="1988840"/>
            <a:ext cx="1296144" cy="41764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>
                <a:solidFill>
                  <a:srgbClr val="FF0000"/>
                </a:solidFill>
              </a:rPr>
              <a:t>1. Inexistência no prontuário do paciente de qualquer uma das etapas a seguir: resumo dos dados coletados, diagnósticos de enfermagem, ações ou intervenções de enfermagem e avaliação dos resultados alcançados. </a:t>
            </a:r>
            <a:endParaRPr lang="pt-BR" sz="1200" b="1" dirty="0">
              <a:solidFill>
                <a:srgbClr val="FF0000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3131840" y="1991785"/>
            <a:ext cx="1656184" cy="41764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>
                <a:solidFill>
                  <a:srgbClr val="FF0000"/>
                </a:solidFill>
              </a:rPr>
              <a:t>1.1. Implementar o processo de enfermagem</a:t>
            </a:r>
            <a:r>
              <a:rPr lang="pt-BR" sz="1200" dirty="0"/>
              <a:t> de modo deliberado e sistemático, em todos os ambientes em que ocorre o cuidado profissional de enfermagem. 	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4860032" y="479617"/>
            <a:ext cx="1080120" cy="14401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ysClr val="windowText" lastClr="000000"/>
                </a:solidFill>
              </a:rPr>
              <a:t>Fundamento legal </a:t>
            </a:r>
            <a:endParaRPr lang="pt-BR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6012160" y="479617"/>
            <a:ext cx="1008112" cy="14401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00" b="1" dirty="0" smtClean="0">
                <a:solidFill>
                  <a:sysClr val="windowText" lastClr="000000"/>
                </a:solidFill>
              </a:rPr>
              <a:t>Prazo </a:t>
            </a:r>
            <a:endParaRPr lang="pt-BR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7092280" y="476672"/>
            <a:ext cx="1728192" cy="14401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00" b="1" dirty="0" smtClean="0">
                <a:solidFill>
                  <a:sysClr val="windowText" lastClr="000000"/>
                </a:solidFill>
              </a:rPr>
              <a:t>Providências </a:t>
            </a:r>
            <a:endParaRPr lang="pt-BR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4860032" y="1988840"/>
            <a:ext cx="1080120" cy="41764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/>
              <a:t>Lei 7.498/1986 </a:t>
            </a:r>
          </a:p>
          <a:p>
            <a:endParaRPr lang="pt-BR" sz="1200" dirty="0" smtClean="0"/>
          </a:p>
          <a:p>
            <a:r>
              <a:rPr lang="pt-BR" sz="1200" dirty="0" smtClean="0"/>
              <a:t>Decreto </a:t>
            </a:r>
            <a:r>
              <a:rPr lang="pt-BR" sz="1200" dirty="0"/>
              <a:t>94.406/1987 </a:t>
            </a:r>
          </a:p>
          <a:p>
            <a:endParaRPr lang="pt-BR" sz="1200" dirty="0" smtClean="0"/>
          </a:p>
          <a:p>
            <a:r>
              <a:rPr lang="pt-BR" sz="1200" dirty="0" smtClean="0"/>
              <a:t>Resolução </a:t>
            </a:r>
            <a:r>
              <a:rPr lang="pt-BR" sz="1200" dirty="0" err="1"/>
              <a:t>Cofen</a:t>
            </a:r>
            <a:r>
              <a:rPr lang="pt-BR" sz="1200" dirty="0"/>
              <a:t> 311/2007 </a:t>
            </a:r>
          </a:p>
          <a:p>
            <a:endParaRPr lang="pt-BR" sz="1200" dirty="0" smtClean="0"/>
          </a:p>
          <a:p>
            <a:r>
              <a:rPr lang="pt-BR" sz="1200" dirty="0" smtClean="0"/>
              <a:t>Resolução </a:t>
            </a:r>
            <a:r>
              <a:rPr lang="pt-BR" sz="1200" dirty="0" err="1"/>
              <a:t>Cofen</a:t>
            </a:r>
            <a:r>
              <a:rPr lang="pt-BR" sz="1200" dirty="0"/>
              <a:t> </a:t>
            </a:r>
            <a:r>
              <a:rPr lang="pt-BR" sz="1200" dirty="0" smtClean="0"/>
              <a:t>358/2009 </a:t>
            </a:r>
            <a:endParaRPr lang="pt-BR" sz="1200" dirty="0"/>
          </a:p>
          <a:p>
            <a:endParaRPr lang="pt-BR" sz="1200" dirty="0" smtClean="0"/>
          </a:p>
          <a:p>
            <a:r>
              <a:rPr lang="pt-BR" sz="1200" dirty="0" smtClean="0"/>
              <a:t>Resolução </a:t>
            </a:r>
            <a:r>
              <a:rPr lang="pt-BR" sz="1200" dirty="0" err="1"/>
              <a:t>Cofen</a:t>
            </a:r>
            <a:r>
              <a:rPr lang="pt-BR" sz="1200" dirty="0"/>
              <a:t> 429/2012 </a:t>
            </a:r>
          </a:p>
          <a:p>
            <a:endParaRPr lang="pt-BR" sz="1200" dirty="0" smtClean="0"/>
          </a:p>
          <a:p>
            <a:r>
              <a:rPr lang="pt-BR" sz="1200" dirty="0" smtClean="0"/>
              <a:t>Resolução </a:t>
            </a:r>
            <a:r>
              <a:rPr lang="pt-BR" sz="1200" dirty="0" err="1"/>
              <a:t>Cofen</a:t>
            </a:r>
            <a:r>
              <a:rPr lang="pt-BR" sz="1200" dirty="0"/>
              <a:t> 191/1996 	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6012160" y="1988840"/>
            <a:ext cx="1008112" cy="41764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/>
              <a:t>120 dias 	</a:t>
            </a:r>
          </a:p>
        </p:txBody>
      </p:sp>
      <p:pic>
        <p:nvPicPr>
          <p:cNvPr id="31" name="Picture 2" descr="Prév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83" t="66618" r="24722" b="26236"/>
          <a:stretch/>
        </p:blipFill>
        <p:spPr bwMode="auto">
          <a:xfrm>
            <a:off x="7596336" y="5926726"/>
            <a:ext cx="1080121" cy="108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tângulo 33"/>
          <p:cNvSpPr/>
          <p:nvPr/>
        </p:nvSpPr>
        <p:spPr>
          <a:xfrm>
            <a:off x="7092280" y="1985895"/>
            <a:ext cx="1728192" cy="41764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/>
              <a:t>1. Prestar esclarecimentos e orientações sobre os fatos; </a:t>
            </a:r>
          </a:p>
          <a:p>
            <a:r>
              <a:rPr lang="pt-BR" sz="1200" dirty="0"/>
              <a:t>2. Realizar fiscalização, anotar as constatações acerca da irregularidade e emitir notificação de acordo com a irregularidade ao enfermeiro responsável pelo serviço ou representante legal no prazo estabelecido; </a:t>
            </a:r>
          </a:p>
          <a:p>
            <a:r>
              <a:rPr lang="pt-BR" sz="1200" dirty="0"/>
              <a:t>3. Elaborar relatório circunstanciado de fiscalização e juntá-lo ao PAD; 	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395536" y="482562"/>
            <a:ext cx="1296144" cy="14401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ysClr val="windowText" lastClr="000000"/>
                </a:solidFill>
              </a:rPr>
              <a:t>Identificação das irregularidades</a:t>
            </a:r>
            <a:endParaRPr lang="pt-BR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395536" y="1991785"/>
            <a:ext cx="1296144" cy="41764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>
                <a:solidFill>
                  <a:srgbClr val="FF0000"/>
                </a:solidFill>
              </a:rPr>
              <a:t>4. Profissional (</a:t>
            </a:r>
            <a:r>
              <a:rPr lang="pt-BR" sz="1200" dirty="0" err="1">
                <a:solidFill>
                  <a:srgbClr val="FF0000"/>
                </a:solidFill>
              </a:rPr>
              <a:t>is</a:t>
            </a:r>
            <a:r>
              <a:rPr lang="pt-BR" sz="1200" dirty="0">
                <a:solidFill>
                  <a:srgbClr val="FF0000"/>
                </a:solidFill>
              </a:rPr>
              <a:t>) de enfermagem que não executa (m) o processo de enfermagem contemplando as cinco etapas preconizadas. </a:t>
            </a:r>
            <a:endParaRPr lang="pt-BR" sz="1200" b="1" dirty="0">
              <a:solidFill>
                <a:srgbClr val="FF0000"/>
              </a:solidFill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7092280" y="1988839"/>
            <a:ext cx="1728192" cy="417940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/>
              <a:t>4. Encaminhar o relatório circunstanciado ao enfermeiro responsável pelo serviço de enfermagem e representante legal da instituição; </a:t>
            </a:r>
          </a:p>
          <a:p>
            <a:r>
              <a:rPr lang="pt-BR" sz="1200" dirty="0"/>
              <a:t>5. Aguardar o prazo da notificação efetuada; </a:t>
            </a:r>
          </a:p>
          <a:p>
            <a:r>
              <a:rPr lang="pt-BR" sz="1200" dirty="0"/>
              <a:t>6. Verificar o cumprimento da notificação efetuada por meio de fiscalização de retorno ou análise de </a:t>
            </a:r>
            <a:r>
              <a:rPr lang="pt-BR" sz="1200" dirty="0" smtClean="0"/>
              <a:t>documentação </a:t>
            </a:r>
            <a:r>
              <a:rPr lang="pt-BR" sz="1200" dirty="0"/>
              <a:t>comprobatória; 	</a:t>
            </a:r>
          </a:p>
          <a:p>
            <a:endParaRPr lang="pt-BR" sz="1200" dirty="0"/>
          </a:p>
        </p:txBody>
      </p:sp>
      <p:sp>
        <p:nvSpPr>
          <p:cNvPr id="30" name="Retângulo 29"/>
          <p:cNvSpPr/>
          <p:nvPr/>
        </p:nvSpPr>
        <p:spPr>
          <a:xfrm>
            <a:off x="7092280" y="2017063"/>
            <a:ext cx="1728192" cy="417940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/>
              <a:t>7. Elaborar relatório circunstanciado de fiscalização de retorno e juntá-lo ao PAD; </a:t>
            </a:r>
          </a:p>
          <a:p>
            <a:r>
              <a:rPr lang="pt-BR" sz="1200" dirty="0"/>
              <a:t>8. Encaminhar o relatório circunstanciado de retorno ao enfermeiro responsável pelo serviço de enfermagem e representante legal da instituição; </a:t>
            </a:r>
          </a:p>
          <a:p>
            <a:r>
              <a:rPr lang="pt-BR" sz="1200" dirty="0"/>
              <a:t>9. Oferecer denúncia para abertura de procedimento ético-disciplinar contra o profissional infrator, em caso de descumprimento da notificação. 	</a:t>
            </a:r>
          </a:p>
          <a:p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14188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rév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7" t="25836" r="10937" b="26633"/>
          <a:stretch/>
        </p:blipFill>
        <p:spPr bwMode="auto">
          <a:xfrm>
            <a:off x="-396552" y="-243408"/>
            <a:ext cx="9865095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1763688" y="479617"/>
            <a:ext cx="1296144" cy="14401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00" b="1" dirty="0" smtClean="0">
                <a:solidFill>
                  <a:sysClr val="windowText" lastClr="000000"/>
                </a:solidFill>
              </a:rPr>
              <a:t>Tipificação/ Situação </a:t>
            </a:r>
            <a:endParaRPr lang="pt-BR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131840" y="482562"/>
            <a:ext cx="1656184" cy="14401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00" b="1" dirty="0" smtClean="0">
                <a:solidFill>
                  <a:sysClr val="windowText" lastClr="000000"/>
                </a:solidFill>
              </a:rPr>
              <a:t>Notificações ao profissional de enfermagem/ representante legal</a:t>
            </a:r>
            <a:endParaRPr lang="pt-BR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1763688" y="1988840"/>
            <a:ext cx="1296144" cy="41764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>
                <a:solidFill>
                  <a:srgbClr val="FF0000"/>
                </a:solidFill>
              </a:rPr>
              <a:t>1. Exercício habitual da profissão fora da circunscrição territorial da inscrição principal sem a inscrição secundária; </a:t>
            </a:r>
          </a:p>
          <a:p>
            <a:endParaRPr lang="pt-BR" sz="1200" dirty="0" smtClean="0">
              <a:solidFill>
                <a:srgbClr val="FF0000"/>
              </a:solidFill>
            </a:endParaRPr>
          </a:p>
          <a:p>
            <a:r>
              <a:rPr lang="pt-BR" sz="1200" dirty="0" smtClean="0">
                <a:solidFill>
                  <a:srgbClr val="FF0000"/>
                </a:solidFill>
              </a:rPr>
              <a:t>2</a:t>
            </a:r>
            <a:r>
              <a:rPr lang="pt-BR" sz="1200" dirty="0">
                <a:solidFill>
                  <a:srgbClr val="FF0000"/>
                </a:solidFill>
              </a:rPr>
              <a:t>. Exercício da profissão por profissional com inscrição vencida; </a:t>
            </a:r>
          </a:p>
          <a:p>
            <a:endParaRPr lang="pt-BR" sz="1200" dirty="0">
              <a:solidFill>
                <a:srgbClr val="FF0000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3131840" y="1991785"/>
            <a:ext cx="1656184" cy="41764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>
                <a:solidFill>
                  <a:srgbClr val="FF0000"/>
                </a:solidFill>
              </a:rPr>
              <a:t>1.1. Afastar os profissionais irregulares do exercício da enfermagem; </a:t>
            </a:r>
          </a:p>
          <a:p>
            <a:endParaRPr lang="pt-BR" sz="1200" dirty="0" smtClean="0">
              <a:solidFill>
                <a:srgbClr val="FF0000"/>
              </a:solidFill>
            </a:endParaRPr>
          </a:p>
          <a:p>
            <a:endParaRPr lang="pt-BR" sz="1200" dirty="0">
              <a:solidFill>
                <a:srgbClr val="FF0000"/>
              </a:solidFill>
            </a:endParaRPr>
          </a:p>
          <a:p>
            <a:endParaRPr lang="pt-BR" sz="1200" dirty="0" smtClean="0">
              <a:solidFill>
                <a:srgbClr val="FF0000"/>
              </a:solidFill>
            </a:endParaRPr>
          </a:p>
          <a:p>
            <a:endParaRPr lang="pt-BR" sz="1200" dirty="0">
              <a:solidFill>
                <a:srgbClr val="FF0000"/>
              </a:solidFill>
            </a:endParaRPr>
          </a:p>
          <a:p>
            <a:endParaRPr lang="pt-BR" sz="1200" dirty="0" smtClean="0">
              <a:solidFill>
                <a:srgbClr val="FF0000"/>
              </a:solidFill>
            </a:endParaRPr>
          </a:p>
          <a:p>
            <a:r>
              <a:rPr lang="pt-BR" sz="1200" dirty="0" smtClean="0">
                <a:solidFill>
                  <a:srgbClr val="FF0000"/>
                </a:solidFill>
              </a:rPr>
              <a:t>2.1. </a:t>
            </a:r>
            <a:r>
              <a:rPr lang="pt-BR" sz="1200" dirty="0">
                <a:solidFill>
                  <a:srgbClr val="FF0000"/>
                </a:solidFill>
              </a:rPr>
              <a:t>Afastar os profissionais irregulares do exercício da enfermagem; 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4860032" y="479617"/>
            <a:ext cx="1080120" cy="14401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ysClr val="windowText" lastClr="000000"/>
                </a:solidFill>
              </a:rPr>
              <a:t>Fundamento legal </a:t>
            </a:r>
            <a:endParaRPr lang="pt-BR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6012160" y="479617"/>
            <a:ext cx="1008112" cy="14401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00" b="1" dirty="0" smtClean="0">
                <a:solidFill>
                  <a:sysClr val="windowText" lastClr="000000"/>
                </a:solidFill>
              </a:rPr>
              <a:t>Prazo </a:t>
            </a:r>
            <a:endParaRPr lang="pt-BR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7092280" y="476672"/>
            <a:ext cx="1728192" cy="14401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00" b="1" dirty="0" smtClean="0">
                <a:solidFill>
                  <a:sysClr val="windowText" lastClr="000000"/>
                </a:solidFill>
              </a:rPr>
              <a:t>Providências </a:t>
            </a:r>
            <a:endParaRPr lang="pt-BR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4860032" y="1988840"/>
            <a:ext cx="1080120" cy="41764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/>
              <a:t>Lei </a:t>
            </a:r>
            <a:r>
              <a:rPr lang="pt-BR" sz="1200" dirty="0" smtClean="0"/>
              <a:t>7.498/1986 </a:t>
            </a:r>
            <a:endParaRPr lang="pt-BR" sz="1200" dirty="0"/>
          </a:p>
          <a:p>
            <a:endParaRPr lang="pt-BR" sz="1200" dirty="0" smtClean="0"/>
          </a:p>
          <a:p>
            <a:r>
              <a:rPr lang="pt-BR" sz="1200" dirty="0" smtClean="0"/>
              <a:t>Decreto </a:t>
            </a:r>
            <a:r>
              <a:rPr lang="pt-BR" sz="1200" dirty="0"/>
              <a:t>94.406/1987 </a:t>
            </a:r>
          </a:p>
          <a:p>
            <a:endParaRPr lang="pt-BR" sz="1200" dirty="0" smtClean="0"/>
          </a:p>
          <a:p>
            <a:r>
              <a:rPr lang="pt-BR" sz="1200" dirty="0" smtClean="0"/>
              <a:t>Resolução </a:t>
            </a:r>
            <a:r>
              <a:rPr lang="pt-BR" sz="1200" dirty="0" err="1"/>
              <a:t>Cofen</a:t>
            </a:r>
            <a:r>
              <a:rPr lang="pt-BR" sz="1200" dirty="0"/>
              <a:t> 311/2007 </a:t>
            </a:r>
          </a:p>
          <a:p>
            <a:endParaRPr lang="pt-BR" sz="1200" dirty="0" smtClean="0"/>
          </a:p>
          <a:p>
            <a:r>
              <a:rPr lang="pt-BR" sz="1200" dirty="0" smtClean="0"/>
              <a:t>Resoluções </a:t>
            </a:r>
            <a:r>
              <a:rPr lang="pt-BR" sz="1200" dirty="0"/>
              <a:t>e decisões de acordo com a irregularidade constatada 	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6012160" y="1988840"/>
            <a:ext cx="1008112" cy="41764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/>
              <a:t>Imediato 	</a:t>
            </a:r>
          </a:p>
        </p:txBody>
      </p:sp>
      <p:pic>
        <p:nvPicPr>
          <p:cNvPr id="31" name="Picture 2" descr="Prév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83" t="66618" r="24722" b="26236"/>
          <a:stretch/>
        </p:blipFill>
        <p:spPr bwMode="auto">
          <a:xfrm>
            <a:off x="7596336" y="5926726"/>
            <a:ext cx="1080121" cy="108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tângulo 33"/>
          <p:cNvSpPr/>
          <p:nvPr/>
        </p:nvSpPr>
        <p:spPr>
          <a:xfrm>
            <a:off x="7092280" y="1985895"/>
            <a:ext cx="1728192" cy="41764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 smtClean="0"/>
              <a:t>1. Prestar </a:t>
            </a:r>
            <a:r>
              <a:rPr lang="pt-BR" sz="1200" dirty="0"/>
              <a:t>esclarecimentos e orientações sobre os fatos; </a:t>
            </a:r>
            <a:endParaRPr lang="pt-BR" sz="1200" dirty="0" smtClean="0"/>
          </a:p>
          <a:p>
            <a:endParaRPr lang="pt-BR" sz="1200" dirty="0"/>
          </a:p>
          <a:p>
            <a:r>
              <a:rPr lang="pt-BR" sz="1200" dirty="0"/>
              <a:t>2. Realizar fiscalização, anotar as constatações acerca da irregularidade e emitir notificação de acordo com a irregularidade ao enfermeiro responsável pelo serviço ou representante legal; 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395536" y="482562"/>
            <a:ext cx="1296144" cy="14401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ysClr val="windowText" lastClr="000000"/>
                </a:solidFill>
              </a:rPr>
              <a:t>Identificação das irregularidades</a:t>
            </a:r>
            <a:endParaRPr lang="pt-BR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395536" y="1991785"/>
            <a:ext cx="1296144" cy="41764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>
                <a:solidFill>
                  <a:srgbClr val="FF0000"/>
                </a:solidFill>
              </a:rPr>
              <a:t>5. Exercício irregular da enfermagem. 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763688" y="1997675"/>
            <a:ext cx="1296144" cy="417057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>
                <a:solidFill>
                  <a:srgbClr val="FF0000"/>
                </a:solidFill>
              </a:rPr>
              <a:t>3. Desrespeito aos atos administrativos normativos baixados pelo Sistema </a:t>
            </a:r>
            <a:r>
              <a:rPr lang="pt-BR" sz="1200" dirty="0" err="1">
                <a:solidFill>
                  <a:srgbClr val="FF0000"/>
                </a:solidFill>
              </a:rPr>
              <a:t>Cofen</a:t>
            </a:r>
            <a:r>
              <a:rPr lang="pt-BR" sz="1200" dirty="0">
                <a:solidFill>
                  <a:srgbClr val="FF0000"/>
                </a:solidFill>
              </a:rPr>
              <a:t>/Conselhos Regionais de Enfermagem </a:t>
            </a:r>
            <a:r>
              <a:rPr lang="pt-BR" sz="1200" dirty="0"/>
              <a:t>no que se refere a Resolução </a:t>
            </a:r>
            <a:r>
              <a:rPr lang="pt-BR" sz="1200" dirty="0" err="1" smtClean="0"/>
              <a:t>Cofen</a:t>
            </a:r>
            <a:r>
              <a:rPr lang="pt-BR" sz="1200" dirty="0" smtClean="0"/>
              <a:t> ________; 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3131840" y="1985895"/>
            <a:ext cx="1656184" cy="41764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 smtClean="0">
                <a:solidFill>
                  <a:srgbClr val="FF0000"/>
                </a:solidFill>
              </a:rPr>
              <a:t>3.1. </a:t>
            </a:r>
            <a:r>
              <a:rPr lang="pt-BR" sz="1200" dirty="0">
                <a:solidFill>
                  <a:srgbClr val="FF0000"/>
                </a:solidFill>
              </a:rPr>
              <a:t>Cumprir e fazer cumprir os atos administrativos normativos baixados pelo Sistema </a:t>
            </a:r>
            <a:r>
              <a:rPr lang="pt-BR" sz="1200" dirty="0" err="1">
                <a:solidFill>
                  <a:srgbClr val="FF0000"/>
                </a:solidFill>
              </a:rPr>
              <a:t>Cofen</a:t>
            </a:r>
            <a:r>
              <a:rPr lang="pt-BR" sz="1200" dirty="0">
                <a:solidFill>
                  <a:srgbClr val="FF0000"/>
                </a:solidFill>
              </a:rPr>
              <a:t>/Conselhos Regionais de Enfermagem</a:t>
            </a:r>
            <a:r>
              <a:rPr lang="pt-BR" sz="1200" dirty="0"/>
              <a:t>, no que se refere a Resolução </a:t>
            </a:r>
            <a:r>
              <a:rPr lang="pt-BR" sz="1200" dirty="0" err="1" smtClean="0"/>
              <a:t>Cofen</a:t>
            </a:r>
            <a:r>
              <a:rPr lang="pt-BR" sz="1200" dirty="0"/>
              <a:t> </a:t>
            </a:r>
            <a:r>
              <a:rPr lang="pt-BR" sz="1200" dirty="0" smtClean="0"/>
              <a:t> ____________. </a:t>
            </a:r>
            <a:endParaRPr lang="pt-BR" sz="1200" dirty="0"/>
          </a:p>
        </p:txBody>
      </p:sp>
      <p:sp>
        <p:nvSpPr>
          <p:cNvPr id="28" name="Retângulo 27"/>
          <p:cNvSpPr/>
          <p:nvPr/>
        </p:nvSpPr>
        <p:spPr>
          <a:xfrm>
            <a:off x="1763688" y="1997675"/>
            <a:ext cx="1296144" cy="417057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>
                <a:solidFill>
                  <a:srgbClr val="FF0000"/>
                </a:solidFill>
              </a:rPr>
              <a:t>4. Execução de atos/atividades por profissionais com habilitação superior ao exigido para a categoria sem inscrição na classe pertinente. 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3131840" y="1985895"/>
            <a:ext cx="1656184" cy="41764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>
                <a:solidFill>
                  <a:srgbClr val="FF0000"/>
                </a:solidFill>
              </a:rPr>
              <a:t>4.1. Realizar a inscrição no Conselho da jurisdição respeitando o respectivo grau de habilitação da classe pertinente de atuação. 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7092280" y="1985895"/>
            <a:ext cx="1728192" cy="41764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/>
              <a:t>3. Afastar, por intermédio do responsável pelo serviço de enfermagem ou representante legal da instituição: </a:t>
            </a:r>
          </a:p>
          <a:p>
            <a:r>
              <a:rPr lang="pt-BR" sz="1200" dirty="0"/>
              <a:t>a) o profissional com situação </a:t>
            </a:r>
            <a:r>
              <a:rPr lang="pt-BR" sz="1200" dirty="0" err="1"/>
              <a:t>inscricional</a:t>
            </a:r>
            <a:r>
              <a:rPr lang="pt-BR" sz="1200" dirty="0"/>
              <a:t> irregular do exercício de enfermagem; </a:t>
            </a:r>
          </a:p>
          <a:p>
            <a:r>
              <a:rPr lang="pt-BR" sz="1200" dirty="0"/>
              <a:t>b) o profissional das atividades divergentes da legislação; </a:t>
            </a:r>
          </a:p>
          <a:p>
            <a:endParaRPr lang="pt-BR" sz="1200" dirty="0" smtClean="0"/>
          </a:p>
          <a:p>
            <a:r>
              <a:rPr lang="pt-BR" sz="1200" dirty="0" smtClean="0"/>
              <a:t>4. Emitir auto de infração ético disciplinar ao profissional infrator; 	</a:t>
            </a:r>
            <a:endParaRPr lang="pt-BR" sz="1200" dirty="0"/>
          </a:p>
        </p:txBody>
      </p:sp>
      <p:sp>
        <p:nvSpPr>
          <p:cNvPr id="32" name="Retângulo 31"/>
          <p:cNvSpPr/>
          <p:nvPr/>
        </p:nvSpPr>
        <p:spPr>
          <a:xfrm>
            <a:off x="7092280" y="1997675"/>
            <a:ext cx="1728192" cy="432931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/>
              <a:t>5</a:t>
            </a:r>
            <a:r>
              <a:rPr lang="pt-BR" sz="1200" dirty="0" smtClean="0"/>
              <a:t>. </a:t>
            </a:r>
            <a:r>
              <a:rPr lang="pt-BR" sz="1200" dirty="0"/>
              <a:t>Encaminhar o relatório circunstanciado ao enfermeiro responsável pelo serviço de enfermagem e representante legal da instituição; </a:t>
            </a:r>
            <a:endParaRPr lang="pt-BR" sz="1200" dirty="0" smtClean="0"/>
          </a:p>
          <a:p>
            <a:endParaRPr lang="pt-BR" sz="1000" dirty="0"/>
          </a:p>
          <a:p>
            <a:r>
              <a:rPr lang="pt-BR" sz="1200" dirty="0"/>
              <a:t>6</a:t>
            </a:r>
            <a:r>
              <a:rPr lang="pt-BR" sz="1200" dirty="0" smtClean="0"/>
              <a:t>. </a:t>
            </a:r>
            <a:r>
              <a:rPr lang="pt-BR" sz="1200" dirty="0"/>
              <a:t>Verificar o cumprimento da notificação efetuada por meio de fiscalização de retorno ou análise de documentação comprobatória; </a:t>
            </a:r>
          </a:p>
          <a:p>
            <a:endParaRPr lang="pt-BR" sz="1000" dirty="0" smtClean="0"/>
          </a:p>
          <a:p>
            <a:r>
              <a:rPr lang="pt-BR" sz="1200" dirty="0"/>
              <a:t>7</a:t>
            </a:r>
            <a:r>
              <a:rPr lang="pt-BR" sz="1200" dirty="0" smtClean="0"/>
              <a:t>. </a:t>
            </a:r>
            <a:r>
              <a:rPr lang="pt-BR" sz="1200" dirty="0"/>
              <a:t>Elaborar relatório circunstanciado de fiscalização de retorno e juntá-lo ao PAD; 	</a:t>
            </a:r>
          </a:p>
        </p:txBody>
      </p:sp>
      <p:sp>
        <p:nvSpPr>
          <p:cNvPr id="33" name="Retângulo 32"/>
          <p:cNvSpPr/>
          <p:nvPr/>
        </p:nvSpPr>
        <p:spPr>
          <a:xfrm>
            <a:off x="7092280" y="1997675"/>
            <a:ext cx="1728192" cy="432931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/>
              <a:t>8</a:t>
            </a:r>
            <a:r>
              <a:rPr lang="pt-BR" sz="1200" dirty="0" smtClean="0"/>
              <a:t>. </a:t>
            </a:r>
            <a:r>
              <a:rPr lang="pt-BR" sz="1200" dirty="0"/>
              <a:t>Encaminhar o relatório circunstanciado de retorno ao enfermeiro responsável pelo serviço de enfermagem e representante legal da instituição; </a:t>
            </a:r>
            <a:endParaRPr lang="pt-BR" sz="1200" dirty="0" smtClean="0"/>
          </a:p>
          <a:p>
            <a:endParaRPr lang="pt-BR" sz="1200" dirty="0"/>
          </a:p>
          <a:p>
            <a:r>
              <a:rPr lang="pt-BR" sz="1200" dirty="0"/>
              <a:t>9</a:t>
            </a:r>
            <a:r>
              <a:rPr lang="pt-BR" sz="1200" dirty="0" smtClean="0"/>
              <a:t>. </a:t>
            </a:r>
            <a:r>
              <a:rPr lang="pt-BR" sz="1200" dirty="0"/>
              <a:t>Oferecer denúncia para abertura de procedimento ético-disciplinar contra o profissional infrator, em caso de descumprimento da notificação. 	</a:t>
            </a:r>
          </a:p>
        </p:txBody>
      </p:sp>
    </p:spTree>
    <p:extLst>
      <p:ext uri="{BB962C8B-B14F-4D97-AF65-F5344CB8AC3E}">
        <p14:creationId xmlns:p14="http://schemas.microsoft.com/office/powerpoint/2010/main" val="349733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  <p:bldP spid="28" grpId="0" animBg="1"/>
      <p:bldP spid="29" grpId="0" animBg="1"/>
      <p:bldP spid="30" grpId="0" animBg="1"/>
      <p:bldP spid="32" grpId="0" animBg="1"/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rév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7" t="25836" r="10937" b="26633"/>
          <a:stretch/>
        </p:blipFill>
        <p:spPr bwMode="auto">
          <a:xfrm>
            <a:off x="-396552" y="-243408"/>
            <a:ext cx="9865095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1763688" y="479617"/>
            <a:ext cx="1296144" cy="14401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00" b="1" dirty="0" smtClean="0">
                <a:solidFill>
                  <a:sysClr val="windowText" lastClr="000000"/>
                </a:solidFill>
              </a:rPr>
              <a:t>Tipificação/ Situação </a:t>
            </a:r>
            <a:endParaRPr lang="pt-BR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131840" y="482562"/>
            <a:ext cx="1656184" cy="14401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00" b="1" dirty="0" smtClean="0">
                <a:solidFill>
                  <a:sysClr val="windowText" lastClr="000000"/>
                </a:solidFill>
              </a:rPr>
              <a:t>Notificações ao profissional de enfermagem/ representante legal</a:t>
            </a:r>
            <a:endParaRPr lang="pt-BR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1763688" y="1988840"/>
            <a:ext cx="1296144" cy="41764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>
                <a:solidFill>
                  <a:srgbClr val="FF0000"/>
                </a:solidFill>
              </a:rPr>
              <a:t>1. Não dispõe de cálculo de dimensionamento de pessoal de enfermagem </a:t>
            </a:r>
            <a:r>
              <a:rPr lang="pt-BR" sz="1200" dirty="0"/>
              <a:t>de acordo com a legislação vigente do Sistema </a:t>
            </a:r>
            <a:r>
              <a:rPr lang="pt-BR" sz="1200" dirty="0" err="1"/>
              <a:t>Cofen</a:t>
            </a:r>
            <a:r>
              <a:rPr lang="pt-BR" sz="1200" dirty="0"/>
              <a:t>/</a:t>
            </a:r>
            <a:r>
              <a:rPr lang="pt-BR" sz="1200" dirty="0" err="1"/>
              <a:t>Coren</a:t>
            </a:r>
            <a:r>
              <a:rPr lang="pt-BR" sz="1200" dirty="0"/>
              <a:t>; 	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3131840" y="1991785"/>
            <a:ext cx="1656184" cy="41764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>
                <a:solidFill>
                  <a:srgbClr val="FF0000"/>
                </a:solidFill>
              </a:rPr>
              <a:t>1.1- Realizar o cálculo de dimensionamento de pessoal de enfermagem </a:t>
            </a:r>
            <a:r>
              <a:rPr lang="pt-BR" sz="1200" dirty="0"/>
              <a:t>segundo a legislação vigente do Sistema </a:t>
            </a:r>
            <a:r>
              <a:rPr lang="pt-BR" sz="1200" dirty="0" err="1"/>
              <a:t>Cofen</a:t>
            </a:r>
            <a:r>
              <a:rPr lang="pt-BR" sz="1200" dirty="0"/>
              <a:t>/</a:t>
            </a:r>
            <a:r>
              <a:rPr lang="pt-BR" sz="1200" dirty="0" err="1"/>
              <a:t>Coren</a:t>
            </a:r>
            <a:r>
              <a:rPr lang="pt-BR" sz="1200" dirty="0"/>
              <a:t>; </a:t>
            </a:r>
          </a:p>
          <a:p>
            <a:endParaRPr lang="pt-BR" sz="1200" dirty="0" smtClean="0"/>
          </a:p>
          <a:p>
            <a:r>
              <a:rPr lang="pt-BR" sz="1200" dirty="0" smtClean="0">
                <a:solidFill>
                  <a:srgbClr val="FF0000"/>
                </a:solidFill>
              </a:rPr>
              <a:t>1.2- </a:t>
            </a:r>
            <a:r>
              <a:rPr lang="pt-BR" sz="1200" dirty="0">
                <a:solidFill>
                  <a:srgbClr val="FF0000"/>
                </a:solidFill>
              </a:rPr>
              <a:t>Fornecer o cálculo de dimensionamento do pessoal de enfermagem </a:t>
            </a:r>
            <a:r>
              <a:rPr lang="pt-BR" sz="1200" dirty="0"/>
              <a:t>realizado pela instituição para o Conselho Regional de Enfermagem de sua circunscrição </a:t>
            </a:r>
            <a:r>
              <a:rPr lang="pt-BR" sz="1200" dirty="0">
                <a:solidFill>
                  <a:srgbClr val="FF0000"/>
                </a:solidFill>
              </a:rPr>
              <a:t>com ciência por escrito do gestor. 	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4860032" y="479617"/>
            <a:ext cx="1080120" cy="14401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ysClr val="windowText" lastClr="000000"/>
                </a:solidFill>
              </a:rPr>
              <a:t>Fundamento legal </a:t>
            </a:r>
            <a:endParaRPr lang="pt-BR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6012160" y="479617"/>
            <a:ext cx="1008112" cy="14401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00" b="1" dirty="0" smtClean="0">
                <a:solidFill>
                  <a:sysClr val="windowText" lastClr="000000"/>
                </a:solidFill>
              </a:rPr>
              <a:t>Prazo </a:t>
            </a:r>
            <a:endParaRPr lang="pt-BR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7092280" y="476672"/>
            <a:ext cx="1728192" cy="14401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00" b="1" dirty="0" smtClean="0">
                <a:solidFill>
                  <a:sysClr val="windowText" lastClr="000000"/>
                </a:solidFill>
              </a:rPr>
              <a:t>Providências </a:t>
            </a:r>
            <a:endParaRPr lang="pt-BR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4860032" y="1988840"/>
            <a:ext cx="1080120" cy="41764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/>
              <a:t>Lei 7.498/1986 </a:t>
            </a:r>
          </a:p>
          <a:p>
            <a:endParaRPr lang="pt-BR" sz="1200" dirty="0" smtClean="0"/>
          </a:p>
          <a:p>
            <a:r>
              <a:rPr lang="pt-BR" sz="1200" dirty="0" smtClean="0"/>
              <a:t>Decreto </a:t>
            </a:r>
            <a:r>
              <a:rPr lang="pt-BR" sz="1200" dirty="0"/>
              <a:t>94.406/1987 </a:t>
            </a:r>
          </a:p>
          <a:p>
            <a:endParaRPr lang="pt-BR" sz="1200" dirty="0" smtClean="0"/>
          </a:p>
          <a:p>
            <a:r>
              <a:rPr lang="pt-BR" sz="1200" dirty="0" smtClean="0"/>
              <a:t>Resolução </a:t>
            </a:r>
            <a:r>
              <a:rPr lang="pt-BR" sz="1200" dirty="0" err="1"/>
              <a:t>Cofen</a:t>
            </a:r>
            <a:r>
              <a:rPr lang="pt-BR" sz="1200" dirty="0"/>
              <a:t> 311/2007 </a:t>
            </a:r>
          </a:p>
          <a:p>
            <a:endParaRPr lang="pt-BR" sz="1200" dirty="0" smtClean="0"/>
          </a:p>
          <a:p>
            <a:r>
              <a:rPr lang="pt-BR" sz="1200" dirty="0" smtClean="0"/>
              <a:t>Resolução </a:t>
            </a:r>
            <a:r>
              <a:rPr lang="pt-BR" sz="1200" dirty="0" err="1"/>
              <a:t>Cofen</a:t>
            </a:r>
            <a:r>
              <a:rPr lang="pt-BR" sz="1200" dirty="0"/>
              <a:t> 293/2004 	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6012160" y="1988840"/>
            <a:ext cx="1008112" cy="41764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/>
              <a:t>120 dias 	</a:t>
            </a:r>
          </a:p>
        </p:txBody>
      </p:sp>
      <p:pic>
        <p:nvPicPr>
          <p:cNvPr id="31" name="Picture 2" descr="Prév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83" t="66618" r="24722" b="26236"/>
          <a:stretch/>
        </p:blipFill>
        <p:spPr bwMode="auto">
          <a:xfrm>
            <a:off x="7596336" y="5926726"/>
            <a:ext cx="1080121" cy="108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tângulo 33"/>
          <p:cNvSpPr/>
          <p:nvPr/>
        </p:nvSpPr>
        <p:spPr>
          <a:xfrm>
            <a:off x="7092280" y="1985895"/>
            <a:ext cx="1728192" cy="417057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/>
              <a:t>1. Prestar esclarecimentos e orientações sobre os fatos; </a:t>
            </a:r>
          </a:p>
          <a:p>
            <a:endParaRPr lang="pt-BR" sz="1200" dirty="0" smtClean="0"/>
          </a:p>
          <a:p>
            <a:r>
              <a:rPr lang="pt-BR" sz="1200" dirty="0" smtClean="0"/>
              <a:t>2</a:t>
            </a:r>
            <a:r>
              <a:rPr lang="pt-BR" sz="1200" dirty="0"/>
              <a:t>. Realizar fiscalização, anotar as constatações acerca da irregularidade e emitir notificação de acordo com a irregularidade ao enfermeiro responsável pelo serviço ou representante legal no prazo estabelecido; </a:t>
            </a:r>
          </a:p>
          <a:p>
            <a:endParaRPr lang="pt-BR" sz="1200" dirty="0" smtClean="0"/>
          </a:p>
          <a:p>
            <a:r>
              <a:rPr lang="pt-BR" sz="1200" dirty="0" smtClean="0"/>
              <a:t>3</a:t>
            </a:r>
            <a:r>
              <a:rPr lang="pt-BR" sz="1200" dirty="0"/>
              <a:t>. Elaborar relatório circunstanciado de fiscalização e juntá-lo ao PAD; 	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395536" y="482562"/>
            <a:ext cx="1296144" cy="14401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ysClr val="windowText" lastClr="000000"/>
                </a:solidFill>
              </a:rPr>
              <a:t>Identificação das irregularidades</a:t>
            </a:r>
            <a:endParaRPr lang="pt-BR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395536" y="1991785"/>
            <a:ext cx="1296144" cy="41764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>
                <a:solidFill>
                  <a:srgbClr val="FF0000"/>
                </a:solidFill>
              </a:rPr>
              <a:t>6. Inexistência, desatualização ou inadequação de cálculo de dimensionamento de pessoal de enfermagem. 	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1763688" y="1993483"/>
            <a:ext cx="1296144" cy="417057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/>
              <a:t>2. Dispõe de cálculo de dimensionamento de enfermagem </a:t>
            </a:r>
            <a:r>
              <a:rPr lang="pt-BR" sz="1200" dirty="0">
                <a:solidFill>
                  <a:srgbClr val="FF0000"/>
                </a:solidFill>
              </a:rPr>
              <a:t>desatualizado há mais de um ano ou quando há mudança no perfil da instituição, no serviço de enfermagem e na clientela; </a:t>
            </a:r>
            <a:r>
              <a:rPr lang="pt-BR" sz="1200" dirty="0"/>
              <a:t>	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3131840" y="1997675"/>
            <a:ext cx="1656184" cy="41764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>
                <a:solidFill>
                  <a:srgbClr val="FF0000"/>
                </a:solidFill>
              </a:rPr>
              <a:t>2.1- Realizar o cálculo de dimensionamento de pessoal de enfermagem </a:t>
            </a:r>
            <a:r>
              <a:rPr lang="pt-BR" sz="1200" dirty="0"/>
              <a:t>segundo a legislação vigente do Sistema </a:t>
            </a:r>
            <a:r>
              <a:rPr lang="pt-BR" sz="1200" dirty="0" err="1"/>
              <a:t>Cofen</a:t>
            </a:r>
            <a:r>
              <a:rPr lang="pt-BR" sz="1200" dirty="0"/>
              <a:t>/</a:t>
            </a:r>
            <a:r>
              <a:rPr lang="pt-BR" sz="1200" dirty="0" err="1"/>
              <a:t>Coren</a:t>
            </a:r>
            <a:r>
              <a:rPr lang="pt-BR" sz="1200" dirty="0"/>
              <a:t>; </a:t>
            </a:r>
          </a:p>
          <a:p>
            <a:endParaRPr lang="pt-BR" sz="1200" dirty="0" smtClean="0"/>
          </a:p>
          <a:p>
            <a:r>
              <a:rPr lang="pt-BR" sz="1200" dirty="0" smtClean="0">
                <a:solidFill>
                  <a:srgbClr val="FF0000"/>
                </a:solidFill>
              </a:rPr>
              <a:t>2.2- </a:t>
            </a:r>
            <a:r>
              <a:rPr lang="pt-BR" sz="1200" dirty="0">
                <a:solidFill>
                  <a:srgbClr val="FF0000"/>
                </a:solidFill>
              </a:rPr>
              <a:t>Fornecer o cálculo de dimensionamento do pessoal de enfermagem </a:t>
            </a:r>
            <a:r>
              <a:rPr lang="pt-BR" sz="1200" dirty="0"/>
              <a:t>realizado pela instituição para o Conselho Regional de Enfermagem de sua circunscrição </a:t>
            </a:r>
            <a:r>
              <a:rPr lang="pt-BR" sz="1200" dirty="0">
                <a:solidFill>
                  <a:srgbClr val="FF0000"/>
                </a:solidFill>
              </a:rPr>
              <a:t>com ciência por escrito do gestor. 	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7092280" y="1998057"/>
            <a:ext cx="1728192" cy="414624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/>
              <a:t>4. Encaminhar o relatório circunstanciado ao enfermeiro responsável pelo serviço de enfermagem e representante legal da instituição; </a:t>
            </a:r>
          </a:p>
          <a:p>
            <a:r>
              <a:rPr lang="pt-BR" sz="1200" dirty="0"/>
              <a:t>5. Aguardar o prazo da notificação efetuada; </a:t>
            </a:r>
          </a:p>
          <a:p>
            <a:r>
              <a:rPr lang="pt-BR" sz="1200" dirty="0"/>
              <a:t>6. Verificar o cumprimento da notificação efetuada por meio de fiscalização de retorno ou análise de documentação comprobatória; 	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7092280" y="1988840"/>
            <a:ext cx="1728192" cy="417521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/>
              <a:t>7. Elaborar relatório circunstanciado de fiscalização de retorno e juntá-lo ao PAD; </a:t>
            </a:r>
            <a:endParaRPr lang="pt-BR" sz="1200" dirty="0" smtClean="0"/>
          </a:p>
          <a:p>
            <a:r>
              <a:rPr lang="pt-BR" sz="1200" dirty="0"/>
              <a:t>8. Encaminhar o relatório circunstanciado de retorno ao enfermeiro responsável pelo serviço de enfermagem e representante legal da instituição; </a:t>
            </a:r>
          </a:p>
          <a:p>
            <a:r>
              <a:rPr lang="pt-BR" sz="1200" dirty="0"/>
              <a:t>9. Oferecer denúncia para abertura de procedimento ético-disciplinar contra o profissional infrator, em caso de descumprimento da notificação; 	</a:t>
            </a:r>
          </a:p>
          <a:p>
            <a:endParaRPr lang="pt-BR" sz="1200" dirty="0"/>
          </a:p>
        </p:txBody>
      </p:sp>
      <p:sp>
        <p:nvSpPr>
          <p:cNvPr id="33" name="Retângulo 32"/>
          <p:cNvSpPr/>
          <p:nvPr/>
        </p:nvSpPr>
        <p:spPr>
          <a:xfrm>
            <a:off x="7092280" y="2007369"/>
            <a:ext cx="1728192" cy="413940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/>
              <a:t>10. Encaminhar o PAD ao setor jurídico para as providências cabíveis, em caso de quantidade insuficiente de profissionais de enfermagem para assistir o paciente verificado no cálculo de dimensionamento. 	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1763688" y="1997675"/>
            <a:ext cx="1296144" cy="417057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/>
              <a:t>3. Dispõe de cálculo de dimensionamento do pessoal de enfermagem </a:t>
            </a:r>
            <a:r>
              <a:rPr lang="pt-BR" sz="1200" dirty="0">
                <a:solidFill>
                  <a:srgbClr val="FF0000"/>
                </a:solidFill>
              </a:rPr>
              <a:t>inadequado por não atender a legislação vigente do Sistema </a:t>
            </a:r>
            <a:r>
              <a:rPr lang="pt-BR" sz="1200" dirty="0" err="1">
                <a:solidFill>
                  <a:srgbClr val="FF0000"/>
                </a:solidFill>
              </a:rPr>
              <a:t>Cofen</a:t>
            </a:r>
            <a:r>
              <a:rPr lang="pt-BR" sz="1200" dirty="0">
                <a:solidFill>
                  <a:srgbClr val="FF0000"/>
                </a:solidFill>
              </a:rPr>
              <a:t>/Regionais. 	</a:t>
            </a:r>
          </a:p>
        </p:txBody>
      </p:sp>
      <p:sp>
        <p:nvSpPr>
          <p:cNvPr id="35" name="Retângulo 34"/>
          <p:cNvSpPr/>
          <p:nvPr/>
        </p:nvSpPr>
        <p:spPr>
          <a:xfrm>
            <a:off x="3131840" y="2013196"/>
            <a:ext cx="1656184" cy="41764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200" dirty="0">
                <a:solidFill>
                  <a:srgbClr val="FF0000"/>
                </a:solidFill>
              </a:rPr>
              <a:t>3.1. Realizar o cálculo de dimensionamento de pessoal de enfermagem </a:t>
            </a:r>
            <a:r>
              <a:rPr lang="pt-BR" sz="1200" dirty="0"/>
              <a:t>segundo a legislação vigente do Sistema </a:t>
            </a:r>
            <a:r>
              <a:rPr lang="pt-BR" sz="1200" dirty="0" err="1"/>
              <a:t>Cofen</a:t>
            </a:r>
            <a:r>
              <a:rPr lang="pt-BR" sz="1200" dirty="0"/>
              <a:t>/</a:t>
            </a:r>
            <a:r>
              <a:rPr lang="pt-BR" sz="1200" dirty="0" err="1"/>
              <a:t>Coren</a:t>
            </a:r>
            <a:r>
              <a:rPr lang="pt-BR" sz="1200" dirty="0"/>
              <a:t>; </a:t>
            </a:r>
          </a:p>
          <a:p>
            <a:r>
              <a:rPr lang="pt-BR" sz="1200" dirty="0"/>
              <a:t>3.2. Fornecer o cálculo de dimensionamento do pessoal de enfermagem realizado pela instituição para o Conselho Regional de Enfermagem de sua circunscrição </a:t>
            </a:r>
            <a:r>
              <a:rPr lang="pt-BR" sz="1200" dirty="0">
                <a:solidFill>
                  <a:srgbClr val="FF0000"/>
                </a:solidFill>
              </a:rPr>
              <a:t>com ciência por escrito do gestor.</a:t>
            </a:r>
            <a:r>
              <a:rPr lang="pt-BR" sz="1200" dirty="0"/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16952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2" grpId="0" animBg="1"/>
      <p:bldP spid="33" grpId="0" animBg="1"/>
      <p:bldP spid="23" grpId="0" animBg="1"/>
      <p:bldP spid="3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rév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7" t="25836" r="10937" b="26633"/>
          <a:stretch/>
        </p:blipFill>
        <p:spPr bwMode="auto">
          <a:xfrm>
            <a:off x="-396552" y="-243408"/>
            <a:ext cx="9865095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rév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83" t="66618" r="24722" b="26236"/>
          <a:stretch/>
        </p:blipFill>
        <p:spPr bwMode="auto">
          <a:xfrm>
            <a:off x="7596336" y="5926726"/>
            <a:ext cx="1080121" cy="108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1147336" y="521746"/>
            <a:ext cx="6777318" cy="1731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800" dirty="0" smtClean="0">
                <a:solidFill>
                  <a:schemeClr val="bg1"/>
                </a:solidFill>
              </a:rPr>
              <a:t>Considerações finais</a:t>
            </a:r>
            <a:endParaRPr lang="pt-BR" sz="4800" dirty="0">
              <a:solidFill>
                <a:schemeClr val="bg1"/>
              </a:solidFill>
            </a:endParaRPr>
          </a:p>
        </p:txBody>
      </p:sp>
      <p:sp>
        <p:nvSpPr>
          <p:cNvPr id="13" name="Subtítulo 2"/>
          <p:cNvSpPr txBox="1">
            <a:spLocks/>
          </p:cNvSpPr>
          <p:nvPr/>
        </p:nvSpPr>
        <p:spPr>
          <a:xfrm>
            <a:off x="1371600" y="2253728"/>
            <a:ext cx="6872808" cy="3911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pt-BR" sz="2000" b="1" dirty="0" smtClean="0">
                <a:solidFill>
                  <a:schemeClr val="bg1"/>
                </a:solidFill>
              </a:rPr>
              <a:t>Tentativa de realizar o melhor trabalho possível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sz="2000" b="1" dirty="0" smtClean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000" b="1" dirty="0" smtClean="0">
                <a:solidFill>
                  <a:schemeClr val="bg1"/>
                </a:solidFill>
              </a:rPr>
              <a:t>Padronização para qualificação da fiscalização do País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sz="2000" b="1" dirty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000" b="1" dirty="0" smtClean="0">
                <a:solidFill>
                  <a:schemeClr val="bg1"/>
                </a:solidFill>
              </a:rPr>
              <a:t>Trabalho realizado mediante subsídio jurídico a fim de tentar obter mais sucesso na </a:t>
            </a:r>
            <a:r>
              <a:rPr lang="pt-BR" sz="2000" b="1" dirty="0" err="1" smtClean="0">
                <a:solidFill>
                  <a:schemeClr val="bg1"/>
                </a:solidFill>
              </a:rPr>
              <a:t>judicialização</a:t>
            </a:r>
            <a:r>
              <a:rPr lang="pt-BR" sz="2000" b="1" dirty="0" smtClean="0">
                <a:solidFill>
                  <a:schemeClr val="bg1"/>
                </a:solidFill>
              </a:rPr>
              <a:t> das ações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sz="2000" b="1" dirty="0" smtClean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pt-BR" sz="2000" b="1" dirty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pt-BR" sz="2000" b="1" dirty="0" smtClean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pt-BR" sz="2000" b="1" dirty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pt-BR" sz="2000" b="1" dirty="0" smtClean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pt-BR" sz="2000" b="1" dirty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pt-BR" sz="2000" b="1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pt-BR" sz="20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https://insixsteast.blob.core.windows.net/arq-130/APAGADOR__PARA_QUADRO_VERDE_UNIDADE_STALO_261946_Z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88" y="2782798"/>
            <a:ext cx="933663" cy="66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71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30047 L 0.05243 0.23495 L 0.10226 -0.30047 L 0.15521 0.23495 L 0.20782 -0.30047 L 0.25712 0.23495 L 0.3099 -0.30047 L 0.35973 0.23495 L 0.41268 -0.30047 L 0.46511 0.23495 L 0.51493 -0.30047 L 0.56789 0.23495 L 0.61719 -0.30047 L 0.6698 0.23495 L 0.72257 -0.30047 L 0.7724 0.23495 L 0.82535 -0.30047 " pathEditMode="relative" rAng="0" ptsTypes="FFFFFFFFFFFFFFFFF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67" y="2675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rév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7" t="25836" r="10937" b="26633"/>
          <a:stretch/>
        </p:blipFill>
        <p:spPr bwMode="auto">
          <a:xfrm>
            <a:off x="-396552" y="-243408"/>
            <a:ext cx="9865095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827585" y="2420888"/>
            <a:ext cx="7488831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tabLst>
                <a:tab pos="530225" algn="l"/>
              </a:tabLst>
            </a:pPr>
            <a:r>
              <a:rPr lang="pt-BR" sz="11500" b="1" dirty="0" smtClean="0">
                <a:ln/>
                <a:solidFill>
                  <a:srgbClr val="FF0000"/>
                </a:solidFill>
              </a:rPr>
              <a:t>Feliz Natal!</a:t>
            </a:r>
            <a:endParaRPr lang="pt-BR" sz="11500" b="1" dirty="0">
              <a:ln/>
              <a:solidFill>
                <a:srgbClr val="FF0000"/>
              </a:solidFill>
            </a:endParaRPr>
          </a:p>
        </p:txBody>
      </p:sp>
      <p:pic>
        <p:nvPicPr>
          <p:cNvPr id="15362" name="Picture 2" descr="https://artesanatoehumordemulher.files.wordpress.com/2013/10/barrinhas3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58497"/>
            <a:ext cx="3744416" cy="166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artesanatoehumordemulher.files.wordpress.com/2013/10/barrinhas3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30505"/>
            <a:ext cx="3744416" cy="166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i485.photobucket.com/albums/rr220/dreams2008_fantasy/Natal/recados-natal-gif-10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912" y="3717032"/>
            <a:ext cx="3810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rév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83" t="66618" r="24722" b="26236"/>
          <a:stretch/>
        </p:blipFill>
        <p:spPr bwMode="auto">
          <a:xfrm>
            <a:off x="7596336" y="5926726"/>
            <a:ext cx="1080121" cy="108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90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40741E-7 L -0.6816 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80" y="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5" presetClass="path" presetSubtype="0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6816 0.00069 L -1.46111 -0.0055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976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rév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7" t="25836" r="10937" b="26633"/>
          <a:stretch/>
        </p:blipFill>
        <p:spPr bwMode="auto">
          <a:xfrm>
            <a:off x="-396552" y="-243408"/>
            <a:ext cx="9865095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1147336" y="521746"/>
            <a:ext cx="6777318" cy="1731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800" dirty="0" smtClean="0">
                <a:solidFill>
                  <a:schemeClr val="bg1"/>
                </a:solidFill>
              </a:rPr>
              <a:t>Considerações iniciais</a:t>
            </a:r>
            <a:endParaRPr lang="pt-BR" sz="4800" dirty="0">
              <a:solidFill>
                <a:schemeClr val="bg1"/>
              </a:solidFill>
            </a:endParaRPr>
          </a:p>
        </p:txBody>
      </p:sp>
      <p:sp>
        <p:nvSpPr>
          <p:cNvPr id="13" name="Subtítulo 2"/>
          <p:cNvSpPr txBox="1">
            <a:spLocks/>
          </p:cNvSpPr>
          <p:nvPr/>
        </p:nvSpPr>
        <p:spPr>
          <a:xfrm>
            <a:off x="1371600" y="2253728"/>
            <a:ext cx="6872808" cy="3911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pt-BR" sz="2000" b="1" dirty="0" smtClean="0">
                <a:solidFill>
                  <a:schemeClr val="bg1"/>
                </a:solidFill>
              </a:rPr>
              <a:t>Anseio da fiscalização;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sz="2000" b="1" dirty="0" smtClean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chemeClr val="bg1"/>
                </a:solidFill>
              </a:rPr>
              <a:t>Aprimorar o documento </a:t>
            </a:r>
            <a:r>
              <a:rPr lang="pt-BR" sz="2000" b="1" dirty="0" smtClean="0">
                <a:solidFill>
                  <a:schemeClr val="bg1"/>
                </a:solidFill>
              </a:rPr>
              <a:t>existente;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sz="2000" b="1" dirty="0" smtClean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000" b="1" dirty="0" smtClean="0">
                <a:solidFill>
                  <a:schemeClr val="bg1"/>
                </a:solidFill>
              </a:rPr>
              <a:t>Necessidade de mudança a fim de facilitar o cumprimento da norma por todos os Estados da Federação;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sz="2000" b="1" dirty="0" smtClean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000" b="1" dirty="0" smtClean="0">
                <a:solidFill>
                  <a:schemeClr val="bg1"/>
                </a:solidFill>
              </a:rPr>
              <a:t>Reunir propostas já discutidas nos Estados de forma a contemplá-la em um documento único para o Sistema.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sz="20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https://insixsteast.blob.core.windows.net/arq-130/APAGADOR__PARA_QUADRO_VERDE_UNIDADE_STALO_261946_Z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88" y="2782798"/>
            <a:ext cx="933663" cy="66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66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11135 L 0.05243 0.41597 L 0.10226 -0.11135 L 0.15521 0.41597 L 0.20782 -0.11135 L 0.25712 0.41597 L 0.3099 -0.11135 L 0.35973 0.41597 L 0.41268 -0.11135 L 0.46511 0.41597 L 0.51493 -0.11135 L 0.56789 0.41597 L 0.61719 -0.11135 L 0.6698 0.41597 L 0.72257 -0.11135 L 0.7724 0.41597 L 0.82535 -0.11135 " pathEditMode="relative" rAng="0" ptsTypes="FFFFFFFFFFFFFFFFF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67" y="2636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rév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7" t="25836" r="10937" b="26633"/>
          <a:stretch/>
        </p:blipFill>
        <p:spPr bwMode="auto">
          <a:xfrm>
            <a:off x="-396552" y="-243408"/>
            <a:ext cx="9865095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1147336" y="521746"/>
            <a:ext cx="6777318" cy="1731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800" dirty="0" smtClean="0">
                <a:solidFill>
                  <a:schemeClr val="bg1"/>
                </a:solidFill>
              </a:rPr>
              <a:t>Considerações iniciais</a:t>
            </a:r>
            <a:endParaRPr lang="pt-BR" sz="4800" dirty="0">
              <a:solidFill>
                <a:schemeClr val="bg1"/>
              </a:solidFill>
            </a:endParaRPr>
          </a:p>
        </p:txBody>
      </p:sp>
      <p:sp>
        <p:nvSpPr>
          <p:cNvPr id="13" name="Subtítulo 2"/>
          <p:cNvSpPr txBox="1">
            <a:spLocks/>
          </p:cNvSpPr>
          <p:nvPr/>
        </p:nvSpPr>
        <p:spPr>
          <a:xfrm>
            <a:off x="1371600" y="2253728"/>
            <a:ext cx="6872808" cy="3911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pt-BR" sz="2000" b="1" dirty="0" smtClean="0">
                <a:solidFill>
                  <a:schemeClr val="bg1"/>
                </a:solidFill>
              </a:rPr>
              <a:t>2013: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sz="2000" b="1" dirty="0" smtClean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000" b="1" dirty="0" smtClean="0">
                <a:solidFill>
                  <a:schemeClr val="bg1"/>
                </a:solidFill>
              </a:rPr>
              <a:t>Reunião de coordenadores – foi deliberada a sugestão de revisão das irregularidades, bem como feita a proposta de composição do grupo para tratar o assunto, contemplando as cinco regiões do País;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sz="2000" b="1" dirty="0" smtClean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000" b="1" dirty="0" smtClean="0">
                <a:solidFill>
                  <a:schemeClr val="bg1"/>
                </a:solidFill>
              </a:rPr>
              <a:t>Proposta acatada pelo </a:t>
            </a:r>
            <a:r>
              <a:rPr lang="pt-BR" sz="2000" b="1" dirty="0" err="1" smtClean="0">
                <a:solidFill>
                  <a:schemeClr val="bg1"/>
                </a:solidFill>
              </a:rPr>
              <a:t>Cofen</a:t>
            </a:r>
            <a:r>
              <a:rPr lang="pt-BR" sz="2000" b="1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sz="2000" b="1" dirty="0" smtClean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pt-BR" sz="2000" b="1" dirty="0" smtClean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pt-BR" sz="20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https://insixsteast.blob.core.windows.net/arq-130/APAGADOR__PARA_QUADRO_VERDE_UNIDADE_STALO_261946_Z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88" y="2782798"/>
            <a:ext cx="933663" cy="66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03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25602 L 0.05243 0.41597 L 0.10226 -0.25602 L 0.15521 0.41597 L 0.20782 -0.25602 L 0.25712 0.41597 L 0.3099 -0.25602 L 0.35973 0.41597 L 0.41268 -0.25602 L 0.46511 0.41597 L 0.51493 -0.25602 L 0.56789 0.41597 L 0.61719 -0.25602 L 0.6698 0.41597 L 0.72257 -0.25602 L 0.7724 0.41597 L 0.82535 -0.25602 " pathEditMode="relative" rAng="0" ptsTypes="FFFFFFFFFFFFFFFFF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67" y="3358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rév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7" t="25836" r="10937" b="26633"/>
          <a:stretch/>
        </p:blipFill>
        <p:spPr bwMode="auto">
          <a:xfrm>
            <a:off x="-396552" y="-243408"/>
            <a:ext cx="9865095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1147336" y="521746"/>
            <a:ext cx="6777318" cy="1731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800" dirty="0" smtClean="0">
                <a:solidFill>
                  <a:schemeClr val="bg1"/>
                </a:solidFill>
              </a:rPr>
              <a:t>Grupo Técnico</a:t>
            </a:r>
            <a:endParaRPr lang="pt-BR" sz="4800" dirty="0">
              <a:solidFill>
                <a:schemeClr val="bg1"/>
              </a:solidFill>
            </a:endParaRPr>
          </a:p>
        </p:txBody>
      </p:sp>
      <p:sp>
        <p:nvSpPr>
          <p:cNvPr id="13" name="Subtítulo 2"/>
          <p:cNvSpPr txBox="1">
            <a:spLocks/>
          </p:cNvSpPr>
          <p:nvPr/>
        </p:nvSpPr>
        <p:spPr>
          <a:xfrm>
            <a:off x="1371600" y="2253728"/>
            <a:ext cx="6872808" cy="3266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000" b="1" u="sng" dirty="0" smtClean="0">
                <a:solidFill>
                  <a:schemeClr val="bg1"/>
                </a:solidFill>
              </a:rPr>
              <a:t>PORTARIA COFEN Nº 957/2013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sz="2000" b="1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2000" b="1" dirty="0" err="1">
                <a:solidFill>
                  <a:schemeClr val="bg1"/>
                </a:solidFill>
              </a:rPr>
              <a:t>Walkírio</a:t>
            </a:r>
            <a:r>
              <a:rPr lang="pt-BR" sz="2000" b="1" dirty="0">
                <a:solidFill>
                  <a:schemeClr val="bg1"/>
                </a:solidFill>
              </a:rPr>
              <a:t> Costa Almeida (PA</a:t>
            </a:r>
            <a:r>
              <a:rPr lang="pt-BR" sz="2000" b="1" dirty="0" smtClean="0">
                <a:solidFill>
                  <a:schemeClr val="bg1"/>
                </a:solidFill>
              </a:rPr>
              <a:t>) – Coord.;</a:t>
            </a:r>
            <a:endParaRPr lang="pt-BR" sz="2000" b="1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2000" b="1" dirty="0" smtClean="0">
                <a:solidFill>
                  <a:schemeClr val="bg1"/>
                </a:solidFill>
              </a:rPr>
              <a:t>Fabrício </a:t>
            </a:r>
            <a:r>
              <a:rPr lang="pt-BR" sz="2000" b="1" dirty="0">
                <a:solidFill>
                  <a:schemeClr val="bg1"/>
                </a:solidFill>
              </a:rPr>
              <a:t>Brito Lima de Macedo (COFEN);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000" b="1" dirty="0" smtClean="0">
                <a:solidFill>
                  <a:schemeClr val="bg1"/>
                </a:solidFill>
              </a:rPr>
              <a:t>Graziela Pontes Ribeiro </a:t>
            </a:r>
            <a:r>
              <a:rPr lang="pt-BR" sz="2000" b="1" dirty="0" err="1" smtClean="0">
                <a:solidFill>
                  <a:schemeClr val="bg1"/>
                </a:solidFill>
              </a:rPr>
              <a:t>Cahu</a:t>
            </a:r>
            <a:r>
              <a:rPr lang="pt-BR" sz="2000" b="1" dirty="0" smtClean="0">
                <a:solidFill>
                  <a:schemeClr val="bg1"/>
                </a:solidFill>
              </a:rPr>
              <a:t> (PB);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000" b="1" dirty="0" err="1" smtClean="0">
                <a:solidFill>
                  <a:schemeClr val="bg1"/>
                </a:solidFill>
              </a:rPr>
              <a:t>Helga</a:t>
            </a:r>
            <a:r>
              <a:rPr lang="pt-BR" sz="2000" b="1" dirty="0" smtClean="0">
                <a:solidFill>
                  <a:schemeClr val="bg1"/>
                </a:solidFill>
              </a:rPr>
              <a:t> Pereira Soares do Nascimento (PR);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000" b="1" dirty="0" err="1">
                <a:solidFill>
                  <a:schemeClr val="bg1"/>
                </a:solidFill>
              </a:rPr>
              <a:t>Jamille</a:t>
            </a:r>
            <a:r>
              <a:rPr lang="pt-BR" sz="2000" b="1" dirty="0">
                <a:solidFill>
                  <a:schemeClr val="bg1"/>
                </a:solidFill>
              </a:rPr>
              <a:t> de Jesus </a:t>
            </a:r>
            <a:r>
              <a:rPr lang="pt-BR" sz="2000" b="1" dirty="0" err="1">
                <a:solidFill>
                  <a:schemeClr val="bg1"/>
                </a:solidFill>
              </a:rPr>
              <a:t>Mattisen</a:t>
            </a:r>
            <a:r>
              <a:rPr lang="pt-BR" sz="2000" b="1" dirty="0">
                <a:solidFill>
                  <a:schemeClr val="bg1"/>
                </a:solidFill>
              </a:rPr>
              <a:t> (SP);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000" b="1" dirty="0" smtClean="0">
                <a:solidFill>
                  <a:schemeClr val="bg1"/>
                </a:solidFill>
              </a:rPr>
              <a:t>Luana </a:t>
            </a:r>
            <a:r>
              <a:rPr lang="pt-BR" sz="2000" b="1" dirty="0">
                <a:solidFill>
                  <a:schemeClr val="bg1"/>
                </a:solidFill>
              </a:rPr>
              <a:t>Cássia Miranda Ribeiro (GO);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000" b="1" dirty="0" smtClean="0">
                <a:solidFill>
                  <a:schemeClr val="bg1"/>
                </a:solidFill>
              </a:rPr>
              <a:t>Viviane </a:t>
            </a:r>
            <a:r>
              <a:rPr lang="pt-BR" sz="2000" b="1" dirty="0">
                <a:solidFill>
                  <a:schemeClr val="bg1"/>
                </a:solidFill>
              </a:rPr>
              <a:t>Camargo Santos (SP</a:t>
            </a:r>
            <a:r>
              <a:rPr lang="pt-BR" sz="2000" b="1" dirty="0" smtClean="0">
                <a:solidFill>
                  <a:schemeClr val="bg1"/>
                </a:solidFill>
              </a:rPr>
              <a:t>).</a:t>
            </a:r>
            <a:endParaRPr lang="pt-BR" sz="2000" b="1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pt-BR" sz="20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https://insixsteast.blob.core.windows.net/arq-130/APAGADOR__PARA_QUADRO_VERDE_UNIDADE_STALO_261946_Z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88" y="2782798"/>
            <a:ext cx="933663" cy="66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35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25602 L 0.04237 0.41597 L 0.08264 -0.25602 L 0.12552 0.41597 L 0.16806 -0.25602 L 0.20799 0.41597 L 0.2507 -0.25602 L 0.29098 0.41597 L 0.33386 -0.25602 L 0.37622 0.41597 L 0.41667 -0.25602 L 0.45938 0.41597 L 0.49931 -0.25602 L 0.54184 0.41597 L 0.58455 -0.25602 L 0.625 0.41597 L 0.66789 -0.25602 " pathEditMode="relative" rAng="0" ptsTypes="FFFFFFFFFFFFFFFFF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85" y="33588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rév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7" t="25836" r="10937" b="26633"/>
          <a:stretch/>
        </p:blipFill>
        <p:spPr bwMode="auto">
          <a:xfrm>
            <a:off x="-396552" y="-243408"/>
            <a:ext cx="9865095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1147336" y="521746"/>
            <a:ext cx="6777318" cy="1731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800" dirty="0" smtClean="0">
                <a:solidFill>
                  <a:schemeClr val="bg1"/>
                </a:solidFill>
              </a:rPr>
              <a:t>Considerações iniciais</a:t>
            </a:r>
            <a:endParaRPr lang="pt-BR" sz="4800" dirty="0">
              <a:solidFill>
                <a:schemeClr val="bg1"/>
              </a:solidFill>
            </a:endParaRPr>
          </a:p>
        </p:txBody>
      </p:sp>
      <p:sp>
        <p:nvSpPr>
          <p:cNvPr id="13" name="Subtítulo 2"/>
          <p:cNvSpPr txBox="1">
            <a:spLocks/>
          </p:cNvSpPr>
          <p:nvPr/>
        </p:nvSpPr>
        <p:spPr>
          <a:xfrm>
            <a:off x="1371600" y="2253728"/>
            <a:ext cx="6872808" cy="3911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endParaRPr lang="pt-BR" sz="2000" b="1" dirty="0" smtClean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000" b="1" dirty="0" smtClean="0">
                <a:solidFill>
                  <a:schemeClr val="bg1"/>
                </a:solidFill>
              </a:rPr>
              <a:t>Devido a intercorrências no decorrer do tempo a portaria foi alterada pela nº 322/2015 que perdurou até o final do trabalho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sz="2000" b="1" dirty="0" smtClean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pt-BR" sz="20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https://insixsteast.blob.core.windows.net/arq-130/APAGADOR__PARA_QUADRO_VERDE_UNIDADE_STALO_261946_Z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88" y="2782798"/>
            <a:ext cx="933663" cy="66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92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32153 L 0.05243 0.15115 L 0.10226 -0.32153 L 0.15521 0.15115 L 0.20782 -0.32153 L 0.25712 0.15115 L 0.3099 -0.32153 L 0.35973 0.15115 L 0.41268 -0.32153 L 0.46511 0.15115 L 0.51493 -0.32153 L 0.56789 0.15115 L 0.61719 -0.32153 L 0.6698 0.15115 L 0.72257 -0.32153 L 0.7724 0.15115 L 0.82535 -0.32153 " pathEditMode="relative" rAng="0" ptsTypes="FFFFFFFFFFFFFFFFF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67" y="2363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rév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7" t="25836" r="10937" b="26633"/>
          <a:stretch/>
        </p:blipFill>
        <p:spPr bwMode="auto">
          <a:xfrm>
            <a:off x="-396552" y="-243408"/>
            <a:ext cx="9865095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1147336" y="521746"/>
            <a:ext cx="6777318" cy="1731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800" dirty="0" smtClean="0">
                <a:solidFill>
                  <a:schemeClr val="bg1"/>
                </a:solidFill>
              </a:rPr>
              <a:t>Grupo Técnico</a:t>
            </a:r>
            <a:endParaRPr lang="pt-BR" sz="4800" dirty="0">
              <a:solidFill>
                <a:schemeClr val="bg1"/>
              </a:solidFill>
            </a:endParaRPr>
          </a:p>
        </p:txBody>
      </p:sp>
      <p:sp>
        <p:nvSpPr>
          <p:cNvPr id="13" name="Subtítulo 2"/>
          <p:cNvSpPr txBox="1">
            <a:spLocks/>
          </p:cNvSpPr>
          <p:nvPr/>
        </p:nvSpPr>
        <p:spPr>
          <a:xfrm>
            <a:off x="1371600" y="2253728"/>
            <a:ext cx="6872808" cy="32667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b="1" u="sng" dirty="0" smtClean="0">
                <a:solidFill>
                  <a:schemeClr val="bg1"/>
                </a:solidFill>
              </a:rPr>
              <a:t>PORTARIA COFEN Nº 322/2015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b="1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 err="1">
                <a:solidFill>
                  <a:schemeClr val="bg1"/>
                </a:solidFill>
              </a:rPr>
              <a:t>Walkírio</a:t>
            </a:r>
            <a:r>
              <a:rPr lang="pt-BR" b="1" dirty="0">
                <a:solidFill>
                  <a:schemeClr val="bg1"/>
                </a:solidFill>
              </a:rPr>
              <a:t> Costa Almeida (PA</a:t>
            </a:r>
            <a:r>
              <a:rPr lang="pt-BR" b="1" dirty="0" smtClean="0">
                <a:solidFill>
                  <a:schemeClr val="bg1"/>
                </a:solidFill>
              </a:rPr>
              <a:t>)</a:t>
            </a:r>
            <a:r>
              <a:rPr lang="pt-BR" b="1" dirty="0">
                <a:solidFill>
                  <a:schemeClr val="bg1"/>
                </a:solidFill>
              </a:rPr>
              <a:t> – Coord.;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endParaRPr lang="pt-BR" b="1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chemeClr val="bg1"/>
                </a:solidFill>
              </a:rPr>
              <a:t>Antônio </a:t>
            </a:r>
            <a:r>
              <a:rPr lang="pt-BR" b="1" dirty="0">
                <a:solidFill>
                  <a:schemeClr val="bg1"/>
                </a:solidFill>
              </a:rPr>
              <a:t>Pereira Filho (</a:t>
            </a:r>
            <a:r>
              <a:rPr lang="pt-BR" b="1" dirty="0" smtClean="0">
                <a:solidFill>
                  <a:schemeClr val="bg1"/>
                </a:solidFill>
              </a:rPr>
              <a:t>ES);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chemeClr val="bg1"/>
                </a:solidFill>
              </a:rPr>
              <a:t>Fabrício Brito Lima de Macedo (COFEN);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 err="1" smtClean="0">
                <a:solidFill>
                  <a:schemeClr val="bg1"/>
                </a:solidFill>
              </a:rPr>
              <a:t>Jamille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>
                <a:solidFill>
                  <a:schemeClr val="bg1"/>
                </a:solidFill>
              </a:rPr>
              <a:t>de Jesus </a:t>
            </a:r>
            <a:r>
              <a:rPr lang="pt-BR" b="1" dirty="0" err="1">
                <a:solidFill>
                  <a:schemeClr val="bg1"/>
                </a:solidFill>
              </a:rPr>
              <a:t>Mattisen</a:t>
            </a:r>
            <a:r>
              <a:rPr lang="pt-BR" b="1" dirty="0">
                <a:solidFill>
                  <a:schemeClr val="bg1"/>
                </a:solidFill>
              </a:rPr>
              <a:t> (SP</a:t>
            </a:r>
            <a:r>
              <a:rPr lang="pt-BR" b="1" dirty="0" smtClean="0">
                <a:solidFill>
                  <a:schemeClr val="bg1"/>
                </a:solidFill>
              </a:rPr>
              <a:t>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chemeClr val="bg1"/>
                </a:solidFill>
              </a:rPr>
              <a:t>José </a:t>
            </a:r>
            <a:r>
              <a:rPr lang="pt-BR" b="1" dirty="0">
                <a:solidFill>
                  <a:schemeClr val="bg1"/>
                </a:solidFill>
              </a:rPr>
              <a:t>Glauber Nogueira de Galiza (</a:t>
            </a:r>
            <a:r>
              <a:rPr lang="pt-BR" b="1" dirty="0" smtClean="0">
                <a:solidFill>
                  <a:schemeClr val="bg1"/>
                </a:solidFill>
              </a:rPr>
              <a:t>PB);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chemeClr val="bg1"/>
                </a:solidFill>
              </a:rPr>
              <a:t>Luana </a:t>
            </a:r>
            <a:r>
              <a:rPr lang="pt-BR" b="1" dirty="0">
                <a:solidFill>
                  <a:schemeClr val="bg1"/>
                </a:solidFill>
              </a:rPr>
              <a:t>Cássia Miranda Ribeiro (</a:t>
            </a:r>
            <a:r>
              <a:rPr lang="pt-BR" b="1" dirty="0" smtClean="0">
                <a:solidFill>
                  <a:schemeClr val="bg1"/>
                </a:solidFill>
              </a:rPr>
              <a:t>GO);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chemeClr val="bg1"/>
                </a:solidFill>
              </a:rPr>
              <a:t>Viviane </a:t>
            </a:r>
            <a:r>
              <a:rPr lang="pt-BR" b="1" dirty="0">
                <a:solidFill>
                  <a:schemeClr val="bg1"/>
                </a:solidFill>
              </a:rPr>
              <a:t>Camargo Santos (</a:t>
            </a:r>
            <a:r>
              <a:rPr lang="pt-BR" b="1" dirty="0" smtClean="0">
                <a:solidFill>
                  <a:schemeClr val="bg1"/>
                </a:solidFill>
              </a:rPr>
              <a:t>SP);</a:t>
            </a:r>
          </a:p>
        </p:txBody>
      </p:sp>
      <p:pic>
        <p:nvPicPr>
          <p:cNvPr id="7" name="Picture 2" descr="https://insixsteast.blob.core.windows.net/arq-130/APAGADOR__PARA_QUADRO_VERDE_UNIDADE_STALO_261946_Z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88" y="2782798"/>
            <a:ext cx="933663" cy="66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51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30047 L 0.04393 0.32152 L 0.08716 -0.30047 L 0.13316 0.32152 L 0.17882 -0.30047 L 0.22153 0.32152 L 0.26737 -0.30047 L 0.31077 0.32152 L 0.35677 -0.30047 L 0.40226 0.32152 L 0.44549 -0.30047 L 0.4915 0.32152 L 0.53421 -0.30047 L 0.57987 0.32152 L 0.6257 -0.30047 L 0.6691 0.32152 L 0.71511 -0.30047 " pathEditMode="relative" rAng="0" ptsTypes="FFFFFFFFFFFFFFFFF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33" y="31088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rév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7" t="25836" r="10937" b="26633"/>
          <a:stretch/>
        </p:blipFill>
        <p:spPr bwMode="auto">
          <a:xfrm>
            <a:off x="-396552" y="-243408"/>
            <a:ext cx="9865095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1147336" y="521746"/>
            <a:ext cx="6777318" cy="1731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800" dirty="0" smtClean="0">
                <a:solidFill>
                  <a:schemeClr val="bg1"/>
                </a:solidFill>
              </a:rPr>
              <a:t>Considerações iniciais</a:t>
            </a:r>
            <a:endParaRPr lang="pt-BR" sz="4800" dirty="0">
              <a:solidFill>
                <a:schemeClr val="bg1"/>
              </a:solidFill>
            </a:endParaRPr>
          </a:p>
        </p:txBody>
      </p:sp>
      <p:sp>
        <p:nvSpPr>
          <p:cNvPr id="13" name="Subtítulo 2"/>
          <p:cNvSpPr txBox="1">
            <a:spLocks/>
          </p:cNvSpPr>
          <p:nvPr/>
        </p:nvSpPr>
        <p:spPr>
          <a:xfrm>
            <a:off x="1354576" y="1963921"/>
            <a:ext cx="6872808" cy="3911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endParaRPr lang="pt-BR" sz="2000" b="1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2000" b="1" dirty="0" smtClean="0">
                <a:solidFill>
                  <a:schemeClr val="bg1"/>
                </a:solidFill>
              </a:rPr>
              <a:t>4 reuniões: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1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Abril/2014</a:t>
            </a:r>
            <a:endParaRPr lang="pt-BR" sz="1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Março/2015</a:t>
            </a:r>
            <a:endParaRPr lang="pt-BR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Abril/2015</a:t>
            </a:r>
            <a:endParaRPr lang="pt-BR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Maio/2015</a:t>
            </a:r>
          </a:p>
          <a:p>
            <a:pPr algn="just"/>
            <a:endParaRPr lang="pt-BR" sz="20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pt-BR" sz="2000" b="1" dirty="0">
              <a:solidFill>
                <a:schemeClr val="bg1"/>
              </a:solidFill>
            </a:endParaRPr>
          </a:p>
          <a:p>
            <a:pPr algn="just"/>
            <a:endParaRPr lang="pt-BR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just"/>
            <a:endParaRPr lang="pt-BR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ü"/>
            </a:pPr>
            <a:endParaRPr lang="pt-BR" sz="2000" b="1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pt-BR" sz="2000" b="1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pt-BR" sz="2000" b="1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pt-BR" sz="20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https://insixsteast.blob.core.windows.net/arq-130/APAGADOR__PARA_QUADRO_VERDE_UNIDADE_STALO_261946_Z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88" y="2782798"/>
            <a:ext cx="933663" cy="66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74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13241 L 0.02327 0.17199 L 0.04566 -0.13241 L 0.06927 0.17199 L 0.09271 -0.13241 L 0.11476 0.17199 L 0.13837 -0.13241 L 0.16059 0.17199 L 0.18421 -0.13241 L 0.20764 0.17199 L 0.22987 -0.13241 L 0.25348 0.17199 L 0.27552 -0.13241 L 0.29896 0.17199 L 0.32257 -0.13241 L 0.3448 0.17199 L 0.36858 -0.13241 " pathEditMode="relative" rAng="0" ptsTypes="FFFFFFFFFFFFFFFFF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20" y="15208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  <p:bldP spid="13" grpI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rév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7" t="25836" r="10937" b="26633"/>
          <a:stretch/>
        </p:blipFill>
        <p:spPr bwMode="auto">
          <a:xfrm>
            <a:off x="-396552" y="-243408"/>
            <a:ext cx="9865095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1147336" y="521746"/>
            <a:ext cx="6777318" cy="1731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800" dirty="0" smtClean="0">
                <a:solidFill>
                  <a:schemeClr val="bg1"/>
                </a:solidFill>
              </a:rPr>
              <a:t>Considerações iniciais</a:t>
            </a:r>
            <a:endParaRPr lang="pt-BR" sz="4800" dirty="0">
              <a:solidFill>
                <a:schemeClr val="bg1"/>
              </a:solidFill>
            </a:endParaRPr>
          </a:p>
        </p:txBody>
      </p:sp>
      <p:sp>
        <p:nvSpPr>
          <p:cNvPr id="13" name="Subtítulo 2"/>
          <p:cNvSpPr txBox="1">
            <a:spLocks/>
          </p:cNvSpPr>
          <p:nvPr/>
        </p:nvSpPr>
        <p:spPr>
          <a:xfrm>
            <a:off x="1354576" y="1963921"/>
            <a:ext cx="6872808" cy="39115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20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000" b="1" dirty="0" smtClean="0">
                <a:solidFill>
                  <a:schemeClr val="bg1"/>
                </a:solidFill>
              </a:rPr>
              <a:t>Trabalho realizado mediante a Resolução existente e em vigência (374/2011)</a:t>
            </a:r>
          </a:p>
          <a:p>
            <a:pPr algn="just">
              <a:buFont typeface="Wingdings" pitchFamily="2" charset="2"/>
              <a:buChar char="Ø"/>
            </a:pPr>
            <a:endParaRPr lang="pt-BR" sz="2000" b="1" dirty="0" smtClean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000" b="1" dirty="0" smtClean="0">
                <a:solidFill>
                  <a:schemeClr val="bg1"/>
                </a:solidFill>
              </a:rPr>
              <a:t>Documentos trazidos pelos Estados que compunham análise crítica de cada item de irregularidade</a:t>
            </a:r>
          </a:p>
          <a:p>
            <a:pPr algn="just">
              <a:buFont typeface="Wingdings" pitchFamily="2" charset="2"/>
              <a:buChar char="Ø"/>
            </a:pPr>
            <a:endParaRPr lang="pt-BR" sz="2000" b="1" dirty="0" smtClean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000" b="1" dirty="0" smtClean="0">
                <a:solidFill>
                  <a:schemeClr val="bg1"/>
                </a:solidFill>
              </a:rPr>
              <a:t>Pareceres jurídicos que subsidiavam a decisão do grupo</a:t>
            </a:r>
          </a:p>
          <a:p>
            <a:pPr algn="just">
              <a:buFont typeface="Wingdings" pitchFamily="2" charset="2"/>
              <a:buChar char="Ø"/>
            </a:pPr>
            <a:endParaRPr lang="pt-BR" sz="2000" b="1" dirty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000" b="1" dirty="0" smtClean="0">
                <a:solidFill>
                  <a:schemeClr val="bg1"/>
                </a:solidFill>
              </a:rPr>
              <a:t>DISCUSSÃO EXAUSTIVA DE CADA ITEM E A FORMA DE IMPLEMENTAÇÃO PARA A FISCALIZAÇÃO DO EXERCÍCIO DA ENFERMAGEM</a:t>
            </a:r>
          </a:p>
          <a:p>
            <a:pPr algn="just"/>
            <a:endParaRPr lang="pt-BR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just"/>
            <a:endParaRPr lang="pt-BR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ü"/>
            </a:pPr>
            <a:endParaRPr lang="pt-BR" sz="2000" b="1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pt-BR" sz="2000" b="1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pt-BR" sz="2000" b="1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pt-BR" sz="20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https://insixsteast.blob.core.windows.net/arq-130/APAGADOR__PARA_QUADRO_VERDE_UNIDADE_STALO_261946_Z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88" y="2782798"/>
            <a:ext cx="933663" cy="66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99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13241 L 0.05243 0.37152 L 0.10226 -0.13241 L 0.15521 0.37152 L 0.20782 -0.13241 L 0.25712 0.37152 L 0.3099 -0.13241 L 0.35973 0.37152 L 0.41268 -0.13241 L 0.46511 0.37152 L 0.51493 -0.13241 L 0.56789 0.37152 L 0.61719 -0.13241 L 0.6698 0.37152 L 0.72257 -0.13241 L 0.7724 0.37152 L 0.82535 -0.13241 " pathEditMode="relative" rAng="0" ptsTypes="FFFFFFFFFFFFFFFFF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67" y="2518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allAtOnce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a Dura">
  <a:themeElements>
    <a:clrScheme name="Capa Dur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pa Dur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a Dur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503</TotalTime>
  <Words>4121</Words>
  <Application>Microsoft Office PowerPoint</Application>
  <PresentationFormat>Apresentação na tela (4:3)</PresentationFormat>
  <Paragraphs>551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3" baseType="lpstr">
      <vt:lpstr>Arial</vt:lpstr>
      <vt:lpstr>Book Antiqua</vt:lpstr>
      <vt:lpstr>Wingdings</vt:lpstr>
      <vt:lpstr>Capa Dura</vt:lpstr>
      <vt:lpstr>Revisão das irregularidades: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Notebook</dc:creator>
  <cp:lastModifiedBy>Eventos</cp:lastModifiedBy>
  <cp:revision>74</cp:revision>
  <dcterms:created xsi:type="dcterms:W3CDTF">2015-11-11T23:40:31Z</dcterms:created>
  <dcterms:modified xsi:type="dcterms:W3CDTF">2015-11-19T13:34:58Z</dcterms:modified>
</cp:coreProperties>
</file>