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5C4227-486C-4F72-90C7-3569C2FB071F}" type="doc">
      <dgm:prSet loTypeId="urn:microsoft.com/office/officeart/2005/8/layout/pyramid3" loCatId="pyramid" qsTypeId="urn:microsoft.com/office/officeart/2005/8/quickstyle/simple2" qsCatId="simple" csTypeId="urn:microsoft.com/office/officeart/2005/8/colors/accent1_2" csCatId="accent1" phldr="1"/>
      <dgm:spPr/>
    </dgm:pt>
    <dgm:pt modelId="{F60326A4-A3BB-4D5E-84B8-0F0B74F50340}">
      <dgm:prSet phldrT="[Texto]" custT="1"/>
      <dgm:spPr>
        <a:solidFill>
          <a:schemeClr val="accent1">
            <a:lumMod val="50000"/>
          </a:schemeClr>
        </a:solidFill>
      </dgm:spPr>
      <dgm:t>
        <a:bodyPr/>
        <a:lstStyle/>
        <a:p>
          <a:r>
            <a:rPr lang="pt-BR" sz="3200" dirty="0" smtClean="0"/>
            <a:t>Enfermeiro</a:t>
          </a:r>
          <a:endParaRPr lang="pt-BR" sz="3200" dirty="0"/>
        </a:p>
      </dgm:t>
    </dgm:pt>
    <dgm:pt modelId="{3801FACB-48CF-451D-85E1-BF49FC57FE51}" type="parTrans" cxnId="{F0C961BE-22E4-423F-9651-398C9424029D}">
      <dgm:prSet/>
      <dgm:spPr/>
      <dgm:t>
        <a:bodyPr/>
        <a:lstStyle/>
        <a:p>
          <a:endParaRPr lang="pt-BR"/>
        </a:p>
      </dgm:t>
    </dgm:pt>
    <dgm:pt modelId="{7DA383D1-D017-4876-87F9-D291D29AE3EE}" type="sibTrans" cxnId="{F0C961BE-22E4-423F-9651-398C9424029D}">
      <dgm:prSet/>
      <dgm:spPr/>
      <dgm:t>
        <a:bodyPr/>
        <a:lstStyle/>
        <a:p>
          <a:endParaRPr lang="pt-BR"/>
        </a:p>
      </dgm:t>
    </dgm:pt>
    <dgm:pt modelId="{B5C1A311-3004-4B0A-BD7E-A6A9E10D922B}">
      <dgm:prSet phldrT="[Texto]" custT="1"/>
      <dgm:spPr>
        <a:solidFill>
          <a:schemeClr val="accent1">
            <a:lumMod val="75000"/>
          </a:schemeClr>
        </a:solidFill>
      </dgm:spPr>
      <dgm:t>
        <a:bodyPr/>
        <a:lstStyle/>
        <a:p>
          <a:r>
            <a:rPr lang="pt-BR" sz="3200" dirty="0" smtClean="0"/>
            <a:t>Técnicos</a:t>
          </a:r>
          <a:endParaRPr lang="pt-BR" sz="3200" dirty="0"/>
        </a:p>
      </dgm:t>
    </dgm:pt>
    <dgm:pt modelId="{88A7773D-B119-415A-9A5E-43DDBB1A39C1}" type="parTrans" cxnId="{4E625FF7-312C-4FCF-9BD7-498FC096FA47}">
      <dgm:prSet/>
      <dgm:spPr/>
      <dgm:t>
        <a:bodyPr/>
        <a:lstStyle/>
        <a:p>
          <a:endParaRPr lang="pt-BR"/>
        </a:p>
      </dgm:t>
    </dgm:pt>
    <dgm:pt modelId="{85B1E158-3C90-41A5-B21F-7182ECFF7D39}" type="sibTrans" cxnId="{4E625FF7-312C-4FCF-9BD7-498FC096FA47}">
      <dgm:prSet/>
      <dgm:spPr/>
      <dgm:t>
        <a:bodyPr/>
        <a:lstStyle/>
        <a:p>
          <a:endParaRPr lang="pt-BR"/>
        </a:p>
      </dgm:t>
    </dgm:pt>
    <dgm:pt modelId="{4CD0974E-E537-42EE-9590-BEF65538F6B9}">
      <dgm:prSet phldrT="[Texto]" custT="1"/>
      <dgm:spPr>
        <a:solidFill>
          <a:schemeClr val="accent1">
            <a:lumMod val="60000"/>
            <a:lumOff val="40000"/>
          </a:schemeClr>
        </a:solidFill>
      </dgm:spPr>
      <dgm:t>
        <a:bodyPr/>
        <a:lstStyle/>
        <a:p>
          <a:r>
            <a:rPr lang="pt-BR" sz="2800" dirty="0" smtClean="0"/>
            <a:t>Auxiliares</a:t>
          </a:r>
          <a:endParaRPr lang="pt-BR" sz="2800" dirty="0"/>
        </a:p>
      </dgm:t>
    </dgm:pt>
    <dgm:pt modelId="{238783E8-7BE3-4740-80D3-C0108A25DDC3}" type="parTrans" cxnId="{B6587D75-C55A-43D5-BD71-E6AA02CF8530}">
      <dgm:prSet/>
      <dgm:spPr/>
      <dgm:t>
        <a:bodyPr/>
        <a:lstStyle/>
        <a:p>
          <a:endParaRPr lang="pt-BR"/>
        </a:p>
      </dgm:t>
    </dgm:pt>
    <dgm:pt modelId="{5E18B01A-CB24-4091-B326-F1AE943571C6}" type="sibTrans" cxnId="{B6587D75-C55A-43D5-BD71-E6AA02CF8530}">
      <dgm:prSet/>
      <dgm:spPr/>
      <dgm:t>
        <a:bodyPr/>
        <a:lstStyle/>
        <a:p>
          <a:endParaRPr lang="pt-BR"/>
        </a:p>
      </dgm:t>
    </dgm:pt>
    <dgm:pt modelId="{D679CB1D-456F-4B85-B210-084FCDDBC371}" type="pres">
      <dgm:prSet presAssocID="{D65C4227-486C-4F72-90C7-3569C2FB071F}" presName="Name0" presStyleCnt="0">
        <dgm:presLayoutVars>
          <dgm:dir/>
          <dgm:animLvl val="lvl"/>
          <dgm:resizeHandles val="exact"/>
        </dgm:presLayoutVars>
      </dgm:prSet>
      <dgm:spPr/>
    </dgm:pt>
    <dgm:pt modelId="{FBF06D77-1226-4D8D-A612-BD238E0A452C}" type="pres">
      <dgm:prSet presAssocID="{F60326A4-A3BB-4D5E-84B8-0F0B74F50340}" presName="Name8" presStyleCnt="0"/>
      <dgm:spPr/>
    </dgm:pt>
    <dgm:pt modelId="{D7B723F5-F530-4A2D-815F-663890C52746}" type="pres">
      <dgm:prSet presAssocID="{F60326A4-A3BB-4D5E-84B8-0F0B74F50340}" presName="level" presStyleLbl="node1" presStyleIdx="0" presStyleCnt="3">
        <dgm:presLayoutVars>
          <dgm:chMax val="1"/>
          <dgm:bulletEnabled val="1"/>
        </dgm:presLayoutVars>
      </dgm:prSet>
      <dgm:spPr/>
      <dgm:t>
        <a:bodyPr/>
        <a:lstStyle/>
        <a:p>
          <a:endParaRPr lang="pt-BR"/>
        </a:p>
      </dgm:t>
    </dgm:pt>
    <dgm:pt modelId="{2B3D5FBD-135B-4C5E-A209-F99FB742F67C}" type="pres">
      <dgm:prSet presAssocID="{F60326A4-A3BB-4D5E-84B8-0F0B74F50340}" presName="levelTx" presStyleLbl="revTx" presStyleIdx="0" presStyleCnt="0">
        <dgm:presLayoutVars>
          <dgm:chMax val="1"/>
          <dgm:bulletEnabled val="1"/>
        </dgm:presLayoutVars>
      </dgm:prSet>
      <dgm:spPr/>
      <dgm:t>
        <a:bodyPr/>
        <a:lstStyle/>
        <a:p>
          <a:endParaRPr lang="pt-BR"/>
        </a:p>
      </dgm:t>
    </dgm:pt>
    <dgm:pt modelId="{352FF604-A5B3-47B3-985E-097458550EAB}" type="pres">
      <dgm:prSet presAssocID="{B5C1A311-3004-4B0A-BD7E-A6A9E10D922B}" presName="Name8" presStyleCnt="0"/>
      <dgm:spPr/>
    </dgm:pt>
    <dgm:pt modelId="{F40DA64C-C119-4CAB-A7EA-535772C9D2D0}" type="pres">
      <dgm:prSet presAssocID="{B5C1A311-3004-4B0A-BD7E-A6A9E10D922B}" presName="level" presStyleLbl="node1" presStyleIdx="1" presStyleCnt="3" custLinFactNeighborX="-6" custLinFactNeighborY="-1840">
        <dgm:presLayoutVars>
          <dgm:chMax val="1"/>
          <dgm:bulletEnabled val="1"/>
        </dgm:presLayoutVars>
      </dgm:prSet>
      <dgm:spPr/>
      <dgm:t>
        <a:bodyPr/>
        <a:lstStyle/>
        <a:p>
          <a:endParaRPr lang="pt-BR"/>
        </a:p>
      </dgm:t>
    </dgm:pt>
    <dgm:pt modelId="{92DF05D1-B7B9-4EBD-B159-1D4AB67F50F3}" type="pres">
      <dgm:prSet presAssocID="{B5C1A311-3004-4B0A-BD7E-A6A9E10D922B}" presName="levelTx" presStyleLbl="revTx" presStyleIdx="0" presStyleCnt="0">
        <dgm:presLayoutVars>
          <dgm:chMax val="1"/>
          <dgm:bulletEnabled val="1"/>
        </dgm:presLayoutVars>
      </dgm:prSet>
      <dgm:spPr/>
      <dgm:t>
        <a:bodyPr/>
        <a:lstStyle/>
        <a:p>
          <a:endParaRPr lang="pt-BR"/>
        </a:p>
      </dgm:t>
    </dgm:pt>
    <dgm:pt modelId="{C023DFBF-7AC3-454F-9156-5BA7C15CDDCF}" type="pres">
      <dgm:prSet presAssocID="{4CD0974E-E537-42EE-9590-BEF65538F6B9}" presName="Name8" presStyleCnt="0"/>
      <dgm:spPr/>
    </dgm:pt>
    <dgm:pt modelId="{5F2BF232-104A-4F90-8DD3-996288B4FEED}" type="pres">
      <dgm:prSet presAssocID="{4CD0974E-E537-42EE-9590-BEF65538F6B9}" presName="level" presStyleLbl="node1" presStyleIdx="2" presStyleCnt="3" custLinFactNeighborX="591" custLinFactNeighborY="28793">
        <dgm:presLayoutVars>
          <dgm:chMax val="1"/>
          <dgm:bulletEnabled val="1"/>
        </dgm:presLayoutVars>
      </dgm:prSet>
      <dgm:spPr/>
      <dgm:t>
        <a:bodyPr/>
        <a:lstStyle/>
        <a:p>
          <a:endParaRPr lang="pt-BR"/>
        </a:p>
      </dgm:t>
    </dgm:pt>
    <dgm:pt modelId="{5DA21A5E-1A50-41FD-8A97-2928F21708E2}" type="pres">
      <dgm:prSet presAssocID="{4CD0974E-E537-42EE-9590-BEF65538F6B9}" presName="levelTx" presStyleLbl="revTx" presStyleIdx="0" presStyleCnt="0">
        <dgm:presLayoutVars>
          <dgm:chMax val="1"/>
          <dgm:bulletEnabled val="1"/>
        </dgm:presLayoutVars>
      </dgm:prSet>
      <dgm:spPr/>
      <dgm:t>
        <a:bodyPr/>
        <a:lstStyle/>
        <a:p>
          <a:endParaRPr lang="pt-BR"/>
        </a:p>
      </dgm:t>
    </dgm:pt>
  </dgm:ptLst>
  <dgm:cxnLst>
    <dgm:cxn modelId="{6026915E-44A5-4911-BCA9-FDD95FD12BAD}" type="presOf" srcId="{4CD0974E-E537-42EE-9590-BEF65538F6B9}" destId="{5F2BF232-104A-4F90-8DD3-996288B4FEED}" srcOrd="0" destOrd="0" presId="urn:microsoft.com/office/officeart/2005/8/layout/pyramid3"/>
    <dgm:cxn modelId="{526E6901-E6C9-4662-B975-4A9A76B69D60}" type="presOf" srcId="{F60326A4-A3BB-4D5E-84B8-0F0B74F50340}" destId="{2B3D5FBD-135B-4C5E-A209-F99FB742F67C}" srcOrd="1" destOrd="0" presId="urn:microsoft.com/office/officeart/2005/8/layout/pyramid3"/>
    <dgm:cxn modelId="{B6587D75-C55A-43D5-BD71-E6AA02CF8530}" srcId="{D65C4227-486C-4F72-90C7-3569C2FB071F}" destId="{4CD0974E-E537-42EE-9590-BEF65538F6B9}" srcOrd="2" destOrd="0" parTransId="{238783E8-7BE3-4740-80D3-C0108A25DDC3}" sibTransId="{5E18B01A-CB24-4091-B326-F1AE943571C6}"/>
    <dgm:cxn modelId="{9C1014CC-08B9-4188-AAC2-97FE2A1D94B2}" type="presOf" srcId="{B5C1A311-3004-4B0A-BD7E-A6A9E10D922B}" destId="{92DF05D1-B7B9-4EBD-B159-1D4AB67F50F3}" srcOrd="1" destOrd="0" presId="urn:microsoft.com/office/officeart/2005/8/layout/pyramid3"/>
    <dgm:cxn modelId="{66358BAC-7CF8-4F30-9C8B-66965D767E7D}" type="presOf" srcId="{B5C1A311-3004-4B0A-BD7E-A6A9E10D922B}" destId="{F40DA64C-C119-4CAB-A7EA-535772C9D2D0}" srcOrd="0" destOrd="0" presId="urn:microsoft.com/office/officeart/2005/8/layout/pyramid3"/>
    <dgm:cxn modelId="{3BFA617D-97D2-47D7-BF12-D63597F1591E}" type="presOf" srcId="{F60326A4-A3BB-4D5E-84B8-0F0B74F50340}" destId="{D7B723F5-F530-4A2D-815F-663890C52746}" srcOrd="0" destOrd="0" presId="urn:microsoft.com/office/officeart/2005/8/layout/pyramid3"/>
    <dgm:cxn modelId="{5788F6D0-31E5-434C-B692-06E4FF1300EB}" type="presOf" srcId="{4CD0974E-E537-42EE-9590-BEF65538F6B9}" destId="{5DA21A5E-1A50-41FD-8A97-2928F21708E2}" srcOrd="1" destOrd="0" presId="urn:microsoft.com/office/officeart/2005/8/layout/pyramid3"/>
    <dgm:cxn modelId="{391B606A-E590-498C-ABFA-77A81B5637F8}" type="presOf" srcId="{D65C4227-486C-4F72-90C7-3569C2FB071F}" destId="{D679CB1D-456F-4B85-B210-084FCDDBC371}" srcOrd="0" destOrd="0" presId="urn:microsoft.com/office/officeart/2005/8/layout/pyramid3"/>
    <dgm:cxn modelId="{4E625FF7-312C-4FCF-9BD7-498FC096FA47}" srcId="{D65C4227-486C-4F72-90C7-3569C2FB071F}" destId="{B5C1A311-3004-4B0A-BD7E-A6A9E10D922B}" srcOrd="1" destOrd="0" parTransId="{88A7773D-B119-415A-9A5E-43DDBB1A39C1}" sibTransId="{85B1E158-3C90-41A5-B21F-7182ECFF7D39}"/>
    <dgm:cxn modelId="{F0C961BE-22E4-423F-9651-398C9424029D}" srcId="{D65C4227-486C-4F72-90C7-3569C2FB071F}" destId="{F60326A4-A3BB-4D5E-84B8-0F0B74F50340}" srcOrd="0" destOrd="0" parTransId="{3801FACB-48CF-451D-85E1-BF49FC57FE51}" sibTransId="{7DA383D1-D017-4876-87F9-D291D29AE3EE}"/>
    <dgm:cxn modelId="{EA5C52FC-3521-4612-97CD-859326EBE6FD}" type="presParOf" srcId="{D679CB1D-456F-4B85-B210-084FCDDBC371}" destId="{FBF06D77-1226-4D8D-A612-BD238E0A452C}" srcOrd="0" destOrd="0" presId="urn:microsoft.com/office/officeart/2005/8/layout/pyramid3"/>
    <dgm:cxn modelId="{7FBEDD58-CE10-4791-84FD-7FEA6DCA19FD}" type="presParOf" srcId="{FBF06D77-1226-4D8D-A612-BD238E0A452C}" destId="{D7B723F5-F530-4A2D-815F-663890C52746}" srcOrd="0" destOrd="0" presId="urn:microsoft.com/office/officeart/2005/8/layout/pyramid3"/>
    <dgm:cxn modelId="{DCBAA5F8-74B2-48FD-8568-C7936CF02C3A}" type="presParOf" srcId="{FBF06D77-1226-4D8D-A612-BD238E0A452C}" destId="{2B3D5FBD-135B-4C5E-A209-F99FB742F67C}" srcOrd="1" destOrd="0" presId="urn:microsoft.com/office/officeart/2005/8/layout/pyramid3"/>
    <dgm:cxn modelId="{84BBEA1A-F8EA-4D65-9901-798FB7796B99}" type="presParOf" srcId="{D679CB1D-456F-4B85-B210-084FCDDBC371}" destId="{352FF604-A5B3-47B3-985E-097458550EAB}" srcOrd="1" destOrd="0" presId="urn:microsoft.com/office/officeart/2005/8/layout/pyramid3"/>
    <dgm:cxn modelId="{8C3E340C-7FA7-40D0-A5EC-CD9C4E947C48}" type="presParOf" srcId="{352FF604-A5B3-47B3-985E-097458550EAB}" destId="{F40DA64C-C119-4CAB-A7EA-535772C9D2D0}" srcOrd="0" destOrd="0" presId="urn:microsoft.com/office/officeart/2005/8/layout/pyramid3"/>
    <dgm:cxn modelId="{524B210E-4EA1-483A-8771-2203D7D7C5AE}" type="presParOf" srcId="{352FF604-A5B3-47B3-985E-097458550EAB}" destId="{92DF05D1-B7B9-4EBD-B159-1D4AB67F50F3}" srcOrd="1" destOrd="0" presId="urn:microsoft.com/office/officeart/2005/8/layout/pyramid3"/>
    <dgm:cxn modelId="{7587C835-688E-4B4D-9365-FA7FAE868A46}" type="presParOf" srcId="{D679CB1D-456F-4B85-B210-084FCDDBC371}" destId="{C023DFBF-7AC3-454F-9156-5BA7C15CDDCF}" srcOrd="2" destOrd="0" presId="urn:microsoft.com/office/officeart/2005/8/layout/pyramid3"/>
    <dgm:cxn modelId="{74B8ABE1-1154-469E-9F59-8CDAC50DD8C1}" type="presParOf" srcId="{C023DFBF-7AC3-454F-9156-5BA7C15CDDCF}" destId="{5F2BF232-104A-4F90-8DD3-996288B4FEED}" srcOrd="0" destOrd="0" presId="urn:microsoft.com/office/officeart/2005/8/layout/pyramid3"/>
    <dgm:cxn modelId="{7EBE48C9-CFAB-48F5-A881-4017D66E010A}" type="presParOf" srcId="{C023DFBF-7AC3-454F-9156-5BA7C15CDDCF}" destId="{5DA21A5E-1A50-41FD-8A97-2928F21708E2}"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44DD03-A2A7-46DC-B0C5-0CF53738F650}"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pt-BR"/>
        </a:p>
      </dgm:t>
    </dgm:pt>
    <dgm:pt modelId="{2681924F-4895-4944-894B-11D95C528B89}">
      <dgm:prSet phldrT="[Texto]"/>
      <dgm:spPr>
        <a:solidFill>
          <a:schemeClr val="accent1">
            <a:lumMod val="50000"/>
          </a:schemeClr>
        </a:solidFill>
      </dgm:spPr>
      <dgm:t>
        <a:bodyPr/>
        <a:lstStyle/>
        <a:p>
          <a:r>
            <a:rPr lang="pt-BR" dirty="0" smtClean="0">
              <a:solidFill>
                <a:schemeClr val="tx1"/>
              </a:solidFill>
            </a:rPr>
            <a:t>Enfermeiro</a:t>
          </a:r>
          <a:endParaRPr lang="pt-BR" dirty="0">
            <a:solidFill>
              <a:schemeClr val="tx1"/>
            </a:solidFill>
          </a:endParaRPr>
        </a:p>
      </dgm:t>
    </dgm:pt>
    <dgm:pt modelId="{1C24FEC8-1DD0-4F42-82BD-0258EFCD4F27}" type="parTrans" cxnId="{A30F294C-92EB-43F6-A4D2-0382A473050C}">
      <dgm:prSet/>
      <dgm:spPr/>
      <dgm:t>
        <a:bodyPr/>
        <a:lstStyle/>
        <a:p>
          <a:endParaRPr lang="pt-BR"/>
        </a:p>
      </dgm:t>
    </dgm:pt>
    <dgm:pt modelId="{09566F53-201B-4EA5-BA61-0CB8D9F8576B}" type="sibTrans" cxnId="{A30F294C-92EB-43F6-A4D2-0382A473050C}">
      <dgm:prSet/>
      <dgm:spPr/>
      <dgm:t>
        <a:bodyPr/>
        <a:lstStyle/>
        <a:p>
          <a:endParaRPr lang="pt-BR"/>
        </a:p>
      </dgm:t>
    </dgm:pt>
    <dgm:pt modelId="{6E1E5D29-F9EF-446D-894D-F758D85C7A93}">
      <dgm:prSet phldrT="[Texto]" custT="1"/>
      <dgm:spPr>
        <a:solidFill>
          <a:schemeClr val="accent1">
            <a:lumMod val="75000"/>
          </a:schemeClr>
        </a:solidFill>
      </dgm:spPr>
      <dgm:t>
        <a:bodyPr/>
        <a:lstStyle/>
        <a:p>
          <a:r>
            <a:rPr lang="pt-BR" sz="1700" dirty="0" smtClean="0">
              <a:solidFill>
                <a:schemeClr val="tx1"/>
              </a:solidFill>
            </a:rPr>
            <a:t>Técnico</a:t>
          </a:r>
          <a:endParaRPr lang="pt-BR" sz="1700" dirty="0">
            <a:solidFill>
              <a:schemeClr val="tx1"/>
            </a:solidFill>
          </a:endParaRPr>
        </a:p>
      </dgm:t>
    </dgm:pt>
    <dgm:pt modelId="{636862C6-F69C-4097-84D5-F875B24BF059}" type="parTrans" cxnId="{F20DBCDC-34EF-4AE3-AF10-7D960B72121C}">
      <dgm:prSet/>
      <dgm:spPr/>
      <dgm:t>
        <a:bodyPr/>
        <a:lstStyle/>
        <a:p>
          <a:endParaRPr lang="pt-BR"/>
        </a:p>
      </dgm:t>
    </dgm:pt>
    <dgm:pt modelId="{E6DCB4E7-10F6-4E0E-A95A-FF08FCB13624}" type="sibTrans" cxnId="{F20DBCDC-34EF-4AE3-AF10-7D960B72121C}">
      <dgm:prSet/>
      <dgm:spPr/>
      <dgm:t>
        <a:bodyPr/>
        <a:lstStyle/>
        <a:p>
          <a:endParaRPr lang="pt-BR"/>
        </a:p>
      </dgm:t>
    </dgm:pt>
    <dgm:pt modelId="{C20EC77D-F4EC-4D84-8C5F-FC304D2D6A59}">
      <dgm:prSet phldrT="[Texto]" custT="1"/>
      <dgm:spPr/>
      <dgm:t>
        <a:bodyPr/>
        <a:lstStyle/>
        <a:p>
          <a:r>
            <a:rPr lang="pt-BR" sz="1700" dirty="0" smtClean="0">
              <a:solidFill>
                <a:schemeClr val="tx1"/>
              </a:solidFill>
            </a:rPr>
            <a:t>auxiliar</a:t>
          </a:r>
          <a:endParaRPr lang="pt-BR" sz="1700" dirty="0">
            <a:solidFill>
              <a:schemeClr val="tx1"/>
            </a:solidFill>
          </a:endParaRPr>
        </a:p>
      </dgm:t>
    </dgm:pt>
    <dgm:pt modelId="{CBDED906-D5F4-4151-9EB4-81541DCC2556}" type="parTrans" cxnId="{049C4FD0-AA0C-4B62-897B-144C4A13CD97}">
      <dgm:prSet/>
      <dgm:spPr/>
      <dgm:t>
        <a:bodyPr/>
        <a:lstStyle/>
        <a:p>
          <a:endParaRPr lang="pt-BR"/>
        </a:p>
      </dgm:t>
    </dgm:pt>
    <dgm:pt modelId="{4C6A8A42-D29C-455D-A6C9-6D561B185B4D}" type="sibTrans" cxnId="{049C4FD0-AA0C-4B62-897B-144C4A13CD97}">
      <dgm:prSet/>
      <dgm:spPr/>
      <dgm:t>
        <a:bodyPr/>
        <a:lstStyle/>
        <a:p>
          <a:endParaRPr lang="pt-BR"/>
        </a:p>
      </dgm:t>
    </dgm:pt>
    <dgm:pt modelId="{76104743-709C-4BD5-AAE3-BCF3CEF446BC}" type="pres">
      <dgm:prSet presAssocID="{6D44DD03-A2A7-46DC-B0C5-0CF53738F650}" presName="Name0" presStyleCnt="0">
        <dgm:presLayoutVars>
          <dgm:chMax val="7"/>
          <dgm:resizeHandles val="exact"/>
        </dgm:presLayoutVars>
      </dgm:prSet>
      <dgm:spPr/>
      <dgm:t>
        <a:bodyPr/>
        <a:lstStyle/>
        <a:p>
          <a:endParaRPr lang="pt-BR"/>
        </a:p>
      </dgm:t>
    </dgm:pt>
    <dgm:pt modelId="{D3F699BE-084F-4C23-BBD0-8D63A77130DE}" type="pres">
      <dgm:prSet presAssocID="{6D44DD03-A2A7-46DC-B0C5-0CF53738F650}" presName="comp1" presStyleCnt="0"/>
      <dgm:spPr/>
    </dgm:pt>
    <dgm:pt modelId="{67856C2C-D4E7-4971-AC2C-57C7894218DC}" type="pres">
      <dgm:prSet presAssocID="{6D44DD03-A2A7-46DC-B0C5-0CF53738F650}" presName="circle1" presStyleLbl="node1" presStyleIdx="0" presStyleCnt="3"/>
      <dgm:spPr/>
      <dgm:t>
        <a:bodyPr/>
        <a:lstStyle/>
        <a:p>
          <a:endParaRPr lang="pt-BR"/>
        </a:p>
      </dgm:t>
    </dgm:pt>
    <dgm:pt modelId="{29046079-3167-49DB-907D-30710BD52DD6}" type="pres">
      <dgm:prSet presAssocID="{6D44DD03-A2A7-46DC-B0C5-0CF53738F650}" presName="c1text" presStyleLbl="node1" presStyleIdx="0" presStyleCnt="3">
        <dgm:presLayoutVars>
          <dgm:bulletEnabled val="1"/>
        </dgm:presLayoutVars>
      </dgm:prSet>
      <dgm:spPr/>
      <dgm:t>
        <a:bodyPr/>
        <a:lstStyle/>
        <a:p>
          <a:endParaRPr lang="pt-BR"/>
        </a:p>
      </dgm:t>
    </dgm:pt>
    <dgm:pt modelId="{5BD82B23-EC30-42CC-AA71-C4E673E1F835}" type="pres">
      <dgm:prSet presAssocID="{6D44DD03-A2A7-46DC-B0C5-0CF53738F650}" presName="comp2" presStyleCnt="0"/>
      <dgm:spPr/>
    </dgm:pt>
    <dgm:pt modelId="{8DE702C8-28A5-4B90-8D05-AB7964F9A18F}" type="pres">
      <dgm:prSet presAssocID="{6D44DD03-A2A7-46DC-B0C5-0CF53738F650}" presName="circle2" presStyleLbl="node1" presStyleIdx="1" presStyleCnt="3"/>
      <dgm:spPr/>
      <dgm:t>
        <a:bodyPr/>
        <a:lstStyle/>
        <a:p>
          <a:endParaRPr lang="pt-BR"/>
        </a:p>
      </dgm:t>
    </dgm:pt>
    <dgm:pt modelId="{CC18C15A-421E-45EB-AD83-CB62A1CCE940}" type="pres">
      <dgm:prSet presAssocID="{6D44DD03-A2A7-46DC-B0C5-0CF53738F650}" presName="c2text" presStyleLbl="node1" presStyleIdx="1" presStyleCnt="3">
        <dgm:presLayoutVars>
          <dgm:bulletEnabled val="1"/>
        </dgm:presLayoutVars>
      </dgm:prSet>
      <dgm:spPr/>
      <dgm:t>
        <a:bodyPr/>
        <a:lstStyle/>
        <a:p>
          <a:endParaRPr lang="pt-BR"/>
        </a:p>
      </dgm:t>
    </dgm:pt>
    <dgm:pt modelId="{7D0B62F7-03C6-47B8-B98B-3F177950D07C}" type="pres">
      <dgm:prSet presAssocID="{6D44DD03-A2A7-46DC-B0C5-0CF53738F650}" presName="comp3" presStyleCnt="0"/>
      <dgm:spPr/>
    </dgm:pt>
    <dgm:pt modelId="{2AF02733-0207-4C27-9CD1-5156DA07FEF1}" type="pres">
      <dgm:prSet presAssocID="{6D44DD03-A2A7-46DC-B0C5-0CF53738F650}" presName="circle3" presStyleLbl="node1" presStyleIdx="2" presStyleCnt="3"/>
      <dgm:spPr/>
      <dgm:t>
        <a:bodyPr/>
        <a:lstStyle/>
        <a:p>
          <a:endParaRPr lang="pt-BR"/>
        </a:p>
      </dgm:t>
    </dgm:pt>
    <dgm:pt modelId="{F17D8927-018D-413D-A340-F18048F4B18F}" type="pres">
      <dgm:prSet presAssocID="{6D44DD03-A2A7-46DC-B0C5-0CF53738F650}" presName="c3text" presStyleLbl="node1" presStyleIdx="2" presStyleCnt="3">
        <dgm:presLayoutVars>
          <dgm:bulletEnabled val="1"/>
        </dgm:presLayoutVars>
      </dgm:prSet>
      <dgm:spPr/>
      <dgm:t>
        <a:bodyPr/>
        <a:lstStyle/>
        <a:p>
          <a:endParaRPr lang="pt-BR"/>
        </a:p>
      </dgm:t>
    </dgm:pt>
  </dgm:ptLst>
  <dgm:cxnLst>
    <dgm:cxn modelId="{826D6274-CC4B-4887-A93F-6BCF80304719}" type="presOf" srcId="{6E1E5D29-F9EF-446D-894D-F758D85C7A93}" destId="{CC18C15A-421E-45EB-AD83-CB62A1CCE940}" srcOrd="1" destOrd="0" presId="urn:microsoft.com/office/officeart/2005/8/layout/venn2"/>
    <dgm:cxn modelId="{EF7E603B-EE46-447E-B3E8-CD0B87EE9610}" type="presOf" srcId="{2681924F-4895-4944-894B-11D95C528B89}" destId="{29046079-3167-49DB-907D-30710BD52DD6}" srcOrd="1" destOrd="0" presId="urn:microsoft.com/office/officeart/2005/8/layout/venn2"/>
    <dgm:cxn modelId="{C080D1A2-8E42-4715-A209-F6DC80A0016C}" type="presOf" srcId="{C20EC77D-F4EC-4D84-8C5F-FC304D2D6A59}" destId="{2AF02733-0207-4C27-9CD1-5156DA07FEF1}" srcOrd="0" destOrd="0" presId="urn:microsoft.com/office/officeart/2005/8/layout/venn2"/>
    <dgm:cxn modelId="{CCF4C5CF-71EC-42F3-9F4D-8450DCD44CAD}" type="presOf" srcId="{6D44DD03-A2A7-46DC-B0C5-0CF53738F650}" destId="{76104743-709C-4BD5-AAE3-BCF3CEF446BC}" srcOrd="0" destOrd="0" presId="urn:microsoft.com/office/officeart/2005/8/layout/venn2"/>
    <dgm:cxn modelId="{8DAE21D9-6D65-41CA-B784-107E9893BCAA}" type="presOf" srcId="{C20EC77D-F4EC-4D84-8C5F-FC304D2D6A59}" destId="{F17D8927-018D-413D-A340-F18048F4B18F}" srcOrd="1" destOrd="0" presId="urn:microsoft.com/office/officeart/2005/8/layout/venn2"/>
    <dgm:cxn modelId="{38B37A28-E132-4B40-881E-A83A49C9480A}" type="presOf" srcId="{2681924F-4895-4944-894B-11D95C528B89}" destId="{67856C2C-D4E7-4971-AC2C-57C7894218DC}" srcOrd="0" destOrd="0" presId="urn:microsoft.com/office/officeart/2005/8/layout/venn2"/>
    <dgm:cxn modelId="{78DE80B2-42AA-42BC-B954-56537D8FB5B8}" type="presOf" srcId="{6E1E5D29-F9EF-446D-894D-F758D85C7A93}" destId="{8DE702C8-28A5-4B90-8D05-AB7964F9A18F}" srcOrd="0" destOrd="0" presId="urn:microsoft.com/office/officeart/2005/8/layout/venn2"/>
    <dgm:cxn modelId="{F20DBCDC-34EF-4AE3-AF10-7D960B72121C}" srcId="{6D44DD03-A2A7-46DC-B0C5-0CF53738F650}" destId="{6E1E5D29-F9EF-446D-894D-F758D85C7A93}" srcOrd="1" destOrd="0" parTransId="{636862C6-F69C-4097-84D5-F875B24BF059}" sibTransId="{E6DCB4E7-10F6-4E0E-A95A-FF08FCB13624}"/>
    <dgm:cxn modelId="{049C4FD0-AA0C-4B62-897B-144C4A13CD97}" srcId="{6D44DD03-A2A7-46DC-B0C5-0CF53738F650}" destId="{C20EC77D-F4EC-4D84-8C5F-FC304D2D6A59}" srcOrd="2" destOrd="0" parTransId="{CBDED906-D5F4-4151-9EB4-81541DCC2556}" sibTransId="{4C6A8A42-D29C-455D-A6C9-6D561B185B4D}"/>
    <dgm:cxn modelId="{A30F294C-92EB-43F6-A4D2-0382A473050C}" srcId="{6D44DD03-A2A7-46DC-B0C5-0CF53738F650}" destId="{2681924F-4895-4944-894B-11D95C528B89}" srcOrd="0" destOrd="0" parTransId="{1C24FEC8-1DD0-4F42-82BD-0258EFCD4F27}" sibTransId="{09566F53-201B-4EA5-BA61-0CB8D9F8576B}"/>
    <dgm:cxn modelId="{BD6BD560-DAB4-4B36-99C4-0C0D8C43CFDB}" type="presParOf" srcId="{76104743-709C-4BD5-AAE3-BCF3CEF446BC}" destId="{D3F699BE-084F-4C23-BBD0-8D63A77130DE}" srcOrd="0" destOrd="0" presId="urn:microsoft.com/office/officeart/2005/8/layout/venn2"/>
    <dgm:cxn modelId="{04AD741C-027B-495F-A59C-281098FD3B60}" type="presParOf" srcId="{D3F699BE-084F-4C23-BBD0-8D63A77130DE}" destId="{67856C2C-D4E7-4971-AC2C-57C7894218DC}" srcOrd="0" destOrd="0" presId="urn:microsoft.com/office/officeart/2005/8/layout/venn2"/>
    <dgm:cxn modelId="{F243B488-A7C8-47FF-A994-58B911624248}" type="presParOf" srcId="{D3F699BE-084F-4C23-BBD0-8D63A77130DE}" destId="{29046079-3167-49DB-907D-30710BD52DD6}" srcOrd="1" destOrd="0" presId="urn:microsoft.com/office/officeart/2005/8/layout/venn2"/>
    <dgm:cxn modelId="{DF6434E2-4F78-4B1D-9B59-12A6C32D6B9E}" type="presParOf" srcId="{76104743-709C-4BD5-AAE3-BCF3CEF446BC}" destId="{5BD82B23-EC30-42CC-AA71-C4E673E1F835}" srcOrd="1" destOrd="0" presId="urn:microsoft.com/office/officeart/2005/8/layout/venn2"/>
    <dgm:cxn modelId="{1F2F40ED-7003-42D4-9B78-42C7997E912B}" type="presParOf" srcId="{5BD82B23-EC30-42CC-AA71-C4E673E1F835}" destId="{8DE702C8-28A5-4B90-8D05-AB7964F9A18F}" srcOrd="0" destOrd="0" presId="urn:microsoft.com/office/officeart/2005/8/layout/venn2"/>
    <dgm:cxn modelId="{5B3E13A2-909A-4623-98F3-1D10084CAC9D}" type="presParOf" srcId="{5BD82B23-EC30-42CC-AA71-C4E673E1F835}" destId="{CC18C15A-421E-45EB-AD83-CB62A1CCE940}" srcOrd="1" destOrd="0" presId="urn:microsoft.com/office/officeart/2005/8/layout/venn2"/>
    <dgm:cxn modelId="{1D4AAD7D-78F1-4127-8E2F-D253AAA24268}" type="presParOf" srcId="{76104743-709C-4BD5-AAE3-BCF3CEF446BC}" destId="{7D0B62F7-03C6-47B8-B98B-3F177950D07C}" srcOrd="2" destOrd="0" presId="urn:microsoft.com/office/officeart/2005/8/layout/venn2"/>
    <dgm:cxn modelId="{D5C13422-6355-43A4-AE53-B4D1839D319A}" type="presParOf" srcId="{7D0B62F7-03C6-47B8-B98B-3F177950D07C}" destId="{2AF02733-0207-4C27-9CD1-5156DA07FEF1}" srcOrd="0" destOrd="0" presId="urn:microsoft.com/office/officeart/2005/8/layout/venn2"/>
    <dgm:cxn modelId="{59C75ED8-6452-4B35-B393-DC2ED677555B}" type="presParOf" srcId="{7D0B62F7-03C6-47B8-B98B-3F177950D07C}" destId="{F17D8927-018D-413D-A340-F18048F4B18F}"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B723F5-F530-4A2D-815F-663890C52746}">
      <dsp:nvSpPr>
        <dsp:cNvPr id="0" name=""/>
        <dsp:cNvSpPr/>
      </dsp:nvSpPr>
      <dsp:spPr>
        <a:xfrm rot="10800000">
          <a:off x="0" y="0"/>
          <a:ext cx="8596312" cy="1464204"/>
        </a:xfrm>
        <a:prstGeom prst="trapezoid">
          <a:avLst>
            <a:gd name="adj" fmla="val 97850"/>
          </a:avLst>
        </a:prstGeom>
        <a:solidFill>
          <a:schemeClr val="accent1">
            <a:lumMod val="50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pt-BR" sz="3200" kern="1200" dirty="0" smtClean="0"/>
            <a:t>Enfermeiro</a:t>
          </a:r>
          <a:endParaRPr lang="pt-BR" sz="3200" kern="1200" dirty="0"/>
        </a:p>
      </dsp:txBody>
      <dsp:txXfrm rot="-10800000">
        <a:off x="1504354" y="0"/>
        <a:ext cx="5587602" cy="1464204"/>
      </dsp:txXfrm>
    </dsp:sp>
    <dsp:sp modelId="{F40DA64C-C119-4CAB-A7EA-535772C9D2D0}">
      <dsp:nvSpPr>
        <dsp:cNvPr id="0" name=""/>
        <dsp:cNvSpPr/>
      </dsp:nvSpPr>
      <dsp:spPr>
        <a:xfrm rot="10800000">
          <a:off x="1432374" y="1437262"/>
          <a:ext cx="5730874" cy="1464204"/>
        </a:xfrm>
        <a:prstGeom prst="trapezoid">
          <a:avLst>
            <a:gd name="adj" fmla="val 97850"/>
          </a:avLst>
        </a:prstGeom>
        <a:solidFill>
          <a:schemeClr val="accent1">
            <a:lumMod val="75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pt-BR" sz="3200" kern="1200" dirty="0" smtClean="0"/>
            <a:t>Técnicos</a:t>
          </a:r>
          <a:endParaRPr lang="pt-BR" sz="3200" kern="1200" dirty="0"/>
        </a:p>
      </dsp:txBody>
      <dsp:txXfrm rot="-10800000">
        <a:off x="2435277" y="1437262"/>
        <a:ext cx="3725068" cy="1464204"/>
      </dsp:txXfrm>
    </dsp:sp>
    <dsp:sp modelId="{5F2BF232-104A-4F90-8DD3-996288B4FEED}">
      <dsp:nvSpPr>
        <dsp:cNvPr id="0" name=""/>
        <dsp:cNvSpPr/>
      </dsp:nvSpPr>
      <dsp:spPr>
        <a:xfrm rot="10800000">
          <a:off x="2882372" y="2928408"/>
          <a:ext cx="2865437" cy="1464204"/>
        </a:xfrm>
        <a:prstGeom prst="trapezoid">
          <a:avLst>
            <a:gd name="adj" fmla="val 97850"/>
          </a:avLst>
        </a:prstGeom>
        <a:solidFill>
          <a:schemeClr val="accent1">
            <a:lumMod val="60000"/>
            <a:lumOff val="4000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pt-BR" sz="2800" kern="1200" dirty="0" smtClean="0"/>
            <a:t>Auxiliares</a:t>
          </a:r>
          <a:endParaRPr lang="pt-BR" sz="2800" kern="1200" dirty="0"/>
        </a:p>
      </dsp:txBody>
      <dsp:txXfrm rot="-10800000">
        <a:off x="2882372" y="2928408"/>
        <a:ext cx="2865437" cy="14642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856C2C-D4E7-4971-AC2C-57C7894218DC}">
      <dsp:nvSpPr>
        <dsp:cNvPr id="0" name=""/>
        <dsp:cNvSpPr/>
      </dsp:nvSpPr>
      <dsp:spPr>
        <a:xfrm>
          <a:off x="2357437" y="0"/>
          <a:ext cx="3881437" cy="3881437"/>
        </a:xfrm>
        <a:prstGeom prst="ellipse">
          <a:avLst/>
        </a:prstGeom>
        <a:solidFill>
          <a:schemeClr val="accent1">
            <a:lumMod val="5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pt-BR" sz="1700" kern="1200" dirty="0" smtClean="0">
              <a:solidFill>
                <a:schemeClr val="tx1"/>
              </a:solidFill>
            </a:rPr>
            <a:t>Enfermeiro</a:t>
          </a:r>
          <a:endParaRPr lang="pt-BR" sz="1700" kern="1200" dirty="0">
            <a:solidFill>
              <a:schemeClr val="tx1"/>
            </a:solidFill>
          </a:endParaRPr>
        </a:p>
      </dsp:txBody>
      <dsp:txXfrm>
        <a:off x="3619874" y="194071"/>
        <a:ext cx="1356562" cy="582215"/>
      </dsp:txXfrm>
    </dsp:sp>
    <dsp:sp modelId="{8DE702C8-28A5-4B90-8D05-AB7964F9A18F}">
      <dsp:nvSpPr>
        <dsp:cNvPr id="0" name=""/>
        <dsp:cNvSpPr/>
      </dsp:nvSpPr>
      <dsp:spPr>
        <a:xfrm>
          <a:off x="2842617" y="970359"/>
          <a:ext cx="2911077" cy="2911077"/>
        </a:xfrm>
        <a:prstGeom prst="ellipse">
          <a:avLst/>
        </a:prstGeom>
        <a:solidFill>
          <a:schemeClr val="accent1">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pt-BR" sz="1700" kern="1200" dirty="0" smtClean="0">
              <a:solidFill>
                <a:schemeClr val="tx1"/>
              </a:solidFill>
            </a:rPr>
            <a:t>Técnico</a:t>
          </a:r>
          <a:endParaRPr lang="pt-BR" sz="1700" kern="1200" dirty="0">
            <a:solidFill>
              <a:schemeClr val="tx1"/>
            </a:solidFill>
          </a:endParaRPr>
        </a:p>
      </dsp:txBody>
      <dsp:txXfrm>
        <a:off x="3619874" y="1152301"/>
        <a:ext cx="1356562" cy="545827"/>
      </dsp:txXfrm>
    </dsp:sp>
    <dsp:sp modelId="{2AF02733-0207-4C27-9CD1-5156DA07FEF1}">
      <dsp:nvSpPr>
        <dsp:cNvPr id="0" name=""/>
        <dsp:cNvSpPr/>
      </dsp:nvSpPr>
      <dsp:spPr>
        <a:xfrm>
          <a:off x="3327796" y="1940718"/>
          <a:ext cx="1940718" cy="194071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pt-BR" sz="1700" kern="1200" dirty="0" smtClean="0">
              <a:solidFill>
                <a:schemeClr val="tx1"/>
              </a:solidFill>
            </a:rPr>
            <a:t>auxiliar</a:t>
          </a:r>
          <a:endParaRPr lang="pt-BR" sz="1700" kern="1200" dirty="0">
            <a:solidFill>
              <a:schemeClr val="tx1"/>
            </a:solidFill>
          </a:endParaRPr>
        </a:p>
      </dsp:txBody>
      <dsp:txXfrm>
        <a:off x="3612008" y="2425898"/>
        <a:ext cx="1372295" cy="970359"/>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smtClean="0"/>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42A54C80-263E-416B-A8E0-580EDEADCBDC}" type="datetimeFigureOut">
              <a:rPr lang="en-US" dirty="0"/>
              <a:t>11/19/2015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11/19/2015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11/19/2015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planalto.gov.br/ccivil_03/decreto/1950-1969/D50387.htm#art3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planalto.gov.br/ccivil_03/Decreto-Lei/1965-1988/Del0299.htm" TargetMode="External"/><Relationship Id="rId3" Type="http://schemas.openxmlformats.org/officeDocument/2006/relationships/hyperlink" Target="http://www.planalto.gov.br/ccivil_03/leis/L2604.htm#art2iii" TargetMode="External"/><Relationship Id="rId7" Type="http://schemas.openxmlformats.org/officeDocument/2006/relationships/hyperlink" Target="http://www.planalto.gov.br/ccivil_03/leis/1950-1969/L3640.htm" TargetMode="External"/><Relationship Id="rId2" Type="http://schemas.openxmlformats.org/officeDocument/2006/relationships/hyperlink" Target="http://www.planalto.gov.br/ccivil_03/leis/1950-1969/L2822.htm" TargetMode="External"/><Relationship Id="rId1" Type="http://schemas.openxmlformats.org/officeDocument/2006/relationships/slideLayout" Target="../slideLayouts/slideLayout2.xml"/><Relationship Id="rId6" Type="http://schemas.openxmlformats.org/officeDocument/2006/relationships/hyperlink" Target="http://www.planalto.gov.br/ccivil_03/Decreto-Lei/1937-1946/Del8778.htm" TargetMode="External"/><Relationship Id="rId5" Type="http://schemas.openxmlformats.org/officeDocument/2006/relationships/hyperlink" Target="http://www.planalto.gov.br/ccivil_03/decreto/1930-1949/D23774.htm" TargetMode="External"/><Relationship Id="rId4" Type="http://schemas.openxmlformats.org/officeDocument/2006/relationships/hyperlink" Target="http://www.planalto.gov.br/ccivil_03/leis/L4024.htm" TargetMode="External"/><Relationship Id="rId9"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planalto.gov.br/ccivil_03/leis/Mensagem_Veto/anterior_98/Vep280-L7498-86.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Diretrizes e Politicas para o Processo de Fiscalização: Teoria dos Poderes Implícitos</a:t>
            </a:r>
            <a:endParaRPr lang="pt-BR" dirty="0"/>
          </a:p>
        </p:txBody>
      </p:sp>
      <p:sp>
        <p:nvSpPr>
          <p:cNvPr id="3" name="Subtítulo 2"/>
          <p:cNvSpPr>
            <a:spLocks noGrp="1"/>
          </p:cNvSpPr>
          <p:nvPr>
            <p:ph type="subTitle" idx="1"/>
          </p:nvPr>
        </p:nvSpPr>
        <p:spPr>
          <a:xfrm>
            <a:off x="0" y="5486400"/>
            <a:ext cx="7766936" cy="1365591"/>
          </a:xfrm>
        </p:spPr>
        <p:txBody>
          <a:bodyPr>
            <a:normAutofit fontScale="70000" lnSpcReduction="20000"/>
          </a:bodyPr>
          <a:lstStyle/>
          <a:p>
            <a:pPr algn="l"/>
            <a:r>
              <a:rPr lang="pt-BR" dirty="0" smtClean="0"/>
              <a:t>Dra. Manuela Cândido, Chefe da Divisão de Licitações e Contratos-COFEN. OAB-CE 24.736.OAB DF suplementar.</a:t>
            </a:r>
          </a:p>
          <a:p>
            <a:pPr algn="l"/>
            <a:r>
              <a:rPr lang="pt-BR" dirty="0" smtClean="0"/>
              <a:t>Contato: (61) 8232-7965      e-mail: manuela.candido@cofen.gov.br</a:t>
            </a:r>
          </a:p>
          <a:p>
            <a:pPr algn="just"/>
            <a:r>
              <a:rPr lang="pt-BR" dirty="0" smtClean="0"/>
              <a:t>Advogada. Especialista em Direito e Processos do Trabalho, Direito e Processos Tributários e em Gestão Pública. Membro na Comissão de Saúde OAB (2º mandato). Membro na Comissão de Licitações e Contratos OAB (3º Mandato). Palestra e Ministra Cursos sobre Gestão Pública e Direito Médico.</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8502" y="5903541"/>
            <a:ext cx="2603175" cy="800000"/>
          </a:xfrm>
          <a:prstGeom prst="rect">
            <a:avLst/>
          </a:prstGeom>
        </p:spPr>
      </p:pic>
    </p:spTree>
    <p:extLst>
      <p:ext uri="{BB962C8B-B14F-4D97-AF65-F5344CB8AC3E}">
        <p14:creationId xmlns:p14="http://schemas.microsoft.com/office/powerpoint/2010/main" val="1983593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 o artigo 6º, 7º e 8º da Lei nº 7.498?</a:t>
            </a:r>
            <a:endParaRPr lang="pt-BR" dirty="0"/>
          </a:p>
        </p:txBody>
      </p:sp>
      <p:sp>
        <p:nvSpPr>
          <p:cNvPr id="3" name="Espaço Reservado para Conteúdo 2"/>
          <p:cNvSpPr>
            <a:spLocks noGrp="1"/>
          </p:cNvSpPr>
          <p:nvPr>
            <p:ph idx="1"/>
          </p:nvPr>
        </p:nvSpPr>
        <p:spPr>
          <a:xfrm>
            <a:off x="677334" y="1490133"/>
            <a:ext cx="8596668" cy="4551229"/>
          </a:xfrm>
        </p:spPr>
        <p:txBody>
          <a:bodyPr>
            <a:normAutofit fontScale="85000" lnSpcReduction="20000"/>
          </a:bodyPr>
          <a:lstStyle/>
          <a:p>
            <a:r>
              <a:rPr lang="pt-BR" dirty="0"/>
              <a:t>Art. 6º São enfermeiros:</a:t>
            </a:r>
          </a:p>
          <a:p>
            <a:r>
              <a:rPr lang="pt-BR" dirty="0"/>
              <a:t>I - o titular do diploma de Enfermeiro conferido por instituição de ensino, nos termos da lei;</a:t>
            </a:r>
          </a:p>
          <a:p>
            <a:r>
              <a:rPr lang="pt-BR" dirty="0"/>
              <a:t>II - o titular do diploma ou certificado de </a:t>
            </a:r>
            <a:r>
              <a:rPr lang="pt-BR" dirty="0" err="1"/>
              <a:t>Obstetriz</a:t>
            </a:r>
            <a:r>
              <a:rPr lang="pt-BR" dirty="0"/>
              <a:t> ou de Enfermeira Obstétrica, conferido nos termos da lei;</a:t>
            </a:r>
          </a:p>
          <a:p>
            <a:r>
              <a:rPr lang="pt-BR" dirty="0"/>
              <a:t>III - o titular do diploma ou certificado de Enfermeira e a titular do diploma ou certificado de Enfermeira Obstétrica ou de </a:t>
            </a:r>
            <a:r>
              <a:rPr lang="pt-BR" dirty="0" err="1"/>
              <a:t>Obstetriz</a:t>
            </a:r>
            <a:r>
              <a:rPr lang="pt-BR" dirty="0"/>
              <a:t>, ou equivalente, conferido por escola estrangeira segundo as leis do país, registrado em virtude de acordo de intercâmbio cultural ou revalidado no Brasil como diploma de Enfermeiro, de Enfermeira Obstétrica ou de </a:t>
            </a:r>
            <a:r>
              <a:rPr lang="pt-BR" dirty="0" err="1"/>
              <a:t>Obstetriz</a:t>
            </a:r>
            <a:r>
              <a:rPr lang="pt-BR" dirty="0"/>
              <a:t>;</a:t>
            </a:r>
          </a:p>
          <a:p>
            <a:r>
              <a:rPr lang="pt-BR" dirty="0"/>
              <a:t>IV - aqueles que, não abrangidos pelos incisos anteriores, obtiverem título de Enfermeiro conforme o disposto na </a:t>
            </a:r>
            <a:r>
              <a:rPr lang="pt-BR" dirty="0">
                <a:hlinkClick r:id="rId2"/>
              </a:rPr>
              <a:t>alínea </a:t>
            </a:r>
            <a:r>
              <a:rPr lang="pt-BR" i="1" dirty="0">
                <a:hlinkClick r:id="rId2"/>
              </a:rPr>
              <a:t>d</a:t>
            </a:r>
            <a:r>
              <a:rPr lang="pt-BR" dirty="0">
                <a:hlinkClick r:id="rId2"/>
              </a:rPr>
              <a:t> do art. 3º do Decreto nº 50.387, de 28 de março de 1961.</a:t>
            </a:r>
            <a:endParaRPr lang="pt-BR" dirty="0"/>
          </a:p>
          <a:p>
            <a:r>
              <a:rPr lang="pt-BR" dirty="0"/>
              <a:t>Art. 7º São Técnicos de Enfermagem:</a:t>
            </a:r>
          </a:p>
          <a:p>
            <a:r>
              <a:rPr lang="pt-BR" dirty="0"/>
              <a:t>I - o titular do diploma ou do certificado de Técnico de Enfermagem, expedido de acordo com a legislação e registrado pelo órgão competente;</a:t>
            </a:r>
          </a:p>
          <a:p>
            <a:r>
              <a:rPr lang="pt-BR" dirty="0"/>
              <a:t>II - o titular do diploma ou do certificado legalmente conferido por escola ou curso estrangeiro, registrado em virtude de acordo de intercâmbio cultural ou revalidado no Brasil como diploma de Técnico de Enfermagem.</a:t>
            </a:r>
          </a:p>
          <a:p>
            <a:r>
              <a:rPr lang="pt-BR" dirty="0" smtClean="0"/>
              <a:t>cultural </a:t>
            </a:r>
            <a:r>
              <a:rPr lang="pt-BR" dirty="0"/>
              <a:t>ou revalidado no Brasil como certificado de Auxiliar de Enfermagem.</a:t>
            </a:r>
          </a:p>
        </p:txBody>
      </p:sp>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8502" y="5903541"/>
            <a:ext cx="2603175" cy="800000"/>
          </a:xfrm>
          <a:prstGeom prst="rect">
            <a:avLst/>
          </a:prstGeom>
        </p:spPr>
      </p:pic>
    </p:spTree>
    <p:extLst>
      <p:ext uri="{BB962C8B-B14F-4D97-AF65-F5344CB8AC3E}">
        <p14:creationId xmlns:p14="http://schemas.microsoft.com/office/powerpoint/2010/main" val="758123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Cont.</a:t>
            </a:r>
            <a:endParaRPr lang="pt-BR" dirty="0"/>
          </a:p>
        </p:txBody>
      </p:sp>
      <p:sp>
        <p:nvSpPr>
          <p:cNvPr id="3" name="Espaço Reservado para Conteúdo 2"/>
          <p:cNvSpPr>
            <a:spLocks noGrp="1"/>
          </p:cNvSpPr>
          <p:nvPr>
            <p:ph idx="1"/>
          </p:nvPr>
        </p:nvSpPr>
        <p:spPr>
          <a:xfrm>
            <a:off x="558800" y="1584855"/>
            <a:ext cx="8596668" cy="3880773"/>
          </a:xfrm>
        </p:spPr>
        <p:txBody>
          <a:bodyPr>
            <a:normAutofit fontScale="85000" lnSpcReduction="20000"/>
          </a:bodyPr>
          <a:lstStyle/>
          <a:p>
            <a:r>
              <a:rPr lang="pt-BR" dirty="0"/>
              <a:t>Art. 8º São Auxiliares de Enfermagem:</a:t>
            </a:r>
          </a:p>
          <a:p>
            <a:r>
              <a:rPr lang="pt-BR" dirty="0"/>
              <a:t>I - o titular de certificado de Auxiliar de Enfermagem conferido por instituição de ensino, nos termos da lei e registrado no órgão competente;</a:t>
            </a:r>
          </a:p>
          <a:p>
            <a:r>
              <a:rPr lang="pt-BR" dirty="0"/>
              <a:t>II - o titular de diploma a que se refere a </a:t>
            </a:r>
            <a:r>
              <a:rPr lang="pt-BR" dirty="0">
                <a:hlinkClick r:id="rId2"/>
              </a:rPr>
              <a:t>Lei nº 2.822, de 14 de junho de 1956;</a:t>
            </a:r>
            <a:endParaRPr lang="pt-BR" dirty="0"/>
          </a:p>
          <a:p>
            <a:r>
              <a:rPr lang="pt-BR" dirty="0"/>
              <a:t>III - o titular do diploma ou certificado a que se refere o </a:t>
            </a:r>
            <a:r>
              <a:rPr lang="pt-BR" dirty="0">
                <a:hlinkClick r:id="rId3"/>
              </a:rPr>
              <a:t>inciso III do art. 2º da Lei nº 2.604, de 17 de setembro de 1955</a:t>
            </a:r>
            <a:r>
              <a:rPr lang="pt-BR" dirty="0"/>
              <a:t>, expedido até a publicação da </a:t>
            </a:r>
            <a:r>
              <a:rPr lang="pt-BR" dirty="0">
                <a:hlinkClick r:id="rId4"/>
              </a:rPr>
              <a:t>Lei nº 4.024, de 20 de dezembro de 1961;</a:t>
            </a:r>
            <a:endParaRPr lang="pt-BR" dirty="0"/>
          </a:p>
          <a:p>
            <a:r>
              <a:rPr lang="pt-BR" dirty="0"/>
              <a:t>IV - o titular de certificado de Enfermeiro Prático ou Prático de Enfermagem, expedido até 1964 pelo Serviço Nacional de Fiscalização da Medicina e Farmácia, do Ministério da Saúde, ou por órgão congênere da Secretaria de Saúde nas Unidades da Federação, nos termos do </a:t>
            </a:r>
            <a:r>
              <a:rPr lang="pt-BR" dirty="0">
                <a:hlinkClick r:id="rId5"/>
              </a:rPr>
              <a:t>Decreto-lei nº 23.774, de 22 de janeiro de 1934</a:t>
            </a:r>
            <a:r>
              <a:rPr lang="pt-BR" dirty="0"/>
              <a:t>, do </a:t>
            </a:r>
            <a:r>
              <a:rPr lang="pt-BR" dirty="0">
                <a:hlinkClick r:id="rId6"/>
              </a:rPr>
              <a:t>Decreto-lei nº 8.778, de 22 de janeiro de 1946</a:t>
            </a:r>
            <a:r>
              <a:rPr lang="pt-BR" dirty="0"/>
              <a:t>, e da </a:t>
            </a:r>
            <a:r>
              <a:rPr lang="pt-BR" dirty="0">
                <a:hlinkClick r:id="rId7"/>
              </a:rPr>
              <a:t>Lei nº 3.640, de 10 de outubro de 1959;</a:t>
            </a:r>
            <a:endParaRPr lang="pt-BR" dirty="0"/>
          </a:p>
          <a:p>
            <a:r>
              <a:rPr lang="pt-BR" dirty="0"/>
              <a:t>V - o pessoal enquadrado como Auxiliar de Enfermagem, nos termos do </a:t>
            </a:r>
            <a:r>
              <a:rPr lang="pt-BR" dirty="0">
                <a:hlinkClick r:id="rId8"/>
              </a:rPr>
              <a:t>Decreto-lei nº 299, de 28 de fevereiro de 1967;</a:t>
            </a:r>
            <a:endParaRPr lang="pt-BR" dirty="0"/>
          </a:p>
          <a:p>
            <a:r>
              <a:rPr lang="pt-BR" dirty="0"/>
              <a:t>VI - o titular do diploma ou certificado conferido por escola ou curso estrangeiro, segundo as leis do país, registrado em virtude de acordo de intercâmbio</a:t>
            </a:r>
          </a:p>
        </p:txBody>
      </p:sp>
      <p:pic>
        <p:nvPicPr>
          <p:cNvPr id="4" name="Imagem 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458502" y="5903541"/>
            <a:ext cx="2603175" cy="800000"/>
          </a:xfrm>
          <a:prstGeom prst="rect">
            <a:avLst/>
          </a:prstGeom>
        </p:spPr>
      </p:pic>
    </p:spTree>
    <p:extLst>
      <p:ext uri="{BB962C8B-B14F-4D97-AF65-F5344CB8AC3E}">
        <p14:creationId xmlns:p14="http://schemas.microsoft.com/office/powerpoint/2010/main" val="3240876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20133"/>
            <a:ext cx="8596668" cy="1320800"/>
          </a:xfrm>
        </p:spPr>
        <p:txBody>
          <a:bodyPr/>
          <a:lstStyle/>
          <a:p>
            <a:r>
              <a:rPr lang="pt-BR" dirty="0" smtClean="0"/>
              <a:t>Ok! Já entendi...E agora? Como Fiscalizar?</a:t>
            </a:r>
            <a:endParaRPr lang="pt-BR" dirty="0"/>
          </a:p>
        </p:txBody>
      </p:sp>
      <p:sp>
        <p:nvSpPr>
          <p:cNvPr id="3" name="Espaço Reservado para Conteúdo 2"/>
          <p:cNvSpPr>
            <a:spLocks noGrp="1"/>
          </p:cNvSpPr>
          <p:nvPr>
            <p:ph idx="1"/>
          </p:nvPr>
        </p:nvSpPr>
        <p:spPr>
          <a:xfrm>
            <a:off x="677334" y="1725141"/>
            <a:ext cx="8596668" cy="4978400"/>
          </a:xfrm>
        </p:spPr>
        <p:txBody>
          <a:bodyPr>
            <a:normAutofit lnSpcReduction="10000"/>
          </a:bodyPr>
          <a:lstStyle/>
          <a:p>
            <a:pPr marL="0" indent="0">
              <a:buNone/>
            </a:pPr>
            <a:r>
              <a:rPr lang="pt-BR" b="1" dirty="0" smtClean="0">
                <a:solidFill>
                  <a:schemeClr val="accent1">
                    <a:lumMod val="75000"/>
                  </a:schemeClr>
                </a:solidFill>
              </a:rPr>
              <a:t>O enfermeiro que exercer a função de técnico em concurso, deverá ter dupla inscrição?</a:t>
            </a:r>
          </a:p>
          <a:p>
            <a:pPr marL="0" indent="0">
              <a:buNone/>
            </a:pPr>
            <a:r>
              <a:rPr lang="pt-BR" dirty="0" smtClean="0"/>
              <a:t>Resp.: Não, uma vez que se reconheça a existência de poder implícito, o seu diploma e inscrição lhe permitem atuar nas atividades nele intrínsecas. </a:t>
            </a:r>
            <a:r>
              <a:rPr lang="pt-BR" dirty="0"/>
              <a:t>É</a:t>
            </a:r>
            <a:r>
              <a:rPr lang="pt-BR" dirty="0" smtClean="0"/>
              <a:t> liberalidade do enfermeiro exercer atribuições mais restritas, para, por exemplo, adentrar com mais amplitude ao mercado de trabalho.</a:t>
            </a:r>
          </a:p>
          <a:p>
            <a:pPr marL="0" indent="0">
              <a:buNone/>
            </a:pPr>
            <a:r>
              <a:rPr lang="pt-BR" b="1" dirty="0" smtClean="0">
                <a:solidFill>
                  <a:schemeClr val="accent1">
                    <a:lumMod val="75000"/>
                  </a:schemeClr>
                </a:solidFill>
              </a:rPr>
              <a:t>Caso o enfermeiro esteja em um cargo técnico e lhe solicitem realizar atribuições de enfermeiro, posso </a:t>
            </a:r>
            <a:r>
              <a:rPr lang="pt-BR" b="1" dirty="0" smtClean="0">
                <a:solidFill>
                  <a:schemeClr val="accent1">
                    <a:lumMod val="75000"/>
                  </a:schemeClr>
                </a:solidFill>
              </a:rPr>
              <a:t>notificar o contratante?</a:t>
            </a:r>
            <a:endParaRPr lang="pt-BR" b="1" dirty="0" smtClean="0">
              <a:solidFill>
                <a:schemeClr val="accent1">
                  <a:lumMod val="75000"/>
                </a:schemeClr>
              </a:solidFill>
            </a:endParaRPr>
          </a:p>
          <a:p>
            <a:pPr marL="0" indent="0">
              <a:buNone/>
            </a:pPr>
            <a:r>
              <a:rPr lang="pt-BR" dirty="0" smtClean="0"/>
              <a:t>Resp.: Sim, quando forem atividades de rotina, as atribuições devem restringir-se ao cargo a que o enfermeiro fora contratado, acarretando a possibilidade de equiparação de salários</a:t>
            </a:r>
            <a:r>
              <a:rPr lang="pt-BR" dirty="0" smtClean="0"/>
              <a:t>. O enfermeiro não pode ser notificado pelo exercício de </a:t>
            </a:r>
            <a:r>
              <a:rPr lang="pt-BR" smtClean="0"/>
              <a:t>função regulamentar.</a:t>
            </a:r>
            <a:endParaRPr lang="pt-BR" dirty="0" smtClean="0"/>
          </a:p>
          <a:p>
            <a:pPr marL="0" indent="0">
              <a:buNone/>
            </a:pPr>
            <a:r>
              <a:rPr lang="pt-BR" b="1" dirty="0" smtClean="0">
                <a:solidFill>
                  <a:schemeClr val="accent1">
                    <a:lumMod val="75000"/>
                  </a:schemeClr>
                </a:solidFill>
              </a:rPr>
              <a:t>O enfermeiro que exerce cargo técnico pode negar-se a realizar procedimentos privativos do enfermeiro? </a:t>
            </a:r>
          </a:p>
          <a:p>
            <a:pPr marL="0" indent="0">
              <a:buNone/>
            </a:pPr>
            <a:r>
              <a:rPr lang="pt-BR" dirty="0" smtClean="0"/>
              <a:t>Resp.: Depende, em situação de Urgência/</a:t>
            </a:r>
            <a:r>
              <a:rPr lang="pt-BR" dirty="0" err="1" smtClean="0"/>
              <a:t>Emergencia</a:t>
            </a:r>
            <a:r>
              <a:rPr lang="pt-BR" dirty="0" smtClean="0"/>
              <a:t> não pode, sob pena de caracterizar responsabilização por omissão de socorro. Em atividades de rotina, pode negar-se com base nas atribuições a que fora contratado</a:t>
            </a:r>
          </a:p>
          <a:p>
            <a:pPr marL="0" indent="0">
              <a:buNone/>
            </a:pPr>
            <a:endParaRPr lang="pt-BR" b="1" dirty="0" smtClean="0">
              <a:solidFill>
                <a:schemeClr val="accent1">
                  <a:lumMod val="75000"/>
                </a:schemeClr>
              </a:solidFill>
            </a:endParaRP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8502" y="5903541"/>
            <a:ext cx="2603175" cy="800000"/>
          </a:xfrm>
          <a:prstGeom prst="rect">
            <a:avLst/>
          </a:prstGeom>
        </p:spPr>
      </p:pic>
    </p:spTree>
    <p:extLst>
      <p:ext uri="{BB962C8B-B14F-4D97-AF65-F5344CB8AC3E}">
        <p14:creationId xmlns:p14="http://schemas.microsoft.com/office/powerpoint/2010/main" val="3156182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2235200" y="1369817"/>
            <a:ext cx="6096000" cy="3785652"/>
          </a:xfrm>
          <a:prstGeom prst="rect">
            <a:avLst/>
          </a:prstGeom>
        </p:spPr>
        <p:txBody>
          <a:bodyPr>
            <a:spAutoFit/>
          </a:bodyPr>
          <a:lstStyle/>
          <a:p>
            <a:pPr algn="ctr"/>
            <a:r>
              <a:rPr lang="pt-BR" sz="2000" dirty="0">
                <a:solidFill>
                  <a:srgbClr val="5FCBEF"/>
                </a:solidFill>
                <a:ea typeface="+mj-ea"/>
                <a:cs typeface="+mj-cs"/>
              </a:rPr>
              <a:t>“A punição do companheiro que</a:t>
            </a:r>
            <a:br>
              <a:rPr lang="pt-BR" sz="2000" dirty="0">
                <a:solidFill>
                  <a:srgbClr val="5FCBEF"/>
                </a:solidFill>
                <a:ea typeface="+mj-ea"/>
                <a:cs typeface="+mj-cs"/>
              </a:rPr>
            </a:br>
            <a:r>
              <a:rPr lang="pt-BR" sz="2000" dirty="0">
                <a:solidFill>
                  <a:srgbClr val="5FCBEF"/>
                </a:solidFill>
                <a:ea typeface="+mj-ea"/>
                <a:cs typeface="+mj-cs"/>
              </a:rPr>
              <a:t>falta aos seus deveres constitui um direito</a:t>
            </a:r>
            <a:br>
              <a:rPr lang="pt-BR" sz="2000" dirty="0">
                <a:solidFill>
                  <a:srgbClr val="5FCBEF"/>
                </a:solidFill>
                <a:ea typeface="+mj-ea"/>
                <a:cs typeface="+mj-cs"/>
              </a:rPr>
            </a:br>
            <a:r>
              <a:rPr lang="pt-BR" sz="2000" dirty="0">
                <a:solidFill>
                  <a:srgbClr val="5FCBEF"/>
                </a:solidFill>
                <a:ea typeface="+mj-ea"/>
                <a:cs typeface="+mj-cs"/>
              </a:rPr>
              <a:t>inerente a qualquer grupamento social. É</a:t>
            </a:r>
            <a:br>
              <a:rPr lang="pt-BR" sz="2000" dirty="0">
                <a:solidFill>
                  <a:srgbClr val="5FCBEF"/>
                </a:solidFill>
                <a:ea typeface="+mj-ea"/>
                <a:cs typeface="+mj-cs"/>
              </a:rPr>
            </a:br>
            <a:r>
              <a:rPr lang="pt-BR" sz="2000" dirty="0">
                <a:solidFill>
                  <a:srgbClr val="5FCBEF"/>
                </a:solidFill>
                <a:ea typeface="+mj-ea"/>
                <a:cs typeface="+mj-cs"/>
              </a:rPr>
              <a:t>um direito da corporação profissional,</a:t>
            </a:r>
            <a:br>
              <a:rPr lang="pt-BR" sz="2000" dirty="0">
                <a:solidFill>
                  <a:srgbClr val="5FCBEF"/>
                </a:solidFill>
                <a:ea typeface="+mj-ea"/>
                <a:cs typeface="+mj-cs"/>
              </a:rPr>
            </a:br>
            <a:r>
              <a:rPr lang="pt-BR" sz="2000" dirty="0">
                <a:solidFill>
                  <a:srgbClr val="5FCBEF"/>
                </a:solidFill>
                <a:ea typeface="+mj-ea"/>
                <a:cs typeface="+mj-cs"/>
              </a:rPr>
              <a:t>capaz de por si só assegurar, pela</a:t>
            </a:r>
            <a:br>
              <a:rPr lang="pt-BR" sz="2000" dirty="0">
                <a:solidFill>
                  <a:srgbClr val="5FCBEF"/>
                </a:solidFill>
                <a:ea typeface="+mj-ea"/>
                <a:cs typeface="+mj-cs"/>
              </a:rPr>
            </a:br>
            <a:r>
              <a:rPr lang="pt-BR" sz="2000" dirty="0">
                <a:solidFill>
                  <a:srgbClr val="5FCBEF"/>
                </a:solidFill>
                <a:ea typeface="+mj-ea"/>
                <a:cs typeface="+mj-cs"/>
              </a:rPr>
              <a:t>disciplina imposta e por todos os membros</a:t>
            </a:r>
            <a:br>
              <a:rPr lang="pt-BR" sz="2000" dirty="0">
                <a:solidFill>
                  <a:srgbClr val="5FCBEF"/>
                </a:solidFill>
                <a:ea typeface="+mj-ea"/>
                <a:cs typeface="+mj-cs"/>
              </a:rPr>
            </a:br>
            <a:r>
              <a:rPr lang="pt-BR" sz="2000" dirty="0">
                <a:solidFill>
                  <a:srgbClr val="5FCBEF"/>
                </a:solidFill>
                <a:ea typeface="+mj-ea"/>
                <a:cs typeface="+mj-cs"/>
              </a:rPr>
              <a:t>aceita, a sua manutenção e sobrevivência.</a:t>
            </a:r>
            <a:br>
              <a:rPr lang="pt-BR" sz="2000" dirty="0">
                <a:solidFill>
                  <a:srgbClr val="5FCBEF"/>
                </a:solidFill>
                <a:ea typeface="+mj-ea"/>
                <a:cs typeface="+mj-cs"/>
              </a:rPr>
            </a:br>
            <a:r>
              <a:rPr lang="pt-BR" sz="2000" dirty="0">
                <a:solidFill>
                  <a:srgbClr val="5FCBEF"/>
                </a:solidFill>
                <a:ea typeface="+mj-ea"/>
                <a:cs typeface="+mj-cs"/>
              </a:rPr>
              <a:t>Por isso, qualquer membro do grupo</a:t>
            </a:r>
            <a:br>
              <a:rPr lang="pt-BR" sz="2000" dirty="0">
                <a:solidFill>
                  <a:srgbClr val="5FCBEF"/>
                </a:solidFill>
                <a:ea typeface="+mj-ea"/>
                <a:cs typeface="+mj-cs"/>
              </a:rPr>
            </a:br>
            <a:r>
              <a:rPr lang="pt-BR" sz="2000" dirty="0">
                <a:solidFill>
                  <a:srgbClr val="5FCBEF"/>
                </a:solidFill>
                <a:ea typeface="+mj-ea"/>
                <a:cs typeface="+mj-cs"/>
              </a:rPr>
              <a:t>profissional que viole os deveres de</a:t>
            </a:r>
            <a:br>
              <a:rPr lang="pt-BR" sz="2000" dirty="0">
                <a:solidFill>
                  <a:srgbClr val="5FCBEF"/>
                </a:solidFill>
                <a:ea typeface="+mj-ea"/>
                <a:cs typeface="+mj-cs"/>
              </a:rPr>
            </a:br>
            <a:r>
              <a:rPr lang="pt-BR" sz="2000" dirty="0">
                <a:solidFill>
                  <a:srgbClr val="5FCBEF"/>
                </a:solidFill>
                <a:ea typeface="+mj-ea"/>
                <a:cs typeface="+mj-cs"/>
              </a:rPr>
              <a:t>disciplina está sujeito a sanções” </a:t>
            </a:r>
            <a:endParaRPr lang="pt-BR" sz="2000" dirty="0" smtClean="0">
              <a:solidFill>
                <a:srgbClr val="5FCBEF"/>
              </a:solidFill>
              <a:ea typeface="+mj-ea"/>
              <a:cs typeface="+mj-cs"/>
            </a:endParaRPr>
          </a:p>
          <a:p>
            <a:pPr algn="ctr"/>
            <a:endParaRPr lang="pt-BR" sz="2000" dirty="0" smtClean="0">
              <a:solidFill>
                <a:srgbClr val="5FCBEF"/>
              </a:solidFill>
              <a:ea typeface="+mj-ea"/>
              <a:cs typeface="+mj-cs"/>
            </a:endParaRPr>
          </a:p>
          <a:p>
            <a:pPr algn="ctr"/>
            <a:r>
              <a:rPr lang="pt-BR" sz="2000" dirty="0" smtClean="0">
                <a:solidFill>
                  <a:srgbClr val="5FCBEF"/>
                </a:solidFill>
                <a:ea typeface="+mj-ea"/>
                <a:cs typeface="+mj-cs"/>
              </a:rPr>
              <a:t>(</a:t>
            </a:r>
            <a:r>
              <a:rPr lang="pt-BR" sz="2000" dirty="0">
                <a:solidFill>
                  <a:srgbClr val="5FCBEF"/>
                </a:solidFill>
                <a:ea typeface="+mj-ea"/>
                <a:cs typeface="+mj-cs"/>
              </a:rPr>
              <a:t>Rubens Requião)</a:t>
            </a:r>
            <a:endParaRPr lang="pt-BR" dirty="0"/>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8502" y="5903541"/>
            <a:ext cx="2603175" cy="800000"/>
          </a:xfrm>
          <a:prstGeom prst="rect">
            <a:avLst/>
          </a:prstGeom>
        </p:spPr>
      </p:pic>
    </p:spTree>
    <p:extLst>
      <p:ext uri="{BB962C8B-B14F-4D97-AF65-F5344CB8AC3E}">
        <p14:creationId xmlns:p14="http://schemas.microsoft.com/office/powerpoint/2010/main" val="3449408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02933" y="1354666"/>
            <a:ext cx="5582535" cy="3623733"/>
          </a:xfrm>
        </p:spPr>
        <p:txBody>
          <a:bodyPr>
            <a:noAutofit/>
          </a:bodyPr>
          <a:lstStyle/>
          <a:p>
            <a:pPr algn="ctr"/>
            <a:r>
              <a:rPr lang="pt-BR" sz="2800" dirty="0" smtClean="0"/>
              <a:t>“Todas </a:t>
            </a:r>
            <a:r>
              <a:rPr lang="pt-BR" sz="2800" dirty="0"/>
              <a:t>as formas de poder - mesmo as que são baseadas no consenso do sistema democrático - reagem quando estão a ser atacadas, ou quando aqueles que exercem o poder se tornam um alvo</a:t>
            </a:r>
            <a:r>
              <a:rPr lang="pt-BR" sz="2800" dirty="0" smtClean="0"/>
              <a:t>.”</a:t>
            </a:r>
            <a:r>
              <a:rPr lang="pt-BR" sz="2800" dirty="0"/>
              <a:t> </a:t>
            </a:r>
            <a:r>
              <a:rPr lang="pt-BR" sz="2800" dirty="0" smtClean="0"/>
              <a:t/>
            </a:r>
            <a:br>
              <a:rPr lang="pt-BR" sz="2800" dirty="0" smtClean="0"/>
            </a:br>
            <a:r>
              <a:rPr lang="pt-BR" sz="2800" dirty="0"/>
              <a:t/>
            </a:r>
            <a:br>
              <a:rPr lang="pt-BR" sz="2800" dirty="0"/>
            </a:br>
            <a:r>
              <a:rPr lang="pt-BR" sz="2800" dirty="0" smtClean="0"/>
              <a:t>(Dario Fo)</a:t>
            </a:r>
            <a:r>
              <a:rPr lang="pt-BR" sz="2000" dirty="0" smtClean="0"/>
              <a:t/>
            </a:r>
            <a:br>
              <a:rPr lang="pt-BR" sz="2000" dirty="0" smtClean="0"/>
            </a:br>
            <a:r>
              <a:rPr lang="pt-BR" sz="2000" dirty="0"/>
              <a:t/>
            </a:r>
            <a:br>
              <a:rPr lang="pt-BR" sz="2000" dirty="0"/>
            </a:br>
            <a:r>
              <a:rPr lang="pt-BR" sz="2000" dirty="0" smtClean="0"/>
              <a:t/>
            </a:r>
            <a:br>
              <a:rPr lang="pt-BR" sz="2000" dirty="0" smtClean="0"/>
            </a:br>
            <a:r>
              <a:rPr lang="pt-BR" sz="2000" dirty="0" smtClean="0"/>
              <a:t/>
            </a:r>
            <a:br>
              <a:rPr lang="pt-BR" sz="2000" dirty="0" smtClean="0"/>
            </a:br>
            <a:endParaRPr lang="pt-BR" sz="2000" dirty="0"/>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8502" y="5903541"/>
            <a:ext cx="2603175" cy="800000"/>
          </a:xfrm>
          <a:prstGeom prst="rect">
            <a:avLst/>
          </a:prstGeom>
        </p:spPr>
      </p:pic>
    </p:spTree>
    <p:extLst>
      <p:ext uri="{BB962C8B-B14F-4D97-AF65-F5344CB8AC3E}">
        <p14:creationId xmlns:p14="http://schemas.microsoft.com/office/powerpoint/2010/main" val="1282974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Lei nº 7. 498/86</a:t>
            </a:r>
            <a:endParaRPr lang="pt-BR" dirty="0"/>
          </a:p>
        </p:txBody>
      </p:sp>
      <p:sp>
        <p:nvSpPr>
          <p:cNvPr id="3" name="Espaço Reservado para Conteúdo 2"/>
          <p:cNvSpPr>
            <a:spLocks noGrp="1"/>
          </p:cNvSpPr>
          <p:nvPr>
            <p:ph idx="1"/>
          </p:nvPr>
        </p:nvSpPr>
        <p:spPr>
          <a:xfrm>
            <a:off x="677334" y="1532965"/>
            <a:ext cx="8596668" cy="4508397"/>
          </a:xfrm>
        </p:spPr>
        <p:txBody>
          <a:bodyPr>
            <a:normAutofit fontScale="70000" lnSpcReduction="20000"/>
          </a:bodyPr>
          <a:lstStyle/>
          <a:p>
            <a:r>
              <a:rPr lang="pt-BR" dirty="0"/>
              <a:t>Art. 11. </a:t>
            </a:r>
            <a:r>
              <a:rPr lang="pt-BR" b="1" u="sng" dirty="0"/>
              <a:t>O Enfermeiro </a:t>
            </a:r>
            <a:r>
              <a:rPr lang="pt-BR" dirty="0"/>
              <a:t>exerce todas as atividades de enfermagem, cabendo-lhe:</a:t>
            </a:r>
          </a:p>
          <a:p>
            <a:r>
              <a:rPr lang="pt-BR" b="1" u="sng" dirty="0"/>
              <a:t>I - privativamente:</a:t>
            </a:r>
          </a:p>
          <a:p>
            <a:r>
              <a:rPr lang="pt-BR" dirty="0"/>
              <a:t>a) direção do órgão de enfermagem integrante da estrutura básica da instituição de saúde, pública e privada, e chefia de serviço e de unidade de enfermagem;</a:t>
            </a:r>
          </a:p>
          <a:p>
            <a:r>
              <a:rPr lang="pt-BR" dirty="0"/>
              <a:t>b) organização e direção dos serviços de enfermagem e de suas atividades técnicas e auxiliares nas empresas prestadoras desses serviços;</a:t>
            </a:r>
          </a:p>
          <a:p>
            <a:r>
              <a:rPr lang="pt-BR" dirty="0"/>
              <a:t>c) planejamento, organização, coordenação, execução e avaliação dos serviços da assistência de enfermagem;</a:t>
            </a:r>
          </a:p>
          <a:p>
            <a:r>
              <a:rPr lang="pt-BR" dirty="0" err="1" smtClean="0"/>
              <a:t>Alineas</a:t>
            </a:r>
            <a:r>
              <a:rPr lang="pt-BR" dirty="0"/>
              <a:t> </a:t>
            </a:r>
            <a:r>
              <a:rPr lang="pt-BR" dirty="0" smtClean="0"/>
              <a:t>“d” a “g” Vetadas.</a:t>
            </a:r>
            <a:endParaRPr lang="pt-BR" dirty="0"/>
          </a:p>
          <a:p>
            <a:r>
              <a:rPr lang="pt-BR" dirty="0"/>
              <a:t>h) consultoria, auditoria e emissão de parecer sobre matéria de enfermagem;</a:t>
            </a:r>
          </a:p>
          <a:p>
            <a:r>
              <a:rPr lang="pt-BR" dirty="0"/>
              <a:t>i) consulta de enfermagem;</a:t>
            </a:r>
          </a:p>
          <a:p>
            <a:r>
              <a:rPr lang="pt-BR" dirty="0"/>
              <a:t>j) prescrição da assistência de enfermagem;</a:t>
            </a:r>
          </a:p>
          <a:p>
            <a:r>
              <a:rPr lang="pt-BR" dirty="0" smtClean="0"/>
              <a:t>l) cuidados diretos de enfermagem a pacientes graves com risco de vida;</a:t>
            </a:r>
          </a:p>
          <a:p>
            <a:r>
              <a:rPr lang="pt-BR" dirty="0" smtClean="0"/>
              <a:t>m) cuidados de enfermagem de maior complexidade técnica e que exijam conhecimentos de base científica e capacidade de tomar decisões imediatas;</a:t>
            </a:r>
          </a:p>
          <a:p>
            <a:r>
              <a:rPr lang="pt-BR" dirty="0" smtClean="0"/>
              <a:t>II </a:t>
            </a:r>
            <a:r>
              <a:rPr lang="pt-BR" dirty="0"/>
              <a:t>- como integrante da equipe de saúde:</a:t>
            </a:r>
          </a:p>
          <a:p>
            <a:r>
              <a:rPr lang="pt-BR" dirty="0"/>
              <a:t>a) participação no planejamento, execução e avaliação da programação de saúde</a:t>
            </a:r>
            <a:r>
              <a:rPr lang="pt-BR" dirty="0" smtClean="0"/>
              <a:t>;</a:t>
            </a: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8502" y="5903541"/>
            <a:ext cx="2603175" cy="800000"/>
          </a:xfrm>
          <a:prstGeom prst="rect">
            <a:avLst/>
          </a:prstGeom>
        </p:spPr>
      </p:pic>
    </p:spTree>
    <p:extLst>
      <p:ext uri="{BB962C8B-B14F-4D97-AF65-F5344CB8AC3E}">
        <p14:creationId xmlns:p14="http://schemas.microsoft.com/office/powerpoint/2010/main" val="4290104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Cont.</a:t>
            </a:r>
            <a:endParaRPr lang="pt-BR" dirty="0"/>
          </a:p>
        </p:txBody>
      </p:sp>
      <p:sp>
        <p:nvSpPr>
          <p:cNvPr id="3" name="Espaço Reservado para Conteúdo 2"/>
          <p:cNvSpPr>
            <a:spLocks noGrp="1"/>
          </p:cNvSpPr>
          <p:nvPr>
            <p:ph idx="1"/>
          </p:nvPr>
        </p:nvSpPr>
        <p:spPr>
          <a:xfrm>
            <a:off x="677334" y="1456266"/>
            <a:ext cx="8596668" cy="4110962"/>
          </a:xfrm>
        </p:spPr>
        <p:txBody>
          <a:bodyPr>
            <a:normAutofit fontScale="70000" lnSpcReduction="20000"/>
          </a:bodyPr>
          <a:lstStyle/>
          <a:p>
            <a:r>
              <a:rPr lang="pt-BR" dirty="0"/>
              <a:t>b) participação na elaboração, execução e avaliação dos planos assistenciais de saúde;</a:t>
            </a:r>
          </a:p>
          <a:p>
            <a:r>
              <a:rPr lang="pt-BR" dirty="0"/>
              <a:t>c) prescrição de medicamentos estabelecidos em programas de saúde pública e em rotina aprovada pela instituição de saúde;</a:t>
            </a:r>
          </a:p>
          <a:p>
            <a:r>
              <a:rPr lang="pt-BR" dirty="0"/>
              <a:t>d) participação em projetos de construção ou reforma de unidades de internação;</a:t>
            </a:r>
          </a:p>
          <a:p>
            <a:r>
              <a:rPr lang="pt-BR" dirty="0" smtClean="0"/>
              <a:t>e</a:t>
            </a:r>
            <a:r>
              <a:rPr lang="pt-BR" dirty="0"/>
              <a:t>) prevenção e controle sistemático da infecção hospitalar e de doenças transmissíveis em geral;</a:t>
            </a:r>
          </a:p>
          <a:p>
            <a:r>
              <a:rPr lang="pt-BR" dirty="0"/>
              <a:t>f) prevenção e controle sistemático de danos que possam ser causados à clientela durante a assistência de enfermagem;</a:t>
            </a:r>
          </a:p>
          <a:p>
            <a:r>
              <a:rPr lang="pt-BR" dirty="0"/>
              <a:t>g) assistência de enfermagem à gestante, parturiente e puérpera;</a:t>
            </a:r>
          </a:p>
          <a:p>
            <a:r>
              <a:rPr lang="pt-BR" dirty="0"/>
              <a:t>h) acompanhamento da evolução e do trabalho de parto;</a:t>
            </a:r>
          </a:p>
          <a:p>
            <a:r>
              <a:rPr lang="pt-BR" dirty="0"/>
              <a:t>i) execução do parto sem </a:t>
            </a:r>
            <a:r>
              <a:rPr lang="pt-BR" dirty="0" err="1"/>
              <a:t>distocia</a:t>
            </a:r>
            <a:r>
              <a:rPr lang="pt-BR" dirty="0"/>
              <a:t>;</a:t>
            </a:r>
          </a:p>
          <a:p>
            <a:r>
              <a:rPr lang="pt-BR" dirty="0"/>
              <a:t>j) educação visando à melhoria de saúde da população.</a:t>
            </a:r>
          </a:p>
          <a:p>
            <a:r>
              <a:rPr lang="pt-BR" dirty="0"/>
              <a:t>Parágrafo único. As profissionais referidas no inciso II do art. 6º desta lei incumbe, ainda:</a:t>
            </a:r>
          </a:p>
          <a:p>
            <a:r>
              <a:rPr lang="pt-BR" dirty="0"/>
              <a:t>a) assistência à parturiente e ao parto normal;</a:t>
            </a:r>
          </a:p>
          <a:p>
            <a:r>
              <a:rPr lang="pt-BR" dirty="0"/>
              <a:t>b) identificação das </a:t>
            </a:r>
            <a:r>
              <a:rPr lang="pt-BR" dirty="0" err="1"/>
              <a:t>distocias</a:t>
            </a:r>
            <a:r>
              <a:rPr lang="pt-BR" dirty="0"/>
              <a:t> obstétricas e tomada de providências até a chegada do médico;</a:t>
            </a:r>
          </a:p>
          <a:p>
            <a:r>
              <a:rPr lang="pt-BR" dirty="0"/>
              <a:t>c) realização de </a:t>
            </a:r>
            <a:r>
              <a:rPr lang="pt-BR" dirty="0" err="1"/>
              <a:t>episiotomia</a:t>
            </a:r>
            <a:r>
              <a:rPr lang="pt-BR" dirty="0"/>
              <a:t> e </a:t>
            </a:r>
            <a:r>
              <a:rPr lang="pt-BR" dirty="0" err="1"/>
              <a:t>episiorrafia</a:t>
            </a:r>
            <a:r>
              <a:rPr lang="pt-BR" dirty="0"/>
              <a:t> e aplicação de anestesia local, quando necessária</a:t>
            </a:r>
            <a:r>
              <a:rPr lang="pt-BR" i="1" dirty="0"/>
              <a:t>.</a:t>
            </a: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8502" y="5903541"/>
            <a:ext cx="2603175" cy="800000"/>
          </a:xfrm>
          <a:prstGeom prst="rect">
            <a:avLst/>
          </a:prstGeom>
        </p:spPr>
      </p:pic>
    </p:spTree>
    <p:extLst>
      <p:ext uri="{BB962C8B-B14F-4D97-AF65-F5344CB8AC3E}">
        <p14:creationId xmlns:p14="http://schemas.microsoft.com/office/powerpoint/2010/main" val="172114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999066"/>
            <a:ext cx="8596668" cy="4602029"/>
          </a:xfrm>
        </p:spPr>
        <p:txBody>
          <a:bodyPr>
            <a:normAutofit fontScale="70000" lnSpcReduction="20000"/>
          </a:bodyPr>
          <a:lstStyle/>
          <a:p>
            <a:r>
              <a:rPr lang="pt-BR" dirty="0"/>
              <a:t>Art. 12. O </a:t>
            </a:r>
            <a:r>
              <a:rPr lang="pt-BR" b="1" u="sng" dirty="0"/>
              <a:t>Técnico de Enfermagem </a:t>
            </a:r>
            <a:r>
              <a:rPr lang="pt-BR" dirty="0"/>
              <a:t>exerce atividade de nível médio, envolvendo orientação e acompanhamento do trabalho de enfermagem em grau auxiliar, e participação no planejamento da assistência de enfermagem, cabendo-lhe especialmente:</a:t>
            </a:r>
          </a:p>
          <a:p>
            <a:r>
              <a:rPr lang="pt-BR" dirty="0"/>
              <a:t>a) participar da programação da assistência de enfermagem;</a:t>
            </a:r>
          </a:p>
          <a:p>
            <a:r>
              <a:rPr lang="pt-BR" dirty="0"/>
              <a:t>b) executar ações assistenciais de enfermagem, exceto as privativas do Enfermeiro, observado o disposto no parágrafo único do art. 11 desta lei;</a:t>
            </a:r>
          </a:p>
          <a:p>
            <a:r>
              <a:rPr lang="pt-BR" dirty="0"/>
              <a:t>c) participar da orientação e supervisão do trabalho de enfermagem em grau auxiliar;</a:t>
            </a:r>
          </a:p>
          <a:p>
            <a:r>
              <a:rPr lang="pt-BR" dirty="0"/>
              <a:t>d) participar da equipe de saúde.</a:t>
            </a:r>
          </a:p>
          <a:p>
            <a:r>
              <a:rPr lang="pt-BR" dirty="0"/>
              <a:t>Art. 13. O </a:t>
            </a:r>
            <a:r>
              <a:rPr lang="pt-BR" b="1" u="sng" dirty="0"/>
              <a:t>Auxiliar de Enfermagem </a:t>
            </a:r>
            <a:r>
              <a:rPr lang="pt-BR" dirty="0"/>
              <a:t>exerce atividades de nível médio, de natureza repetitiva, envolvendo serviços auxiliares de enfermagem sob supervisão, bem como a participação em nível de execução simples, em processos de tratamento, cabendo-lhe especialmente:</a:t>
            </a:r>
          </a:p>
          <a:p>
            <a:r>
              <a:rPr lang="pt-BR" dirty="0"/>
              <a:t>a) observar, reconhecer e descrever sinais e sintomas;</a:t>
            </a:r>
          </a:p>
          <a:p>
            <a:r>
              <a:rPr lang="pt-BR" dirty="0"/>
              <a:t>b)</a:t>
            </a:r>
            <a:r>
              <a:rPr lang="pt-BR" i="1" dirty="0"/>
              <a:t> </a:t>
            </a:r>
            <a:r>
              <a:rPr lang="pt-BR" dirty="0"/>
              <a:t>executar ações de tratamento simples;</a:t>
            </a:r>
          </a:p>
          <a:p>
            <a:r>
              <a:rPr lang="pt-BR" dirty="0"/>
              <a:t>c) prestar cuidados de higiene e conforto ao paciente;</a:t>
            </a:r>
          </a:p>
          <a:p>
            <a:r>
              <a:rPr lang="pt-BR" dirty="0"/>
              <a:t>d)  participar da equipe de saúde.</a:t>
            </a:r>
          </a:p>
          <a:p>
            <a:r>
              <a:rPr lang="pt-BR" dirty="0"/>
              <a:t>Art. 14. (</a:t>
            </a:r>
            <a:r>
              <a:rPr lang="pt-BR" dirty="0">
                <a:hlinkClick r:id="rId2"/>
              </a:rPr>
              <a:t>VETADO</a:t>
            </a:r>
            <a:r>
              <a:rPr lang="pt-BR" dirty="0"/>
              <a:t>).</a:t>
            </a:r>
          </a:p>
          <a:p>
            <a:r>
              <a:rPr lang="pt-BR" b="1" u="sng" dirty="0"/>
              <a:t>Art. 15. As atividades referidas nos </a:t>
            </a:r>
            <a:r>
              <a:rPr lang="pt-BR" b="1" u="sng" dirty="0" err="1"/>
              <a:t>arts</a:t>
            </a:r>
            <a:r>
              <a:rPr lang="pt-BR" b="1" u="sng" dirty="0"/>
              <a:t>. 12 e 13 desta lei, quando exercidas em instituições de saúde, públicas e privadas, e em programas de saúde, somente podem ser desempenhadas sob orientação e supervisão de Enfermeiro.</a:t>
            </a:r>
          </a:p>
          <a:p>
            <a:endParaRPr lang="pt-BR" dirty="0"/>
          </a:p>
        </p:txBody>
      </p:sp>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8502" y="5903541"/>
            <a:ext cx="2603175" cy="800000"/>
          </a:xfrm>
          <a:prstGeom prst="rect">
            <a:avLst/>
          </a:prstGeom>
        </p:spPr>
      </p:pic>
    </p:spTree>
    <p:extLst>
      <p:ext uri="{BB962C8B-B14F-4D97-AF65-F5344CB8AC3E}">
        <p14:creationId xmlns:p14="http://schemas.microsoft.com/office/powerpoint/2010/main" val="196757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Da Interpretação da norma em sua literalidade, deflui-se que, quanto à </a:t>
            </a:r>
            <a:r>
              <a:rPr lang="pt-BR" b="1" dirty="0" smtClean="0">
                <a:solidFill>
                  <a:schemeClr val="accent1">
                    <a:lumMod val="50000"/>
                  </a:schemeClr>
                </a:solidFill>
              </a:rPr>
              <a:t>FUNCIONALIDADE:</a:t>
            </a:r>
            <a:endParaRPr lang="pt-BR" b="1" dirty="0">
              <a:solidFill>
                <a:schemeClr val="accent1">
                  <a:lumMod val="50000"/>
                </a:schemeClr>
              </a:solidFill>
            </a:endParaRPr>
          </a:p>
        </p:txBody>
      </p:sp>
      <p:graphicFrame>
        <p:nvGraphicFramePr>
          <p:cNvPr id="14" name="Espaço Reservado para Conteúdo 13"/>
          <p:cNvGraphicFramePr>
            <a:graphicFrameLocks noGrp="1"/>
          </p:cNvGraphicFramePr>
          <p:nvPr>
            <p:ph idx="1"/>
            <p:extLst>
              <p:ext uri="{D42A27DB-BD31-4B8C-83A1-F6EECF244321}">
                <p14:modId xmlns:p14="http://schemas.microsoft.com/office/powerpoint/2010/main" val="3138239788"/>
              </p:ext>
            </p:extLst>
          </p:nvPr>
        </p:nvGraphicFramePr>
        <p:xfrm>
          <a:off x="677863" y="2160588"/>
          <a:ext cx="8596312" cy="4392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5" name="Imagem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58502" y="5903541"/>
            <a:ext cx="2603175" cy="800000"/>
          </a:xfrm>
          <a:prstGeom prst="rect">
            <a:avLst/>
          </a:prstGeom>
        </p:spPr>
      </p:pic>
    </p:spTree>
    <p:extLst>
      <p:ext uri="{BB962C8B-B14F-4D97-AF65-F5344CB8AC3E}">
        <p14:creationId xmlns:p14="http://schemas.microsoft.com/office/powerpoint/2010/main" val="1799544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255013"/>
            <a:ext cx="8596668" cy="1320800"/>
          </a:xfrm>
        </p:spPr>
        <p:txBody>
          <a:bodyPr>
            <a:normAutofit fontScale="90000"/>
          </a:bodyPr>
          <a:lstStyle/>
          <a:p>
            <a:r>
              <a:rPr lang="pt-BR" dirty="0" smtClean="0"/>
              <a:t>Ou...se você gostar mais de teoria do conjunto...Matematicamente, quanto à </a:t>
            </a:r>
            <a:r>
              <a:rPr lang="pt-BR" b="1" dirty="0" smtClean="0">
                <a:solidFill>
                  <a:schemeClr val="accent1">
                    <a:lumMod val="50000"/>
                  </a:schemeClr>
                </a:solidFill>
              </a:rPr>
              <a:t>FUNCIONALIDADE</a:t>
            </a:r>
            <a:r>
              <a:rPr lang="pt-BR" dirty="0" smtClean="0"/>
              <a:t>, temos que:</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1097671506"/>
              </p:ext>
            </p:extLst>
          </p:nvPr>
        </p:nvGraphicFramePr>
        <p:xfrm>
          <a:off x="677689" y="2022104"/>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ixaDeTexto 4"/>
          <p:cNvSpPr txBox="1"/>
          <p:nvPr/>
        </p:nvSpPr>
        <p:spPr>
          <a:xfrm>
            <a:off x="293601" y="6042025"/>
            <a:ext cx="9364133" cy="584775"/>
          </a:xfrm>
          <a:prstGeom prst="rect">
            <a:avLst/>
          </a:prstGeom>
          <a:noFill/>
        </p:spPr>
        <p:txBody>
          <a:bodyPr wrap="square" rtlCol="0">
            <a:spAutoFit/>
          </a:bodyPr>
          <a:lstStyle/>
          <a:p>
            <a:r>
              <a:rPr lang="pt-BR" sz="3200" dirty="0" smtClean="0"/>
              <a:t>Enfermagem           Técnico          Auxiliar</a:t>
            </a:r>
            <a:endParaRPr lang="pt-BR" sz="3200" dirty="0"/>
          </a:p>
        </p:txBody>
      </p:sp>
      <p:pic>
        <p:nvPicPr>
          <p:cNvPr id="6" name="Imagem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58502" y="5903541"/>
            <a:ext cx="2603175" cy="800000"/>
          </a:xfrm>
          <a:prstGeom prst="rect">
            <a:avLst/>
          </a:prstGeom>
        </p:spPr>
      </p:pic>
      <p:sp>
        <p:nvSpPr>
          <p:cNvPr id="7" name="Semicírculos 6"/>
          <p:cNvSpPr/>
          <p:nvPr/>
        </p:nvSpPr>
        <p:spPr>
          <a:xfrm rot="5400000">
            <a:off x="2760134" y="5881160"/>
            <a:ext cx="711200" cy="1032933"/>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8" name="Semicírculos 7"/>
          <p:cNvSpPr/>
          <p:nvPr/>
        </p:nvSpPr>
        <p:spPr>
          <a:xfrm rot="5400000">
            <a:off x="5401736" y="5881159"/>
            <a:ext cx="711200" cy="1032933"/>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val="1773517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Agora, vamos analisar juridicamente...</a:t>
            </a:r>
            <a:br>
              <a:rPr lang="pt-BR" dirty="0" smtClean="0"/>
            </a:br>
            <a:r>
              <a:rPr lang="pt-BR" dirty="0" smtClean="0"/>
              <a:t>Primeiramente vamos aos conceitos:</a:t>
            </a:r>
            <a:endParaRPr lang="pt-BR" dirty="0"/>
          </a:p>
        </p:txBody>
      </p:sp>
      <p:sp>
        <p:nvSpPr>
          <p:cNvPr id="3" name="Espaço Reservado para Conteúdo 2"/>
          <p:cNvSpPr>
            <a:spLocks noGrp="1"/>
          </p:cNvSpPr>
          <p:nvPr>
            <p:ph idx="1"/>
          </p:nvPr>
        </p:nvSpPr>
        <p:spPr/>
        <p:txBody>
          <a:bodyPr>
            <a:normAutofit lnSpcReduction="10000"/>
          </a:bodyPr>
          <a:lstStyle/>
          <a:p>
            <a:pPr algn="just"/>
            <a:r>
              <a:rPr lang="pt-BR" dirty="0" smtClean="0"/>
              <a:t>Direito é uma Ciência: pois possui métodos, finalidades e objetos próprios. </a:t>
            </a:r>
          </a:p>
          <a:p>
            <a:pPr marL="0" indent="0" algn="just">
              <a:buNone/>
            </a:pPr>
            <a:endParaRPr lang="pt-BR" dirty="0" smtClean="0"/>
          </a:p>
          <a:p>
            <a:pPr algn="just"/>
            <a:r>
              <a:rPr lang="pt-BR" dirty="0" smtClean="0"/>
              <a:t>Teoria: Uma </a:t>
            </a:r>
            <a:r>
              <a:rPr lang="pt-BR" dirty="0"/>
              <a:t>teoria é uma </a:t>
            </a:r>
            <a:r>
              <a:rPr lang="pt-BR" dirty="0" err="1"/>
              <a:t>idéia</a:t>
            </a:r>
            <a:r>
              <a:rPr lang="pt-BR" dirty="0"/>
              <a:t> que começou por ser uma hipótese, mas que foi testada pela experiência e pela observação do mundo real, e passou todos os lestes a que foi sujeita. </a:t>
            </a:r>
          </a:p>
          <a:p>
            <a:pPr marL="0" indent="0" algn="just">
              <a:buNone/>
            </a:pPr>
            <a:endParaRPr lang="pt-BR" dirty="0" smtClean="0"/>
          </a:p>
          <a:p>
            <a:pPr algn="just"/>
            <a:r>
              <a:rPr lang="pt-BR" i="1" dirty="0" err="1" smtClean="0"/>
              <a:t>Ratio</a:t>
            </a:r>
            <a:r>
              <a:rPr lang="pt-BR" i="1" dirty="0" smtClean="0"/>
              <a:t> Legis</a:t>
            </a:r>
            <a:r>
              <a:rPr lang="pt-BR" i="1" dirty="0"/>
              <a:t>: </a:t>
            </a:r>
            <a:r>
              <a:rPr lang="pt-BR" dirty="0"/>
              <a:t>Finalidade da lei; escopo visado pela norma jurídica. Constitui pormenor de investigação indispensável para conhecer-se o alcance da lei. Deve-se </a:t>
            </a:r>
            <a:r>
              <a:rPr lang="pt-BR" dirty="0" smtClean="0"/>
              <a:t>auscultar, para que  </a:t>
            </a:r>
            <a:r>
              <a:rPr lang="pt-BR" dirty="0"/>
              <a:t>a lei foi criada e, da expressão literal, extrair o sentido lógico. Aspecto da interpretação lógica. </a:t>
            </a:r>
            <a:r>
              <a:rPr lang="pt-BR" dirty="0" err="1"/>
              <a:t>Voluntas</a:t>
            </a:r>
            <a:r>
              <a:rPr lang="pt-BR" dirty="0"/>
              <a:t> legis. Não se confunde com a </a:t>
            </a:r>
            <a:r>
              <a:rPr lang="pt-BR" dirty="0" err="1"/>
              <a:t>occasio</a:t>
            </a:r>
            <a:r>
              <a:rPr lang="pt-BR" dirty="0"/>
              <a:t> legis, isto é, circunstâncias históricas que motivarem a </a:t>
            </a:r>
            <a:r>
              <a:rPr lang="pt-BR" dirty="0" smtClean="0"/>
              <a:t>lei</a:t>
            </a:r>
          </a:p>
          <a:p>
            <a:pPr marL="0" indent="0" algn="just">
              <a:buNone/>
            </a:pPr>
            <a:endParaRPr lang="pt-BR" dirty="0" smtClean="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8502" y="5903541"/>
            <a:ext cx="2603175" cy="800000"/>
          </a:xfrm>
          <a:prstGeom prst="rect">
            <a:avLst/>
          </a:prstGeom>
        </p:spPr>
      </p:pic>
    </p:spTree>
    <p:extLst>
      <p:ext uri="{BB962C8B-B14F-4D97-AF65-F5344CB8AC3E}">
        <p14:creationId xmlns:p14="http://schemas.microsoft.com/office/powerpoint/2010/main" val="22075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Teoria do Poder Implícito ou Clausula Elástica:</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b="1" dirty="0">
                <a:solidFill>
                  <a:schemeClr val="accent1">
                    <a:lumMod val="75000"/>
                  </a:schemeClr>
                </a:solidFill>
              </a:rPr>
              <a:t>ORIGEM : </a:t>
            </a:r>
            <a:r>
              <a:rPr lang="pt-BR" dirty="0"/>
              <a:t>A Teoria dos Poderes Implícitos teve como precedente o </a:t>
            </a:r>
            <a:r>
              <a:rPr lang="pt-BR" dirty="0" err="1"/>
              <a:t>celébre</a:t>
            </a:r>
            <a:r>
              <a:rPr lang="pt-BR" dirty="0"/>
              <a:t> </a:t>
            </a:r>
            <a:r>
              <a:rPr lang="pt-BR" dirty="0" smtClean="0"/>
              <a:t>caso </a:t>
            </a:r>
            <a:r>
              <a:rPr lang="pt-BR" dirty="0" err="1" smtClean="0"/>
              <a:t>McCULLOCH</a:t>
            </a:r>
            <a:r>
              <a:rPr lang="pt-BR" dirty="0" smtClean="0"/>
              <a:t> </a:t>
            </a:r>
            <a:r>
              <a:rPr lang="pt-BR" dirty="0"/>
              <a:t>v. MARYLAND, ainda no ano de 1819, julgado pelo eminente </a:t>
            </a:r>
            <a:r>
              <a:rPr lang="pt-BR" dirty="0" smtClean="0"/>
              <a:t>jurista, então </a:t>
            </a:r>
            <a:r>
              <a:rPr lang="pt-BR" dirty="0"/>
              <a:t>Presidente da Suprema Corte Americana, John Marshall, em que </a:t>
            </a:r>
            <a:r>
              <a:rPr lang="pt-BR" dirty="0" smtClean="0"/>
              <a:t>foram delimitados </a:t>
            </a:r>
            <a:r>
              <a:rPr lang="pt-BR" dirty="0"/>
              <a:t>os poderes dos estados federados em face do poder do governo </a:t>
            </a:r>
            <a:r>
              <a:rPr lang="pt-BR" dirty="0" smtClean="0"/>
              <a:t>federal, bem </a:t>
            </a:r>
            <a:r>
              <a:rPr lang="pt-BR" dirty="0"/>
              <a:t>como estabelecidos os contornos dos poderes atribuídos ao </a:t>
            </a:r>
            <a:r>
              <a:rPr lang="pt-BR" dirty="0" smtClean="0"/>
              <a:t>Congresso Nacional.</a:t>
            </a:r>
          </a:p>
          <a:p>
            <a:r>
              <a:rPr lang="pt-BR" dirty="0" smtClean="0"/>
              <a:t>No </a:t>
            </a:r>
            <a:r>
              <a:rPr lang="pt-BR" dirty="0"/>
              <a:t>mencionado julgado, Marshall sustentou que a Constituição </a:t>
            </a:r>
            <a:r>
              <a:rPr lang="pt-BR" dirty="0" smtClean="0"/>
              <a:t>americana ao </a:t>
            </a:r>
            <a:r>
              <a:rPr lang="pt-BR" dirty="0"/>
              <a:t>estabelecer alguns poderes explícitos e objetivos a serem alcançados, </a:t>
            </a:r>
            <a:r>
              <a:rPr lang="pt-BR" dirty="0" smtClean="0"/>
              <a:t>também conferia </a:t>
            </a:r>
            <a:r>
              <a:rPr lang="pt-BR" dirty="0"/>
              <a:t>poderes implícitos à sua consecução. </a:t>
            </a:r>
            <a:endParaRPr lang="pt-BR" dirty="0" smtClean="0"/>
          </a:p>
          <a:p>
            <a:pPr marL="0" indent="0">
              <a:buNone/>
            </a:pPr>
            <a:endParaRPr lang="pt-BR" dirty="0" smtClean="0"/>
          </a:p>
          <a:p>
            <a:r>
              <a:rPr lang="pt-BR" b="1" dirty="0" smtClean="0">
                <a:solidFill>
                  <a:schemeClr val="accent1">
                    <a:lumMod val="75000"/>
                  </a:schemeClr>
                </a:solidFill>
              </a:rPr>
              <a:t>O QUE É: </a:t>
            </a:r>
            <a:r>
              <a:rPr lang="pt-BR" dirty="0" smtClean="0"/>
              <a:t>Em</a:t>
            </a:r>
            <a:r>
              <a:rPr lang="pt-BR" b="1" dirty="0" smtClean="0"/>
              <a:t> </a:t>
            </a:r>
            <a:r>
              <a:rPr lang="pt-BR" dirty="0"/>
              <a:t>decorrência de a </a:t>
            </a:r>
            <a:r>
              <a:rPr lang="pt-BR" dirty="0" smtClean="0"/>
              <a:t>Constituição/Norma </a:t>
            </a:r>
            <a:r>
              <a:rPr lang="pt-BR" dirty="0"/>
              <a:t>atribuir uma competência expressa a determinado </a:t>
            </a:r>
            <a:r>
              <a:rPr lang="pt-BR" dirty="0" smtClean="0"/>
              <a:t>órgão/pessoa/ente, </a:t>
            </a:r>
            <a:r>
              <a:rPr lang="pt-BR" dirty="0"/>
              <a:t>estaria também atribuindo, na forma de poderes implícitos, a esse mesmo </a:t>
            </a:r>
            <a:r>
              <a:rPr lang="pt-BR" dirty="0" smtClean="0"/>
              <a:t>órgão/pessoa/Ente, </a:t>
            </a:r>
            <a:r>
              <a:rPr lang="pt-BR" dirty="0"/>
              <a:t>os meios necessários à integral realização de tais fins que lhe foram outorgados, ficando apenas sujeitas às proibições e limites estruturais da </a:t>
            </a:r>
            <a:r>
              <a:rPr lang="pt-BR" dirty="0" smtClean="0"/>
              <a:t>Constituição Federal ou Norma que lhes deu origem.</a:t>
            </a:r>
            <a:endParaRPr lang="pt-BR" dirty="0"/>
          </a:p>
          <a:p>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8502" y="5903541"/>
            <a:ext cx="2603175" cy="800000"/>
          </a:xfrm>
          <a:prstGeom prst="rect">
            <a:avLst/>
          </a:prstGeom>
        </p:spPr>
      </p:pic>
    </p:spTree>
    <p:extLst>
      <p:ext uri="{BB962C8B-B14F-4D97-AF65-F5344CB8AC3E}">
        <p14:creationId xmlns:p14="http://schemas.microsoft.com/office/powerpoint/2010/main" val="304369154"/>
      </p:ext>
    </p:extLst>
  </p:cSld>
  <p:clrMapOvr>
    <a:masterClrMapping/>
  </p:clrMapOvr>
</p:sld>
</file>

<file path=ppt/theme/theme1.xml><?xml version="1.0" encoding="utf-8"?>
<a:theme xmlns:a="http://schemas.openxmlformats.org/drawingml/2006/main" name="Facetado">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138</TotalTime>
  <Words>1307</Words>
  <Application>Microsoft Office PowerPoint</Application>
  <PresentationFormat>Widescreen</PresentationFormat>
  <Paragraphs>93</Paragraphs>
  <Slides>13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13</vt:i4>
      </vt:variant>
    </vt:vector>
  </HeadingPairs>
  <TitlesOfParts>
    <vt:vector size="17" baseType="lpstr">
      <vt:lpstr>Arial</vt:lpstr>
      <vt:lpstr>Trebuchet MS</vt:lpstr>
      <vt:lpstr>Wingdings 3</vt:lpstr>
      <vt:lpstr>Facetado</vt:lpstr>
      <vt:lpstr>Diretrizes e Politicas para o Processo de Fiscalização: Teoria dos Poderes Implícitos</vt:lpstr>
      <vt:lpstr>“Todas as formas de poder - mesmo as que são baseadas no consenso do sistema democrático - reagem quando estão a ser atacadas, ou quando aqueles que exercem o poder se tornam um alvo.”   (Dario Fo)    </vt:lpstr>
      <vt:lpstr>Lei nº 7. 498/86</vt:lpstr>
      <vt:lpstr>Cont.</vt:lpstr>
      <vt:lpstr>Apresentação do PowerPoint</vt:lpstr>
      <vt:lpstr>Da Interpretação da norma em sua literalidade, deflui-se que, quanto à FUNCIONALIDADE:</vt:lpstr>
      <vt:lpstr>Ou...se você gostar mais de teoria do conjunto...Matematicamente, quanto à FUNCIONALIDADE, temos que:</vt:lpstr>
      <vt:lpstr>Agora, vamos analisar juridicamente... Primeiramente vamos aos conceitos:</vt:lpstr>
      <vt:lpstr>Teoria do Poder Implícito ou Clausula Elástica:</vt:lpstr>
      <vt:lpstr>E o artigo 6º, 7º e 8º da Lei nº 7.498?</vt:lpstr>
      <vt:lpstr>Cont.</vt:lpstr>
      <vt:lpstr>Ok! Já entendi...E agora? Como Fiscalizar?</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Diretrizes e Politicas para o Processo de Fiscalização: Teoria dos Poderes Implícitos</dc:title>
  <dc:creator>Manuela Cândido</dc:creator>
  <cp:lastModifiedBy>Manuela Cândido</cp:lastModifiedBy>
  <cp:revision>15</cp:revision>
  <dcterms:created xsi:type="dcterms:W3CDTF">2015-11-19T12:41:56Z</dcterms:created>
  <dcterms:modified xsi:type="dcterms:W3CDTF">2015-11-19T17:37:26Z</dcterms:modified>
</cp:coreProperties>
</file>