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5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411509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64756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3559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814576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1231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98840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8340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66165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226490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08/12/2015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69343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5E1EAEF3-6630-4BB9-847E-42715B218EC8}" type="datetimeFigureOut">
              <a:rPr lang="pt-BR" smtClean="0"/>
              <a:t>08/12/2015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2054982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5E1EAEF3-6630-4BB9-847E-42715B218EC8}" type="datetimeFigureOut">
              <a:rPr lang="pt-BR" smtClean="0"/>
              <a:t>08/12/2015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249911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5E1EAEF3-6630-4BB9-847E-42715B218EC8}" type="datetimeFigureOut">
              <a:rPr lang="pt-BR" smtClean="0"/>
              <a:t>08/12/2015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051107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EAEF3-6630-4BB9-847E-42715B218EC8}" type="datetimeFigureOut">
              <a:rPr lang="pt-BR" smtClean="0"/>
              <a:t>08/12/2015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23773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5E1EAEF3-6630-4BB9-847E-42715B218EC8}" type="datetimeFigureOut">
              <a:rPr lang="pt-BR" smtClean="0"/>
              <a:t>08/12/2015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49405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5A68548-4F09-47A2-B1D8-7FC3AEFB5623}" type="slidenum">
              <a:rPr lang="pt-BR" smtClean="0"/>
              <a:t>‹nº›</a:t>
            </a:fld>
            <a:endParaRPr lang="pt-BR"/>
          </a:p>
        </p:txBody>
      </p:sp>
      <p:sp>
        <p:nvSpPr>
          <p:cNvPr id="5" name="Date Placeholder 4"/>
          <p:cNvSpPr>
            <a:spLocks noGrp="1"/>
          </p:cNvSpPr>
          <p:nvPr>
            <p:ph type="dt" sz="half" idx="10"/>
          </p:nvPr>
        </p:nvSpPr>
        <p:spPr/>
        <p:txBody>
          <a:bodyPr/>
          <a:lstStyle/>
          <a:p>
            <a:fld id="{5E1EAEF3-6630-4BB9-847E-42715B218EC8}" type="datetimeFigureOut">
              <a:rPr lang="pt-BR" smtClean="0"/>
              <a:t>08/12/2015</a:t>
            </a:fld>
            <a:endParaRPr lang="pt-BR"/>
          </a:p>
        </p:txBody>
      </p:sp>
    </p:spTree>
    <p:extLst>
      <p:ext uri="{BB962C8B-B14F-4D97-AF65-F5344CB8AC3E}">
        <p14:creationId xmlns:p14="http://schemas.microsoft.com/office/powerpoint/2010/main" val="1005156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1EAEF3-6630-4BB9-847E-42715B218EC8}" type="datetimeFigureOut">
              <a:rPr lang="pt-BR" smtClean="0"/>
              <a:t>08/12/2015</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5A68548-4F09-47A2-B1D8-7FC3AEFB5623}" type="slidenum">
              <a:rPr lang="pt-BR" smtClean="0"/>
              <a:t>‹nº›</a:t>
            </a:fld>
            <a:endParaRPr lang="pt-BR"/>
          </a:p>
        </p:txBody>
      </p:sp>
    </p:spTree>
    <p:extLst>
      <p:ext uri="{BB962C8B-B14F-4D97-AF65-F5344CB8AC3E}">
        <p14:creationId xmlns:p14="http://schemas.microsoft.com/office/powerpoint/2010/main" val="5840861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107583" y="362881"/>
            <a:ext cx="7495504" cy="5293757"/>
          </a:xfrm>
          <a:prstGeom prst="rect">
            <a:avLst/>
          </a:prstGeom>
          <a:noFill/>
        </p:spPr>
        <p:txBody>
          <a:bodyPr wrap="square" rtlCol="0">
            <a:spAutoFit/>
          </a:bodyPr>
          <a:lstStyle/>
          <a:p>
            <a:r>
              <a:rPr lang="pt-BR" sz="3200" dirty="0" smtClean="0">
                <a:solidFill>
                  <a:srgbClr val="0070C0"/>
                </a:solidFill>
              </a:rPr>
              <a:t>PLANEJAMENTO X GESTÃO ESTRATEGICA</a:t>
            </a:r>
          </a:p>
          <a:p>
            <a:endParaRPr lang="pt-BR" dirty="0"/>
          </a:p>
          <a:p>
            <a:pPr algn="just"/>
            <a:endParaRPr lang="pt-BR" dirty="0" smtClean="0"/>
          </a:p>
          <a:p>
            <a:pPr algn="just"/>
            <a:endParaRPr lang="pt-BR" dirty="0"/>
          </a:p>
          <a:p>
            <a:pPr algn="just"/>
            <a:r>
              <a:rPr lang="pt-BR" dirty="0" smtClean="0">
                <a:solidFill>
                  <a:srgbClr val="0070C0"/>
                </a:solidFill>
              </a:rPr>
              <a:t>PLANEJAMENTO</a:t>
            </a:r>
            <a:r>
              <a:rPr lang="pt-BR" dirty="0" smtClean="0"/>
              <a:t>  é uma ferramenta administrativa, que possibilita perceber a realidade, avaliar os caminhos, construir um referencial futuro, o trâmite adequado e reavaliar todo o processo a que o acoplamento se destina. Sendo, portanto, o lado racional da ação. Tratando-se de um processo de deliberação abstrato e explícito que escolhe e organiza ações, antecipando os resultados esperados. Esta deliberação busca alcançar, da melhor forma possível, alguns objetivos pré-definidos.</a:t>
            </a:r>
          </a:p>
          <a:p>
            <a:pPr algn="just"/>
            <a:endParaRPr lang="pt-BR" dirty="0"/>
          </a:p>
          <a:p>
            <a:pPr algn="just"/>
            <a:r>
              <a:rPr lang="pt-BR" dirty="0" smtClean="0">
                <a:solidFill>
                  <a:srgbClr val="0070C0"/>
                </a:solidFill>
              </a:rPr>
              <a:t>GESTÃO</a:t>
            </a:r>
            <a:r>
              <a:rPr lang="pt-BR" dirty="0" smtClean="0"/>
              <a:t>  é a ciência social que estuda e sistematiza as práticas usadas para administrar. O termo "administração" vem do </a:t>
            </a:r>
            <a:r>
              <a:rPr lang="pt-BR" i="1" dirty="0" smtClean="0"/>
              <a:t>latim </a:t>
            </a:r>
            <a:r>
              <a:rPr lang="pt-BR" i="1" dirty="0" err="1" smtClean="0"/>
              <a:t>administratione</a:t>
            </a:r>
            <a:r>
              <a:rPr lang="pt-BR" dirty="0" smtClean="0"/>
              <a:t>, que significa direção, gerência. Ou seja, é o ato de administrar ou gerenciar negócios, pessoas ou recursos, com o objetivo de alcançar metas definidas</a:t>
            </a:r>
            <a:endParaRPr lang="pt-BR"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471753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95718" y="149384"/>
            <a:ext cx="6096000" cy="6370975"/>
          </a:xfrm>
          <a:prstGeom prst="rect">
            <a:avLst/>
          </a:prstGeom>
        </p:spPr>
        <p:txBody>
          <a:bodyPr>
            <a:spAutoFit/>
          </a:bodyPr>
          <a:lstStyle/>
          <a:p>
            <a:pPr algn="ctr"/>
            <a:r>
              <a:rPr lang="pt-BR" sz="2400" b="1" dirty="0" smtClean="0">
                <a:solidFill>
                  <a:srgbClr val="0070C0"/>
                </a:solidFill>
              </a:rPr>
              <a:t>Quem pode ser fiscal?</a:t>
            </a:r>
          </a:p>
          <a:p>
            <a:pPr algn="ctr"/>
            <a:endParaRPr lang="pt-BR" sz="2400" b="1" dirty="0" smtClean="0">
              <a:solidFill>
                <a:schemeClr val="accent6">
                  <a:lumMod val="50000"/>
                </a:schemeClr>
              </a:solidFill>
            </a:endParaRPr>
          </a:p>
          <a:p>
            <a:pPr algn="just"/>
            <a:r>
              <a:rPr lang="pt-BR" dirty="0" smtClean="0"/>
              <a:t>O </a:t>
            </a:r>
            <a:r>
              <a:rPr lang="pt-BR" b="1" dirty="0" smtClean="0"/>
              <a:t>“REPRESENTANTE DA ADMINISTRAÇÃO” </a:t>
            </a:r>
            <a:r>
              <a:rPr lang="pt-BR" dirty="0" smtClean="0"/>
              <a:t>deverá ter vínculo com a Administração Pública devendo, portanto, ser servidor estável, comissionado ou empregado público. É possível, também, de acordo com o entendimento do Ministério do Planejamento, a designação de servidores temporários.</a:t>
            </a:r>
          </a:p>
          <a:p>
            <a:pPr algn="just"/>
            <a:endParaRPr lang="pt-BR" dirty="0" smtClean="0"/>
          </a:p>
          <a:p>
            <a:pPr algn="just"/>
            <a:endParaRPr lang="pt-BR" dirty="0" smtClean="0"/>
          </a:p>
          <a:p>
            <a:pPr algn="just"/>
            <a:r>
              <a:rPr lang="pt-BR" dirty="0" smtClean="0"/>
              <a:t>TCU 100/2013-Plenário – Impossibilidade</a:t>
            </a:r>
          </a:p>
          <a:p>
            <a:pPr algn="just"/>
            <a:endParaRPr lang="pt-BR" dirty="0" smtClean="0"/>
          </a:p>
          <a:p>
            <a:pPr algn="just"/>
            <a:r>
              <a:rPr lang="pt-BR" dirty="0" smtClean="0"/>
              <a:t>O Tribunal de Contas da União, assim como os doutrinadores, possuem posição solidificada que a designação/ nomeação deverá ser por ato oficial específico da Administração devidamente publicado, assim como juntado aos autos da contratação.</a:t>
            </a:r>
          </a:p>
          <a:p>
            <a:pPr algn="just"/>
            <a:r>
              <a:rPr lang="pt-BR" dirty="0" smtClean="0"/>
              <a:t>É importante que seja nomeado mais de um representante para que os trabalhos possam ser divididos e, também, para que não haja lacuna no acompanhamento do contrato em razão de ausências legais do representante</a:t>
            </a:r>
            <a:endParaRPr lang="pt-BR" dirty="0"/>
          </a:p>
        </p:txBody>
      </p:sp>
    </p:spTree>
    <p:extLst>
      <p:ext uri="{BB962C8B-B14F-4D97-AF65-F5344CB8AC3E}">
        <p14:creationId xmlns:p14="http://schemas.microsoft.com/office/powerpoint/2010/main" val="224502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1412740" y="381269"/>
            <a:ext cx="6855296" cy="5811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4469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707851" y="176064"/>
            <a:ext cx="7776864" cy="6463308"/>
          </a:xfrm>
          <a:prstGeom prst="rect">
            <a:avLst/>
          </a:prstGeom>
        </p:spPr>
        <p:txBody>
          <a:bodyPr wrap="square">
            <a:spAutoFit/>
          </a:bodyPr>
          <a:lstStyle/>
          <a:p>
            <a:r>
              <a:rPr lang="pt-BR" dirty="0" smtClean="0"/>
              <a:t>A primeira ação importante e essencial que deve ter o fiscal do contrato é a certificação da existência de alguns documentos imprescindíveis para o seu controle e para a gestão efetiva, que são:</a:t>
            </a:r>
          </a:p>
          <a:p>
            <a:r>
              <a:rPr lang="pt-BR" dirty="0" smtClean="0"/>
              <a:t>• Emissão da nota de empenho;</a:t>
            </a:r>
          </a:p>
          <a:p>
            <a:r>
              <a:rPr lang="pt-BR" dirty="0" smtClean="0"/>
              <a:t>• Assinatura do contrato e de outros instrumentos hábeis;</a:t>
            </a:r>
          </a:p>
          <a:p>
            <a:r>
              <a:rPr lang="pt-BR" dirty="0" smtClean="0"/>
              <a:t>• Publicação do extrato do contrato;</a:t>
            </a:r>
          </a:p>
          <a:p>
            <a:r>
              <a:rPr lang="pt-BR" dirty="0" smtClean="0"/>
              <a:t>• Publicação da portaria o nomeando como Fiscal;</a:t>
            </a:r>
          </a:p>
          <a:p>
            <a:r>
              <a:rPr lang="pt-BR" dirty="0" smtClean="0"/>
              <a:t>• Verificação das exigências contratuais e legais para início da</a:t>
            </a:r>
          </a:p>
          <a:p>
            <a:r>
              <a:rPr lang="pt-BR" dirty="0" smtClean="0"/>
              <a:t>execução do objeto,</a:t>
            </a:r>
          </a:p>
          <a:p>
            <a:r>
              <a:rPr lang="pt-BR" dirty="0" smtClean="0"/>
              <a:t>• Relação do pessoal que irá executar o serviço e a respectiva</a:t>
            </a:r>
          </a:p>
          <a:p>
            <a:r>
              <a:rPr lang="pt-BR" dirty="0" smtClean="0"/>
              <a:t>comprovação da regularidade da documentação apresentada;</a:t>
            </a:r>
          </a:p>
          <a:p>
            <a:r>
              <a:rPr lang="pt-BR" dirty="0" smtClean="0"/>
              <a:t>• Relação de materiais, máquinas e equipamentos necessários à</a:t>
            </a:r>
          </a:p>
          <a:p>
            <a:r>
              <a:rPr lang="pt-BR" dirty="0" smtClean="0"/>
              <a:t>execução contratual.</a:t>
            </a:r>
          </a:p>
          <a:p>
            <a:r>
              <a:rPr lang="pt-BR" dirty="0" smtClean="0"/>
              <a:t>Deverá, ainda, manter em pasta específica cópia dos documentos</a:t>
            </a:r>
          </a:p>
          <a:p>
            <a:r>
              <a:rPr lang="pt-BR" dirty="0" smtClean="0"/>
              <a:t>abaixo identificados para que possa dirimir suas dúvidas originárias do</a:t>
            </a:r>
          </a:p>
          <a:p>
            <a:r>
              <a:rPr lang="pt-BR" dirty="0" smtClean="0"/>
              <a:t>cumprimento das obrigações assumidas pela contratada:</a:t>
            </a:r>
          </a:p>
          <a:p>
            <a:r>
              <a:rPr lang="pt-BR" dirty="0" smtClean="0"/>
              <a:t>• Contrato;</a:t>
            </a:r>
          </a:p>
          <a:p>
            <a:r>
              <a:rPr lang="pt-BR" dirty="0" smtClean="0"/>
              <a:t>• Todos os aditivos (se existentes);</a:t>
            </a:r>
          </a:p>
          <a:p>
            <a:r>
              <a:rPr lang="pt-BR" dirty="0" smtClean="0"/>
              <a:t>• Edital da licitação;</a:t>
            </a:r>
          </a:p>
          <a:p>
            <a:r>
              <a:rPr lang="pt-BR" dirty="0" smtClean="0"/>
              <a:t>• Projeto básico ou termo de referência;</a:t>
            </a:r>
          </a:p>
          <a:p>
            <a:r>
              <a:rPr lang="pt-BR" dirty="0" smtClean="0"/>
              <a:t>• Proposta da contratada e planilhas de formação de custos.</a:t>
            </a:r>
            <a:r>
              <a:rPr lang="pt-BR" dirty="0"/>
              <a:t> </a:t>
            </a:r>
            <a:endParaRPr lang="pt-BR" dirty="0" smtClean="0"/>
          </a:p>
          <a:p>
            <a:pPr algn="ctr"/>
            <a:r>
              <a:rPr lang="pt-BR" b="1" dirty="0" smtClean="0"/>
              <a:t>Instrução </a:t>
            </a:r>
            <a:r>
              <a:rPr lang="pt-BR" b="1" dirty="0"/>
              <a:t>Normativa/SLTI nº 02/2008 há no anexo IV</a:t>
            </a:r>
            <a:endParaRPr lang="pt-BR" b="1" dirty="0" smtClean="0"/>
          </a:p>
          <a:p>
            <a:endParaRPr lang="pt-BR" dirty="0">
              <a:solidFill>
                <a:schemeClr val="accent6">
                  <a:lumMod val="50000"/>
                </a:schemeClr>
              </a:solidFill>
            </a:endParaRPr>
          </a:p>
        </p:txBody>
      </p:sp>
    </p:spTree>
    <p:extLst>
      <p:ext uri="{BB962C8B-B14F-4D97-AF65-F5344CB8AC3E}">
        <p14:creationId xmlns:p14="http://schemas.microsoft.com/office/powerpoint/2010/main" val="3360572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CONCLUSÃO</a:t>
            </a:r>
            <a:endParaRPr lang="pt-BR" dirty="0"/>
          </a:p>
        </p:txBody>
      </p:sp>
      <p:sp>
        <p:nvSpPr>
          <p:cNvPr id="4" name="Espaço Reservado para Conteúdo 3"/>
          <p:cNvSpPr>
            <a:spLocks noGrp="1"/>
          </p:cNvSpPr>
          <p:nvPr>
            <p:ph idx="1"/>
          </p:nvPr>
        </p:nvSpPr>
        <p:spPr>
          <a:prstGeom prst="rect">
            <a:avLst/>
          </a:prstGeom>
        </p:spPr>
        <p:txBody>
          <a:bodyPr wrap="square">
            <a:spAutoFit/>
          </a:bodyPr>
          <a:lstStyle/>
          <a:p>
            <a:pPr algn="just"/>
            <a:r>
              <a:rPr lang="pt-BR" dirty="0" smtClean="0"/>
              <a:t>Pode-se concluir que o fiscal responde ADMINISTRATIVAMENTE, se agir em desconformidade com seus deveres funcionais, descumprindo regras e ordens legais. PENAL, quando a falta cometida for capitulada como crime, entre os quais se incluem os previstos na Seção III – Dos Crimes e das Penas, do Capítulo IV, da Lei nº 8.666/93. CIVIL, quando, em razão da execução irregular do Contrato, ficar comprovado dano ao erário.</a:t>
            </a:r>
            <a:endParaRPr lang="pt-BR" dirty="0"/>
          </a:p>
        </p:txBody>
      </p:sp>
    </p:spTree>
    <p:extLst>
      <p:ext uri="{BB962C8B-B14F-4D97-AF65-F5344CB8AC3E}">
        <p14:creationId xmlns:p14="http://schemas.microsoft.com/office/powerpoint/2010/main" val="122603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5304"/>
            <a:ext cx="10515600" cy="1325563"/>
          </a:xfrm>
        </p:spPr>
        <p:txBody>
          <a:bodyPr/>
          <a:lstStyle/>
          <a:p>
            <a:r>
              <a:rPr lang="pt-BR" dirty="0" smtClean="0">
                <a:solidFill>
                  <a:srgbClr val="0070C0"/>
                </a:solidFill>
              </a:rPr>
              <a:t>PLANEJAMENTO</a:t>
            </a:r>
            <a:endParaRPr lang="pt-BR" dirty="0">
              <a:solidFill>
                <a:srgbClr val="0070C0"/>
              </a:solidFill>
            </a:endParaRPr>
          </a:p>
        </p:txBody>
      </p:sp>
      <p:sp>
        <p:nvSpPr>
          <p:cNvPr id="4" name="Espaço Reservado para Conteúdo 3"/>
          <p:cNvSpPr>
            <a:spLocks noGrp="1"/>
          </p:cNvSpPr>
          <p:nvPr>
            <p:ph idx="1"/>
          </p:nvPr>
        </p:nvSpPr>
        <p:spPr>
          <a:xfrm>
            <a:off x="838200" y="1289552"/>
            <a:ext cx="10515600" cy="2395528"/>
          </a:xfrm>
          <a:prstGeom prst="rect">
            <a:avLst/>
          </a:prstGeom>
        </p:spPr>
        <p:txBody>
          <a:bodyPr wrap="square">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t-BR" dirty="0"/>
              <a:t>A </a:t>
            </a:r>
            <a:r>
              <a:rPr lang="pt-BR" b="1" i="0" u="none" strike="noStrike" baseline="0" dirty="0" smtClean="0">
                <a:solidFill>
                  <a:srgbClr val="0070C0"/>
                </a:solidFill>
                <a:latin typeface="Calibri,Bold"/>
              </a:rPr>
              <a:t>LOGÍSTICA</a:t>
            </a:r>
            <a:r>
              <a:rPr lang="pt-BR" b="1" i="0" u="none" strike="noStrike" baseline="0" dirty="0" smtClean="0">
                <a:latin typeface="Calibri,Bold"/>
              </a:rPr>
              <a:t> </a:t>
            </a:r>
            <a:r>
              <a:rPr lang="pt-BR" dirty="0"/>
              <a:t>permite ao Administrador </a:t>
            </a:r>
            <a:r>
              <a:rPr lang="pt-BR" b="1" i="0" u="none" strike="noStrike" baseline="0" dirty="0" smtClean="0">
                <a:solidFill>
                  <a:srgbClr val="0070C0"/>
                </a:solidFill>
                <a:latin typeface="Calibri,Bold"/>
              </a:rPr>
              <a:t>prever, obter </a:t>
            </a:r>
            <a:r>
              <a:rPr lang="pt-BR" dirty="0">
                <a:solidFill>
                  <a:srgbClr val="0070C0"/>
                </a:solidFill>
              </a:rPr>
              <a:t>e </a:t>
            </a:r>
            <a:r>
              <a:rPr lang="pt-BR" b="1" i="0" u="none" strike="noStrike" baseline="0" dirty="0" smtClean="0">
                <a:solidFill>
                  <a:srgbClr val="0070C0"/>
                </a:solidFill>
                <a:latin typeface="Calibri,Bold"/>
              </a:rPr>
              <a:t>prover, </a:t>
            </a:r>
            <a:r>
              <a:rPr lang="pt-BR" b="1" i="0" u="none" strike="noStrike" baseline="0" dirty="0" smtClean="0">
                <a:latin typeface="Calibri,Bold"/>
              </a:rPr>
              <a:t>o </a:t>
            </a:r>
            <a:r>
              <a:rPr lang="pt-BR" dirty="0"/>
              <a:t>que</a:t>
            </a:r>
          </a:p>
          <a:p>
            <a:r>
              <a:rPr lang="pt-BR" dirty="0"/>
              <a:t>nada mais é do que</a:t>
            </a:r>
            <a:r>
              <a:rPr lang="pt-BR" dirty="0" smtClean="0"/>
              <a:t>:</a:t>
            </a:r>
          </a:p>
          <a:p>
            <a:endParaRPr lang="pt-BR" dirty="0" smtClean="0">
              <a:solidFill>
                <a:schemeClr val="accent6">
                  <a:lumMod val="50000"/>
                </a:schemeClr>
              </a:solidFill>
            </a:endParaRPr>
          </a:p>
          <a:p>
            <a:endParaRPr lang="pt-BR" dirty="0">
              <a:solidFill>
                <a:schemeClr val="accent6">
                  <a:lumMod val="50000"/>
                </a:schemeClr>
              </a:solidFill>
            </a:endParaRPr>
          </a:p>
          <a:p>
            <a:endParaRPr lang="pt-BR" dirty="0" smtClean="0">
              <a:solidFill>
                <a:schemeClr val="accent6">
                  <a:lumMod val="50000"/>
                </a:schemeClr>
              </a:solidFill>
            </a:endParaRPr>
          </a:p>
          <a:p>
            <a:endParaRPr lang="pt-BR" dirty="0">
              <a:solidFill>
                <a:schemeClr val="accent6">
                  <a:lumMod val="50000"/>
                </a:schemeClr>
              </a:solidFill>
            </a:endParaRPr>
          </a:p>
        </p:txBody>
      </p:sp>
      <p:pic>
        <p:nvPicPr>
          <p:cNvPr id="5" name="Picture 2"/>
          <p:cNvPicPr>
            <a:picLocks noChangeAspect="1" noChangeArrowheads="1"/>
          </p:cNvPicPr>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1971729" y="2342847"/>
            <a:ext cx="6643092" cy="622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tângulo 5"/>
          <p:cNvSpPr/>
          <p:nvPr/>
        </p:nvSpPr>
        <p:spPr>
          <a:xfrm>
            <a:off x="1200608" y="3117744"/>
            <a:ext cx="7414213" cy="3416320"/>
          </a:xfrm>
          <a:prstGeom prst="rect">
            <a:avLst/>
          </a:prstGeom>
        </p:spPr>
        <p:txBody>
          <a:bodyPr wrap="square">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endParaRPr lang="pt-BR" dirty="0" smtClean="0">
              <a:solidFill>
                <a:schemeClr val="accent6">
                  <a:lumMod val="50000"/>
                </a:schemeClr>
              </a:solidFill>
            </a:endParaRPr>
          </a:p>
          <a:p>
            <a:pPr algn="just"/>
            <a:r>
              <a:rPr lang="pt-BR" dirty="0" smtClean="0"/>
              <a:t>Segundo </a:t>
            </a:r>
            <a:r>
              <a:rPr lang="pt-BR" dirty="0"/>
              <a:t>a </a:t>
            </a:r>
            <a:r>
              <a:rPr lang="pt-BR" dirty="0" smtClean="0"/>
              <a:t>Sole (</a:t>
            </a:r>
            <a:r>
              <a:rPr lang="pt-BR" dirty="0" err="1" smtClean="0"/>
              <a:t>Society</a:t>
            </a:r>
            <a:r>
              <a:rPr lang="pt-BR" dirty="0" smtClean="0"/>
              <a:t> </a:t>
            </a:r>
            <a:r>
              <a:rPr lang="pt-BR" dirty="0" err="1"/>
              <a:t>of</a:t>
            </a:r>
            <a:r>
              <a:rPr lang="pt-BR" dirty="0"/>
              <a:t> </a:t>
            </a:r>
            <a:r>
              <a:rPr lang="pt-BR" dirty="0" err="1"/>
              <a:t>Logistics</a:t>
            </a:r>
            <a:r>
              <a:rPr lang="pt-BR" dirty="0"/>
              <a:t> </a:t>
            </a:r>
            <a:r>
              <a:rPr lang="pt-BR" dirty="0" err="1"/>
              <a:t>Engineers</a:t>
            </a:r>
            <a:r>
              <a:rPr lang="pt-BR" dirty="0"/>
              <a:t>), as finalidades da logística podem </a:t>
            </a:r>
            <a:r>
              <a:rPr lang="pt-BR" dirty="0" smtClean="0"/>
              <a:t>ser compreendidas </a:t>
            </a:r>
            <a:r>
              <a:rPr lang="pt-BR" dirty="0"/>
              <a:t>nos </a:t>
            </a:r>
            <a:r>
              <a:rPr lang="pt-BR" b="1" dirty="0"/>
              <a:t>“ 8 </a:t>
            </a:r>
            <a:r>
              <a:rPr lang="pt-BR" b="1" dirty="0" err="1"/>
              <a:t>Rs</a:t>
            </a:r>
            <a:r>
              <a:rPr lang="pt-BR" b="1" dirty="0"/>
              <a:t> “ </a:t>
            </a:r>
            <a:r>
              <a:rPr lang="pt-BR" dirty="0"/>
              <a:t>a seguir</a:t>
            </a:r>
            <a:r>
              <a:rPr lang="pt-BR" dirty="0" smtClean="0"/>
              <a:t>:</a:t>
            </a:r>
          </a:p>
          <a:p>
            <a:pPr algn="just"/>
            <a:endParaRPr lang="pt-BR" dirty="0"/>
          </a:p>
          <a:p>
            <a:r>
              <a:rPr lang="pt-BR" dirty="0" smtClean="0"/>
              <a:t>• </a:t>
            </a:r>
            <a:r>
              <a:rPr lang="pt-BR" dirty="0" err="1"/>
              <a:t>Right</a:t>
            </a:r>
            <a:r>
              <a:rPr lang="pt-BR" dirty="0"/>
              <a:t> Material ( materiais justos)</a:t>
            </a:r>
          </a:p>
          <a:p>
            <a:r>
              <a:rPr lang="pt-BR" dirty="0"/>
              <a:t>• </a:t>
            </a:r>
            <a:r>
              <a:rPr lang="pt-BR" dirty="0" err="1"/>
              <a:t>Right</a:t>
            </a:r>
            <a:r>
              <a:rPr lang="pt-BR" dirty="0"/>
              <a:t> </a:t>
            </a:r>
            <a:r>
              <a:rPr lang="pt-BR" dirty="0" err="1"/>
              <a:t>Quantity</a:t>
            </a:r>
            <a:r>
              <a:rPr lang="pt-BR" dirty="0"/>
              <a:t> (na quantidade justa)</a:t>
            </a:r>
          </a:p>
          <a:p>
            <a:r>
              <a:rPr lang="pt-BR" dirty="0"/>
              <a:t>• </a:t>
            </a:r>
            <a:r>
              <a:rPr lang="pt-BR" dirty="0" err="1"/>
              <a:t>Right</a:t>
            </a:r>
            <a:r>
              <a:rPr lang="pt-BR" dirty="0"/>
              <a:t> </a:t>
            </a:r>
            <a:r>
              <a:rPr lang="pt-BR" dirty="0" err="1"/>
              <a:t>Quality</a:t>
            </a:r>
            <a:r>
              <a:rPr lang="pt-BR" dirty="0"/>
              <a:t> (de justa qualidade)</a:t>
            </a:r>
          </a:p>
          <a:p>
            <a:r>
              <a:rPr lang="pt-BR" dirty="0"/>
              <a:t>• </a:t>
            </a:r>
            <a:r>
              <a:rPr lang="pt-BR" dirty="0" err="1"/>
              <a:t>Right</a:t>
            </a:r>
            <a:r>
              <a:rPr lang="pt-BR" dirty="0"/>
              <a:t> </a:t>
            </a:r>
            <a:r>
              <a:rPr lang="pt-BR" dirty="0" err="1"/>
              <a:t>Place</a:t>
            </a:r>
            <a:r>
              <a:rPr lang="pt-BR" dirty="0"/>
              <a:t> (no lugar justo)</a:t>
            </a:r>
          </a:p>
          <a:p>
            <a:r>
              <a:rPr lang="pt-BR" dirty="0"/>
              <a:t>• </a:t>
            </a:r>
            <a:r>
              <a:rPr lang="pt-BR" dirty="0" err="1"/>
              <a:t>Right</a:t>
            </a:r>
            <a:r>
              <a:rPr lang="pt-BR" dirty="0"/>
              <a:t> Time (no tempo justo)</a:t>
            </a:r>
          </a:p>
          <a:p>
            <a:r>
              <a:rPr lang="pt-BR" dirty="0"/>
              <a:t>• </a:t>
            </a:r>
            <a:r>
              <a:rPr lang="pt-BR" dirty="0" err="1"/>
              <a:t>Right</a:t>
            </a:r>
            <a:r>
              <a:rPr lang="pt-BR" dirty="0"/>
              <a:t> </a:t>
            </a:r>
            <a:r>
              <a:rPr lang="pt-BR" dirty="0" err="1"/>
              <a:t>Method</a:t>
            </a:r>
            <a:r>
              <a:rPr lang="pt-BR" dirty="0"/>
              <a:t> (com o método justo)</a:t>
            </a:r>
          </a:p>
          <a:p>
            <a:r>
              <a:rPr lang="pt-BR" dirty="0"/>
              <a:t>• </a:t>
            </a:r>
            <a:r>
              <a:rPr lang="pt-BR" dirty="0" err="1"/>
              <a:t>Right</a:t>
            </a:r>
            <a:r>
              <a:rPr lang="pt-BR" dirty="0"/>
              <a:t> </a:t>
            </a:r>
            <a:r>
              <a:rPr lang="pt-BR" dirty="0" err="1"/>
              <a:t>Cost</a:t>
            </a:r>
            <a:r>
              <a:rPr lang="pt-BR" dirty="0"/>
              <a:t> (segundo o custo justo)</a:t>
            </a:r>
          </a:p>
          <a:p>
            <a:r>
              <a:rPr lang="pt-BR" dirty="0"/>
              <a:t>• </a:t>
            </a:r>
            <a:r>
              <a:rPr lang="pt-BR" dirty="0" err="1"/>
              <a:t>Right</a:t>
            </a:r>
            <a:r>
              <a:rPr lang="pt-BR" dirty="0"/>
              <a:t> </a:t>
            </a:r>
            <a:r>
              <a:rPr lang="pt-BR" dirty="0" err="1"/>
              <a:t>Impression</a:t>
            </a:r>
            <a:r>
              <a:rPr lang="pt-BR" dirty="0"/>
              <a:t> (com uma boa impressão)</a:t>
            </a:r>
          </a:p>
        </p:txBody>
      </p:sp>
      <p:pic>
        <p:nvPicPr>
          <p:cNvPr id="7" name="Image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2940222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837631" y="962740"/>
            <a:ext cx="8276073" cy="4351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Image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1199181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301066" y="567871"/>
            <a:ext cx="7992888" cy="5355312"/>
          </a:xfrm>
          <a:prstGeom prst="rect">
            <a:avLst/>
          </a:prstGeom>
        </p:spPr>
        <p:txBody>
          <a:bodyPr wrap="square">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t-BR" dirty="0">
                <a:solidFill>
                  <a:srgbClr val="0070C0"/>
                </a:solidFill>
              </a:rPr>
              <a:t>O </a:t>
            </a:r>
            <a:r>
              <a:rPr lang="pt-BR" b="1" dirty="0" smtClean="0">
                <a:solidFill>
                  <a:srgbClr val="0070C0"/>
                </a:solidFill>
              </a:rPr>
              <a:t>PLANEJAMENTO </a:t>
            </a:r>
            <a:r>
              <a:rPr lang="pt-BR" dirty="0" smtClean="0"/>
              <a:t>é </a:t>
            </a:r>
            <a:r>
              <a:rPr lang="pt-BR" dirty="0"/>
              <a:t>o princípio fundamental da </a:t>
            </a:r>
            <a:r>
              <a:rPr lang="pt-BR" dirty="0" smtClean="0"/>
              <a:t>Administração, conforme </a:t>
            </a:r>
            <a:r>
              <a:rPr lang="pt-BR" dirty="0"/>
              <a:t>pode </a:t>
            </a:r>
            <a:r>
              <a:rPr lang="pt-BR" dirty="0" smtClean="0"/>
              <a:t>ser verificado </a:t>
            </a:r>
            <a:r>
              <a:rPr lang="pt-BR" dirty="0"/>
              <a:t>no art. 6º, inciso I, do Decreto-lei </a:t>
            </a:r>
            <a:r>
              <a:rPr lang="pt-BR" dirty="0" smtClean="0"/>
              <a:t>200/67, e</a:t>
            </a:r>
            <a:r>
              <a:rPr lang="pt-BR" dirty="0"/>
              <a:t>, portanto, dever jurídico dos administradores públicos</a:t>
            </a:r>
            <a:r>
              <a:rPr lang="pt-BR" dirty="0" smtClean="0"/>
              <a:t>.</a:t>
            </a:r>
          </a:p>
          <a:p>
            <a:endParaRPr lang="pt-BR" dirty="0"/>
          </a:p>
          <a:p>
            <a:r>
              <a:rPr lang="pt-BR" dirty="0"/>
              <a:t>Art. 6º As atividades da Administração Federal obedecerão </a:t>
            </a:r>
            <a:r>
              <a:rPr lang="pt-BR" dirty="0" smtClean="0"/>
              <a:t>aos seguintes </a:t>
            </a:r>
            <a:r>
              <a:rPr lang="pt-BR" dirty="0"/>
              <a:t>princípios </a:t>
            </a:r>
            <a:r>
              <a:rPr lang="pt-BR" dirty="0" smtClean="0"/>
              <a:t>fundamentais</a:t>
            </a:r>
            <a:r>
              <a:rPr lang="pt-BR" dirty="0"/>
              <a:t>:</a:t>
            </a:r>
          </a:p>
          <a:p>
            <a:r>
              <a:rPr lang="pt-BR" dirty="0"/>
              <a:t>I </a:t>
            </a:r>
            <a:r>
              <a:rPr lang="pt-BR" dirty="0" smtClean="0"/>
              <a:t>– Planejamento</a:t>
            </a:r>
          </a:p>
          <a:p>
            <a:endParaRPr lang="pt-BR" dirty="0"/>
          </a:p>
          <a:p>
            <a:pPr algn="just"/>
            <a:r>
              <a:rPr lang="pt-BR" b="1" dirty="0" smtClean="0">
                <a:solidFill>
                  <a:srgbClr val="0070C0"/>
                </a:solidFill>
              </a:rPr>
              <a:t>O PLANEJAMENTO</a:t>
            </a:r>
            <a:r>
              <a:rPr lang="pt-BR" dirty="0" smtClean="0"/>
              <a:t> é essencial na Administração Pública, pois evita a prática de gestão ineficiente e contrária aos ditames da Lei de Licitações, como :</a:t>
            </a:r>
          </a:p>
          <a:p>
            <a:pPr algn="just"/>
            <a:endParaRPr lang="pt-BR" dirty="0" smtClean="0"/>
          </a:p>
          <a:p>
            <a:pPr algn="just"/>
            <a:r>
              <a:rPr lang="pt-BR" dirty="0" smtClean="0"/>
              <a:t>a) necessidade de prorrogação de contrato, cuja manutenção já não se apresenta vantajosa;</a:t>
            </a:r>
          </a:p>
          <a:p>
            <a:pPr algn="just"/>
            <a:r>
              <a:rPr lang="pt-BR" dirty="0" smtClean="0"/>
              <a:t>b) contratar emergencialmente se se tratar de serviços de natureza contínua imprescindível e não houver a possibilidade de prorrogação do</a:t>
            </a:r>
          </a:p>
          <a:p>
            <a:pPr algn="just"/>
            <a:r>
              <a:rPr lang="pt-BR" dirty="0" smtClean="0"/>
              <a:t>contrato vincendo;</a:t>
            </a:r>
          </a:p>
          <a:p>
            <a:pPr algn="just"/>
            <a:r>
              <a:rPr lang="pt-BR" dirty="0" smtClean="0"/>
              <a:t>c) atrasar o atendimento à necessidade interna da Administração ou mesmo comprometendo a prestação de serviço essencial à sociedade.</a:t>
            </a:r>
            <a:endParaRPr lang="pt-BR" dirty="0"/>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321775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822085" y="876396"/>
            <a:ext cx="7992888" cy="4370427"/>
          </a:xfrm>
          <a:prstGeom prst="rect">
            <a:avLst/>
          </a:prstGeom>
        </p:spPr>
        <p:txBody>
          <a:bodyPr wrap="square">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t-BR" sz="2000" dirty="0" smtClean="0"/>
              <a:t>Uma boa </a:t>
            </a:r>
            <a:r>
              <a:rPr lang="pt-BR" sz="2000" dirty="0" smtClean="0">
                <a:solidFill>
                  <a:srgbClr val="0070C0"/>
                </a:solidFill>
              </a:rPr>
              <a:t>GESTÃO</a:t>
            </a:r>
            <a:r>
              <a:rPr lang="pt-BR" sz="2000" dirty="0" smtClean="0"/>
              <a:t> estará caracterizada pela presença dos seguintes aspectos:</a:t>
            </a:r>
          </a:p>
          <a:p>
            <a:endParaRPr lang="pt-BR" sz="2000" dirty="0"/>
          </a:p>
          <a:p>
            <a:pPr marL="342900" indent="-342900">
              <a:buAutoNum type="arabicPeriod"/>
            </a:pPr>
            <a:r>
              <a:rPr lang="pt-BR" sz="2000" dirty="0" smtClean="0"/>
              <a:t>Planejamento</a:t>
            </a:r>
          </a:p>
          <a:p>
            <a:pPr marL="342900" indent="-342900">
              <a:buAutoNum type="arabicPeriod"/>
            </a:pPr>
            <a:r>
              <a:rPr lang="pt-BR" sz="2000" dirty="0" smtClean="0"/>
              <a:t>Direção</a:t>
            </a:r>
          </a:p>
          <a:p>
            <a:pPr marL="342900" indent="-342900">
              <a:buAutoNum type="arabicPeriod"/>
            </a:pPr>
            <a:r>
              <a:rPr lang="pt-BR" sz="2000" dirty="0" smtClean="0"/>
              <a:t>Coordenação</a:t>
            </a:r>
          </a:p>
          <a:p>
            <a:pPr marL="342900" indent="-342900">
              <a:buAutoNum type="arabicPeriod"/>
            </a:pPr>
            <a:r>
              <a:rPr lang="pt-BR" sz="2000" dirty="0" smtClean="0"/>
              <a:t>Cooperação</a:t>
            </a:r>
          </a:p>
          <a:p>
            <a:pPr marL="342900" indent="-342900">
              <a:buAutoNum type="arabicPeriod"/>
            </a:pPr>
            <a:r>
              <a:rPr lang="pt-BR" sz="2000" dirty="0" smtClean="0"/>
              <a:t>Articulação</a:t>
            </a:r>
          </a:p>
          <a:p>
            <a:pPr marL="342900" indent="-342900">
              <a:buAutoNum type="arabicPeriod"/>
            </a:pPr>
            <a:endParaRPr lang="pt-BR" sz="2000" dirty="0"/>
          </a:p>
          <a:p>
            <a:pPr marL="342900" indent="-342900">
              <a:buAutoNum type="arabicPeriod"/>
            </a:pPr>
            <a:endParaRPr lang="pt-BR" sz="2000" dirty="0" smtClean="0"/>
          </a:p>
          <a:p>
            <a:pPr marL="342900" indent="-342900">
              <a:buAutoNum type="arabicPeriod"/>
            </a:pPr>
            <a:endParaRPr lang="pt-BR" sz="2000" dirty="0"/>
          </a:p>
          <a:p>
            <a:r>
              <a:rPr lang="pt-BR" sz="2000" dirty="0" smtClean="0"/>
              <a:t>Visa o </a:t>
            </a:r>
            <a:r>
              <a:rPr lang="pt-BR" sz="2000" dirty="0" smtClean="0">
                <a:solidFill>
                  <a:srgbClr val="0070C0"/>
                </a:solidFill>
              </a:rPr>
              <a:t>FORTALECIMENTO</a:t>
            </a:r>
            <a:r>
              <a:rPr lang="pt-BR" sz="2000" dirty="0" smtClean="0"/>
              <a:t>  da </a:t>
            </a:r>
            <a:r>
              <a:rPr lang="pt-BR" sz="2000" dirty="0" smtClean="0">
                <a:solidFill>
                  <a:srgbClr val="0070C0"/>
                </a:solidFill>
              </a:rPr>
              <a:t>IMAGEM</a:t>
            </a:r>
            <a:r>
              <a:rPr lang="pt-BR" sz="2000" dirty="0" smtClean="0"/>
              <a:t> institucional de forma </a:t>
            </a:r>
            <a:r>
              <a:rPr lang="pt-BR" sz="2000" dirty="0" smtClean="0">
                <a:solidFill>
                  <a:srgbClr val="0070C0"/>
                </a:solidFill>
              </a:rPr>
              <a:t>A AMPLIAR </a:t>
            </a:r>
            <a:r>
              <a:rPr lang="pt-BR" sz="2000" dirty="0" smtClean="0"/>
              <a:t>a Capacidade </a:t>
            </a:r>
            <a:r>
              <a:rPr lang="pt-BR" sz="2000" dirty="0" err="1" smtClean="0"/>
              <a:t>Tecnica</a:t>
            </a:r>
            <a:r>
              <a:rPr lang="pt-BR" sz="2000" dirty="0" smtClean="0"/>
              <a:t> e operacional.</a:t>
            </a:r>
          </a:p>
          <a:p>
            <a:endParaRPr lang="pt-BR" dirty="0" smtClean="0">
              <a:solidFill>
                <a:schemeClr val="accent6">
                  <a:lumMod val="50000"/>
                </a:schemeClr>
              </a:solidFill>
            </a:endParaRP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1693575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PARA instrumentalizar a BOA GESTÃO temos que:</a:t>
            </a:r>
            <a:endParaRPr lang="pt-BR" dirty="0"/>
          </a:p>
        </p:txBody>
      </p:sp>
      <p:sp>
        <p:nvSpPr>
          <p:cNvPr id="3" name="Espaço Reservado para Conteúdo 2"/>
          <p:cNvSpPr>
            <a:spLocks noGrp="1"/>
          </p:cNvSpPr>
          <p:nvPr>
            <p:ph idx="1"/>
          </p:nvPr>
        </p:nvSpPr>
        <p:spPr/>
        <p:txBody>
          <a:bodyPr>
            <a:normAutofit/>
          </a:bodyPr>
          <a:lstStyle/>
          <a:p>
            <a:r>
              <a:rPr lang="pt-BR" sz="2000" dirty="0" smtClean="0"/>
              <a:t>Capacitar os profissionais</a:t>
            </a:r>
          </a:p>
          <a:p>
            <a:endParaRPr lang="pt-BR" sz="2000" dirty="0" smtClean="0"/>
          </a:p>
          <a:p>
            <a:r>
              <a:rPr lang="pt-BR" sz="2000" dirty="0" smtClean="0"/>
              <a:t>Garantir a participação no planejamento estratégico</a:t>
            </a:r>
          </a:p>
          <a:p>
            <a:endParaRPr lang="pt-BR" sz="2000" dirty="0"/>
          </a:p>
          <a:p>
            <a:r>
              <a:rPr lang="pt-BR" sz="2000" dirty="0" smtClean="0"/>
              <a:t>Realizar Estudos e Pesquisas</a:t>
            </a:r>
          </a:p>
          <a:p>
            <a:endParaRPr lang="pt-BR" sz="2000" dirty="0" smtClean="0"/>
          </a:p>
          <a:p>
            <a:r>
              <a:rPr lang="pt-BR" sz="2000" dirty="0" smtClean="0"/>
              <a:t>Administrar o patrimônio</a:t>
            </a:r>
            <a:endParaRPr lang="pt-BR" sz="2000"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3231850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746975" y="474345"/>
            <a:ext cx="9607639" cy="5078313"/>
          </a:xfrm>
          <a:prstGeom prst="rect">
            <a:avLst/>
          </a:prstGeom>
        </p:spPr>
        <p:txBody>
          <a:bodyPr wrap="square">
            <a:spAutoFit/>
          </a:bodyPr>
          <a:lstStyle/>
          <a:p>
            <a:pPr algn="just"/>
            <a:r>
              <a:rPr lang="pt-BR" dirty="0" smtClean="0">
                <a:solidFill>
                  <a:srgbClr val="0070C0"/>
                </a:solidFill>
              </a:rPr>
              <a:t>GESTÃO </a:t>
            </a:r>
            <a:r>
              <a:rPr lang="pt-BR" dirty="0" smtClean="0"/>
              <a:t>deve permanecer orientada e motivada por princípios éticos expressos pelos seguintes valores: </a:t>
            </a:r>
          </a:p>
          <a:p>
            <a:pPr algn="just"/>
            <a:endParaRPr lang="pt-BR" dirty="0"/>
          </a:p>
          <a:p>
            <a:pPr algn="just"/>
            <a:endParaRPr lang="pt-BR" dirty="0" smtClean="0"/>
          </a:p>
          <a:p>
            <a:pPr algn="just"/>
            <a:r>
              <a:rPr lang="pt-BR" dirty="0" smtClean="0">
                <a:solidFill>
                  <a:srgbClr val="0070C0"/>
                </a:solidFill>
              </a:rPr>
              <a:t>• Espírito de equipe - </a:t>
            </a:r>
            <a:r>
              <a:rPr lang="pt-BR" dirty="0" smtClean="0"/>
              <a:t>Disposição de trabalhar em conjunto, de forma cooperativa e integrada, para que este cumpra suas atribuições e produza resultados de forma eficiente e eficaz; </a:t>
            </a:r>
          </a:p>
          <a:p>
            <a:pPr algn="just"/>
            <a:r>
              <a:rPr lang="pt-BR" dirty="0" smtClean="0">
                <a:solidFill>
                  <a:srgbClr val="0070C0"/>
                </a:solidFill>
              </a:rPr>
              <a:t>• Compromisso </a:t>
            </a:r>
            <a:r>
              <a:rPr lang="pt-BR" dirty="0" smtClean="0"/>
              <a:t>- Empenho dos colaboradores do COFEN em desempenhar suas funções com dedicação, responsabilidade e tempestividade; </a:t>
            </a:r>
          </a:p>
          <a:p>
            <a:pPr algn="just"/>
            <a:r>
              <a:rPr lang="pt-BR" dirty="0" smtClean="0">
                <a:solidFill>
                  <a:srgbClr val="0070C0"/>
                </a:solidFill>
              </a:rPr>
              <a:t>• Reconhecimento </a:t>
            </a:r>
            <a:r>
              <a:rPr lang="pt-BR" dirty="0" smtClean="0"/>
              <a:t>- Valorização dos colaboradores do COFEN por meio do reconhecimento da contribuição de cada um para o alcance da missão organizacional e da criação de oportunidades de desenvolvimento pessoal e profissional;</a:t>
            </a:r>
          </a:p>
          <a:p>
            <a:pPr algn="just"/>
            <a:r>
              <a:rPr lang="pt-BR" dirty="0" smtClean="0">
                <a:solidFill>
                  <a:srgbClr val="0070C0"/>
                </a:solidFill>
              </a:rPr>
              <a:t> • Excelência </a:t>
            </a:r>
            <a:r>
              <a:rPr lang="pt-BR" dirty="0" smtClean="0"/>
              <a:t>- Motivação do COFEN em buscar ser referência nos produtos, processos e serviços ofertados; </a:t>
            </a:r>
          </a:p>
          <a:p>
            <a:pPr algn="just"/>
            <a:r>
              <a:rPr lang="pt-BR" dirty="0" smtClean="0">
                <a:solidFill>
                  <a:srgbClr val="0070C0"/>
                </a:solidFill>
              </a:rPr>
              <a:t>• Integridade </a:t>
            </a:r>
            <a:r>
              <a:rPr lang="pt-BR" dirty="0" smtClean="0"/>
              <a:t>- Guiar-se por princípios de ética e responsabilidade no trato dos bens públicos e no cumprimento das atribuições do COFEN;</a:t>
            </a:r>
          </a:p>
          <a:p>
            <a:pPr algn="just"/>
            <a:r>
              <a:rPr lang="pt-BR" dirty="0" smtClean="0"/>
              <a:t> </a:t>
            </a:r>
            <a:r>
              <a:rPr lang="pt-BR" dirty="0" smtClean="0">
                <a:solidFill>
                  <a:srgbClr val="0070C0"/>
                </a:solidFill>
              </a:rPr>
              <a:t>• Transparência </a:t>
            </a:r>
            <a:r>
              <a:rPr lang="pt-BR" dirty="0" smtClean="0"/>
              <a:t>- Dar à sociedade amplo acesso a informações sobre processos, procedimentos e serviços, de forma clara e tempestiva.</a:t>
            </a:r>
            <a:endParaRPr lang="pt-BR"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439431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Administração Burocrática x Gerencial</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6" name="CaixaDeTexto 5"/>
          <p:cNvSpPr txBox="1"/>
          <p:nvPr/>
        </p:nvSpPr>
        <p:spPr>
          <a:xfrm>
            <a:off x="677334" y="1586754"/>
            <a:ext cx="8779230" cy="3847207"/>
          </a:xfrm>
          <a:prstGeom prst="rect">
            <a:avLst/>
          </a:prstGeom>
          <a:noFill/>
        </p:spPr>
        <p:txBody>
          <a:bodyPr wrap="square" rtlCol="0">
            <a:spAutoFit/>
          </a:bodyPr>
          <a:lstStyle/>
          <a:p>
            <a:pPr algn="just"/>
            <a:r>
              <a:rPr lang="pt-BR" dirty="0" smtClean="0">
                <a:solidFill>
                  <a:srgbClr val="0070C0"/>
                </a:solidFill>
              </a:rPr>
              <a:t>Burocrática</a:t>
            </a:r>
            <a:r>
              <a:rPr lang="pt-BR" dirty="0" smtClean="0"/>
              <a:t> </a:t>
            </a:r>
            <a:r>
              <a:rPr lang="pt-BR" dirty="0"/>
              <a:t>é administração da coisa pública por funcionário sujeito a hierarquia e regulamento rígidos, e a uma rotina inflexível. Recebe o significado abrangente de classe dos burocratas. Identifica-se com grande influência ou prestígio de uma estrutura complexa de departamentos na administração da coisa pública</a:t>
            </a:r>
            <a:r>
              <a:rPr lang="pt-BR" dirty="0" smtClean="0"/>
              <a:t>.</a:t>
            </a:r>
          </a:p>
          <a:p>
            <a:pPr algn="just"/>
            <a:endParaRPr lang="pt-BR" dirty="0"/>
          </a:p>
          <a:p>
            <a:pPr algn="just"/>
            <a:r>
              <a:rPr lang="pt-BR" dirty="0">
                <a:solidFill>
                  <a:srgbClr val="0070C0"/>
                </a:solidFill>
              </a:rPr>
              <a:t>Administração pública gerencial </a:t>
            </a:r>
            <a:r>
              <a:rPr lang="pt-BR" dirty="0"/>
              <a:t>é aquela construída sobre bases que consideram o Estado uma grande empresa cujos serviços são destinados aos seus clientes, outrora cidadãos; na eficiência dos serviços, na avaliação de desempenho e no controle de resultados, suas principais características.</a:t>
            </a:r>
            <a:endParaRPr lang="pt-BR" dirty="0" smtClean="0"/>
          </a:p>
          <a:p>
            <a:pPr algn="just"/>
            <a:endParaRPr lang="pt-BR" dirty="0"/>
          </a:p>
          <a:p>
            <a:pPr algn="just"/>
            <a:endParaRPr lang="pt-BR" dirty="0" smtClean="0"/>
          </a:p>
          <a:p>
            <a:pPr algn="ctr"/>
            <a:r>
              <a:rPr lang="pt-BR" sz="2800" dirty="0" smtClean="0">
                <a:solidFill>
                  <a:srgbClr val="0070C0"/>
                </a:solidFill>
              </a:rPr>
              <a:t>COMPETÊNCIA</a:t>
            </a:r>
            <a:endParaRPr lang="pt-BR" sz="2800" dirty="0">
              <a:solidFill>
                <a:srgbClr val="0070C0"/>
              </a:solidFill>
            </a:endParaRPr>
          </a:p>
          <a:p>
            <a:pPr algn="just"/>
            <a:endParaRPr lang="pt-BR" dirty="0"/>
          </a:p>
        </p:txBody>
      </p:sp>
    </p:spTree>
    <p:extLst>
      <p:ext uri="{BB962C8B-B14F-4D97-AF65-F5344CB8AC3E}">
        <p14:creationId xmlns:p14="http://schemas.microsoft.com/office/powerpoint/2010/main" val="142637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484094" y="2460811"/>
            <a:ext cx="8364071" cy="3151025"/>
          </a:xfrm>
          <a:prstGeom prst="rect">
            <a:avLst/>
          </a:prstGeom>
        </p:spPr>
        <p:txBody>
          <a:bodyPr wrap="square">
            <a:spAutoFit/>
          </a:bodyPr>
          <a:lstStyle/>
          <a:p>
            <a:pPr algn="just"/>
            <a:r>
              <a:rPr lang="pt-BR" dirty="0" smtClean="0"/>
              <a:t>Art. 67. A execução do contrato deverá ser acompanhada e fiscalizada por um representante da Administração especialmente designado, permitida a contratação de terceiros para assisti-lo e subsidiá-lo de informações pertinentes a essa atribuição. </a:t>
            </a:r>
          </a:p>
          <a:p>
            <a:pPr algn="just"/>
            <a:endParaRPr lang="pt-BR" dirty="0" smtClean="0"/>
          </a:p>
          <a:p>
            <a:pPr algn="just"/>
            <a:endParaRPr lang="pt-BR" dirty="0" smtClean="0"/>
          </a:p>
          <a:p>
            <a:pPr algn="just"/>
            <a:r>
              <a:rPr lang="pt-BR" dirty="0" smtClean="0"/>
              <a:t>Logo: a fiscalização e o acompanhamento da execução do contrato administrativo consistem na verificação da relação entre as obrigações contratadas e as executadas (modo, forma e tempo), e na adoção das providências que se fizerem necessárias para o perfeito cumprimento dessas obrigações.</a:t>
            </a:r>
            <a:endParaRPr lang="pt-BR" dirty="0"/>
          </a:p>
        </p:txBody>
      </p:sp>
      <p:pic>
        <p:nvPicPr>
          <p:cNvPr id="5" name="Picture 2"/>
          <p:cNvPicPr>
            <a:picLocks noChangeAspect="1" noChangeArrowheads="1"/>
          </p:cNvPicPr>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1695128" y="468869"/>
            <a:ext cx="6136084" cy="1499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3762412"/>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77</TotalTime>
  <Words>1185</Words>
  <Application>Microsoft Office PowerPoint</Application>
  <PresentationFormat>Widescreen</PresentationFormat>
  <Paragraphs>104</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Calibri,Bold</vt:lpstr>
      <vt:lpstr>Trebuchet MS</vt:lpstr>
      <vt:lpstr>Wingdings 3</vt:lpstr>
      <vt:lpstr>Facetado</vt:lpstr>
      <vt:lpstr>Apresentação do PowerPoint</vt:lpstr>
      <vt:lpstr>PLANEJAMENTO</vt:lpstr>
      <vt:lpstr>Apresentação do PowerPoint</vt:lpstr>
      <vt:lpstr>Apresentação do PowerPoint</vt:lpstr>
      <vt:lpstr>Apresentação do PowerPoint</vt:lpstr>
      <vt:lpstr>PARA instrumentalizar a BOA GESTÃO temos que:</vt:lpstr>
      <vt:lpstr>Apresentação do PowerPoint</vt:lpstr>
      <vt:lpstr>Administração Burocrática x Gerencial</vt:lpstr>
      <vt:lpstr>Apresentação do PowerPoint</vt:lpstr>
      <vt:lpstr>Apresentação do PowerPoint</vt:lpstr>
      <vt:lpstr>Apresentação do PowerPoint</vt:lpstr>
      <vt:lpstr>Apresentação do PowerPoint</vt:lpstr>
      <vt:lpstr>CONCLUSÃO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Manuela Cândido</dc:creator>
  <cp:lastModifiedBy>Manuela Cândido</cp:lastModifiedBy>
  <cp:revision>8</cp:revision>
  <dcterms:created xsi:type="dcterms:W3CDTF">2015-12-08T04:31:21Z</dcterms:created>
  <dcterms:modified xsi:type="dcterms:W3CDTF">2015-12-08T11:14:37Z</dcterms:modified>
</cp:coreProperties>
</file>