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1" r:id="rId2"/>
    <p:sldId id="341" r:id="rId3"/>
    <p:sldId id="343" r:id="rId4"/>
    <p:sldId id="269" r:id="rId5"/>
    <p:sldId id="345" r:id="rId6"/>
    <p:sldId id="344" r:id="rId7"/>
    <p:sldId id="363" r:id="rId8"/>
    <p:sldId id="347" r:id="rId9"/>
    <p:sldId id="358" r:id="rId10"/>
    <p:sldId id="348" r:id="rId11"/>
    <p:sldId id="349" r:id="rId12"/>
    <p:sldId id="362" r:id="rId13"/>
    <p:sldId id="359" r:id="rId14"/>
    <p:sldId id="360" r:id="rId15"/>
    <p:sldId id="353" r:id="rId16"/>
    <p:sldId id="354" r:id="rId17"/>
    <p:sldId id="361" r:id="rId18"/>
    <p:sldId id="335" r:id="rId19"/>
  </p:sldIdLst>
  <p:sldSz cx="9144000" cy="6858000" type="screen4x3"/>
  <p:notesSz cx="6881813" cy="10002838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4312"/>
    <a:srgbClr val="0B661B"/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47" autoAdjust="0"/>
    <p:restoredTop sz="94660"/>
  </p:normalViewPr>
  <p:slideViewPr>
    <p:cSldViewPr>
      <p:cViewPr varScale="1">
        <p:scale>
          <a:sx n="75" d="100"/>
          <a:sy n="75" d="100"/>
        </p:scale>
        <p:origin x="103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98102" y="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/>
          <a:lstStyle>
            <a:lvl1pPr algn="r">
              <a:defRPr sz="1200"/>
            </a:lvl1pPr>
          </a:lstStyle>
          <a:p>
            <a:fld id="{D94F37F0-1A21-4EEF-8FC9-A725E1262D4F}" type="datetimeFigureOut">
              <a:rPr lang="pt-BR" smtClean="0"/>
              <a:t>14/01/2015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939800" y="750888"/>
            <a:ext cx="5002213" cy="37512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09" tIns="46154" rIns="92309" bIns="46154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8182" y="4751349"/>
            <a:ext cx="5505450" cy="4501277"/>
          </a:xfrm>
          <a:prstGeom prst="rect">
            <a:avLst/>
          </a:prstGeom>
        </p:spPr>
        <p:txBody>
          <a:bodyPr vert="horz" lIns="92309" tIns="46154" rIns="92309" bIns="46154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50096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98102" y="9500960"/>
            <a:ext cx="2982119" cy="500142"/>
          </a:xfrm>
          <a:prstGeom prst="rect">
            <a:avLst/>
          </a:prstGeom>
        </p:spPr>
        <p:txBody>
          <a:bodyPr vert="horz" lIns="92309" tIns="46154" rIns="92309" bIns="46154" rtlCol="0" anchor="b"/>
          <a:lstStyle>
            <a:lvl1pPr algn="r">
              <a:defRPr sz="1200"/>
            </a:lvl1pPr>
          </a:lstStyle>
          <a:p>
            <a:fld id="{1C120FE9-11BD-4101-A706-2C490D75880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793201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39552" y="2463033"/>
            <a:ext cx="7992888" cy="1470025"/>
          </a:xfrm>
        </p:spPr>
        <p:txBody>
          <a:bodyPr>
            <a:normAutofit/>
          </a:bodyPr>
          <a:lstStyle>
            <a:lvl1pPr algn="ctr">
              <a:defRPr sz="2400" b="1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539552" y="4293098"/>
            <a:ext cx="7992888" cy="930769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  <p:sp>
        <p:nvSpPr>
          <p:cNvPr id="9" name="Retângulo 8"/>
          <p:cNvSpPr/>
          <p:nvPr userDrawn="1"/>
        </p:nvSpPr>
        <p:spPr>
          <a:xfrm>
            <a:off x="1486" y="6021288"/>
            <a:ext cx="9144000" cy="836712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7" y="6164579"/>
            <a:ext cx="1794917" cy="550130"/>
          </a:xfrm>
          <a:prstGeom prst="rect">
            <a:avLst/>
          </a:prstGeom>
        </p:spPr>
      </p:pic>
      <p:sp>
        <p:nvSpPr>
          <p:cNvPr id="11" name="Retângulo 10"/>
          <p:cNvSpPr/>
          <p:nvPr userDrawn="1"/>
        </p:nvSpPr>
        <p:spPr>
          <a:xfrm>
            <a:off x="0" y="0"/>
            <a:ext cx="9144000" cy="1340768"/>
          </a:xfrm>
          <a:prstGeom prst="rect">
            <a:avLst/>
          </a:prstGeom>
          <a:solidFill>
            <a:srgbClr val="0B66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2" name="Retângulo 11"/>
          <p:cNvSpPr/>
          <p:nvPr userDrawn="1"/>
        </p:nvSpPr>
        <p:spPr>
          <a:xfrm>
            <a:off x="1588" y="1124744"/>
            <a:ext cx="9144000" cy="33663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Imagem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08800"/>
            <a:ext cx="2736304" cy="992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00013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C6D7E-1174-40E3-847F-E46652B15AF1}" type="datetimeFigureOut">
              <a:rPr lang="pt-BR" smtClean="0"/>
              <a:t>14/01/2015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C469-C4CB-4CB3-A69A-3E44FD15C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34923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C6D7E-1174-40E3-847F-E46652B15AF1}" type="datetimeFigureOut">
              <a:rPr lang="pt-BR" smtClean="0"/>
              <a:t>14/01/2015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C469-C4CB-4CB3-A69A-3E44FD15C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5824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 userDrawn="1"/>
        </p:nvSpPr>
        <p:spPr>
          <a:xfrm>
            <a:off x="0" y="2132856"/>
            <a:ext cx="8746876" cy="2088232"/>
          </a:xfrm>
          <a:prstGeom prst="rect">
            <a:avLst/>
          </a:prstGeom>
          <a:solidFill>
            <a:srgbClr val="0B66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0725" y="2402657"/>
            <a:ext cx="7772400" cy="1500187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7" name="Retângulo 6"/>
          <p:cNvSpPr/>
          <p:nvPr userDrawn="1"/>
        </p:nvSpPr>
        <p:spPr>
          <a:xfrm>
            <a:off x="1486" y="6309320"/>
            <a:ext cx="9144000" cy="548680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060" y="6360685"/>
            <a:ext cx="2195736" cy="44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6449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1pPr>
            <a:lvl2pPr marL="742950" indent="-285750"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rgbClr val="92D050"/>
              </a:buClr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8" name="Retângulo 17"/>
          <p:cNvSpPr/>
          <p:nvPr userDrawn="1"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0B66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9" name="Título 1"/>
          <p:cNvSpPr>
            <a:spLocks noGrp="1"/>
          </p:cNvSpPr>
          <p:nvPr>
            <p:ph type="title"/>
          </p:nvPr>
        </p:nvSpPr>
        <p:spPr>
          <a:xfrm>
            <a:off x="395536" y="213816"/>
            <a:ext cx="6923112" cy="625104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2" name="Retângulo 1"/>
          <p:cNvSpPr/>
          <p:nvPr userDrawn="1"/>
        </p:nvSpPr>
        <p:spPr>
          <a:xfrm>
            <a:off x="1588" y="932124"/>
            <a:ext cx="9144000" cy="108012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0" name="Retângulo 9"/>
          <p:cNvSpPr/>
          <p:nvPr userDrawn="1"/>
        </p:nvSpPr>
        <p:spPr>
          <a:xfrm>
            <a:off x="1486" y="6309320"/>
            <a:ext cx="9144000" cy="548680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060" y="6360685"/>
            <a:ext cx="2195736" cy="44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6287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tângulo 11"/>
          <p:cNvSpPr/>
          <p:nvPr userDrawn="1"/>
        </p:nvSpPr>
        <p:spPr>
          <a:xfrm>
            <a:off x="0" y="2132856"/>
            <a:ext cx="8746876" cy="2088232"/>
          </a:xfrm>
          <a:prstGeom prst="rect">
            <a:avLst/>
          </a:prstGeom>
          <a:solidFill>
            <a:srgbClr val="0B66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0725" y="2402659"/>
            <a:ext cx="7772400" cy="1500187"/>
          </a:xfrm>
        </p:spPr>
        <p:txBody>
          <a:bodyPr anchor="ctr">
            <a:normAutofit/>
          </a:bodyPr>
          <a:lstStyle>
            <a:lvl1pPr marL="0" indent="0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dirty="0" smtClean="0"/>
              <a:t>Clique para editar o texto mestre</a:t>
            </a:r>
          </a:p>
        </p:txBody>
      </p:sp>
      <p:sp>
        <p:nvSpPr>
          <p:cNvPr id="7" name="Retângulo 6"/>
          <p:cNvSpPr/>
          <p:nvPr userDrawn="1"/>
        </p:nvSpPr>
        <p:spPr>
          <a:xfrm>
            <a:off x="1486" y="6309320"/>
            <a:ext cx="9144000" cy="548680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Imagem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060" y="6360685"/>
            <a:ext cx="2195736" cy="445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8374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67544" y="1484786"/>
            <a:ext cx="4038600" cy="4525963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1pPr>
            <a:lvl2pPr marL="742950" indent="-285750">
              <a:buClr>
                <a:srgbClr val="669900"/>
              </a:buClr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chemeClr val="accent3"/>
              </a:buClr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4" name="Espaço Reservado para Conteúdo 2"/>
          <p:cNvSpPr>
            <a:spLocks noGrp="1"/>
          </p:cNvSpPr>
          <p:nvPr>
            <p:ph sz="half" idx="10"/>
          </p:nvPr>
        </p:nvSpPr>
        <p:spPr>
          <a:xfrm>
            <a:off x="4712939" y="1484786"/>
            <a:ext cx="4038600" cy="4525963"/>
          </a:xfrm>
        </p:spPr>
        <p:txBody>
          <a:bodyPr/>
          <a:lstStyle>
            <a:lvl1pPr marL="342900" indent="-342900">
              <a:buClr>
                <a:schemeClr val="tx2"/>
              </a:buClr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1pPr>
            <a:lvl2pPr marL="742950" indent="-285750">
              <a:buClr>
                <a:srgbClr val="669900"/>
              </a:buClr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2pPr>
            <a:lvl3pPr marL="1143000" indent="-228600">
              <a:buClr>
                <a:schemeClr val="accent3"/>
              </a:buClr>
              <a:buFont typeface="Wingdings" pitchFamily="2" charset="2"/>
              <a:buChar char="§"/>
              <a:defRPr sz="2200">
                <a:latin typeface="Arial" pitchFamily="34" charset="0"/>
                <a:cs typeface="Arial" pitchFamily="34" charset="0"/>
              </a:defRPr>
            </a:lvl3pPr>
            <a:lvl4pPr marL="1600200" indent="-228600"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4pPr>
            <a:lvl5pPr marL="2057400" indent="-228600"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dirty="0" smtClean="0"/>
              <a:t>Clique para editar 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  <p:sp>
        <p:nvSpPr>
          <p:cNvPr id="18" name="Retângulo 17"/>
          <p:cNvSpPr/>
          <p:nvPr userDrawn="1"/>
        </p:nvSpPr>
        <p:spPr>
          <a:xfrm>
            <a:off x="1486" y="6309320"/>
            <a:ext cx="9144000" cy="548680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9" name="Imagem 1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1060" y="6360685"/>
            <a:ext cx="2195736" cy="445950"/>
          </a:xfrm>
          <a:prstGeom prst="rect">
            <a:avLst/>
          </a:prstGeom>
        </p:spPr>
      </p:pic>
      <p:sp>
        <p:nvSpPr>
          <p:cNvPr id="20" name="Retângulo 19"/>
          <p:cNvSpPr/>
          <p:nvPr userDrawn="1"/>
        </p:nvSpPr>
        <p:spPr>
          <a:xfrm>
            <a:off x="0" y="0"/>
            <a:ext cx="9144000" cy="1052736"/>
          </a:xfrm>
          <a:prstGeom prst="rect">
            <a:avLst/>
          </a:prstGeom>
          <a:solidFill>
            <a:srgbClr val="0B66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ítulo 1"/>
          <p:cNvSpPr>
            <a:spLocks noGrp="1"/>
          </p:cNvSpPr>
          <p:nvPr>
            <p:ph type="title"/>
          </p:nvPr>
        </p:nvSpPr>
        <p:spPr>
          <a:xfrm>
            <a:off x="395536" y="213816"/>
            <a:ext cx="6923112" cy="625104"/>
          </a:xfrm>
        </p:spPr>
        <p:txBody>
          <a:bodyPr>
            <a:noAutofit/>
          </a:bodyPr>
          <a:lstStyle>
            <a:lvl1pPr algn="l"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pt-BR" dirty="0" smtClean="0"/>
              <a:t>Clique para editar o título mestre</a:t>
            </a:r>
            <a:endParaRPr lang="pt-BR" dirty="0"/>
          </a:p>
        </p:txBody>
      </p:sp>
      <p:sp>
        <p:nvSpPr>
          <p:cNvPr id="22" name="Retângulo 21"/>
          <p:cNvSpPr/>
          <p:nvPr userDrawn="1"/>
        </p:nvSpPr>
        <p:spPr>
          <a:xfrm>
            <a:off x="1588" y="932124"/>
            <a:ext cx="9144000" cy="108012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7706676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C6D7E-1174-40E3-847F-E46652B15AF1}" type="datetimeFigureOut">
              <a:rPr lang="pt-BR" smtClean="0"/>
              <a:t>14/01/2015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C469-C4CB-4CB3-A69A-3E44FD15C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9560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C6D7E-1174-40E3-847F-E46652B15AF1}" type="datetimeFigureOut">
              <a:rPr lang="pt-BR" smtClean="0"/>
              <a:t>14/01/2015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C469-C4CB-4CB3-A69A-3E44FD15C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22423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C6D7E-1174-40E3-847F-E46652B15AF1}" type="datetimeFigureOut">
              <a:rPr lang="pt-BR" smtClean="0"/>
              <a:t>14/01/2015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C469-C4CB-4CB3-A69A-3E44FD15C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13454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C6D7E-1174-40E3-847F-E46652B15AF1}" type="datetimeFigureOut">
              <a:rPr lang="pt-BR" smtClean="0"/>
              <a:t>14/01/2015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C469-C4CB-4CB3-A69A-3E44FD15C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58584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3C6D7E-1174-40E3-847F-E46652B15AF1}" type="datetimeFigureOut">
              <a:rPr lang="pt-BR" smtClean="0"/>
              <a:t>14/01/2015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DC469-C4CB-4CB3-A69A-3E44FD15C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695661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C6D7E-1174-40E3-847F-E46652B15AF1}" type="datetimeFigureOut">
              <a:rPr lang="pt-BR" smtClean="0"/>
              <a:t>14/01/2015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EDC469-C4CB-4CB3-A69A-3E44FD15C23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185368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5556" y="2996952"/>
            <a:ext cx="7992888" cy="893959"/>
          </a:xfrm>
        </p:spPr>
        <p:txBody>
          <a:bodyPr>
            <a:normAutofit/>
          </a:bodyPr>
          <a:lstStyle/>
          <a:p>
            <a:r>
              <a:rPr lang="pt-BR" sz="2800" dirty="0"/>
              <a:t>Conceito Preliminar de </a:t>
            </a:r>
            <a:r>
              <a:rPr lang="pt-BR" sz="2800" dirty="0" smtClean="0"/>
              <a:t>Cursos - </a:t>
            </a:r>
            <a:r>
              <a:rPr lang="pt-BR" sz="2800" dirty="0"/>
              <a:t>CPC 2013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099869" y="3717032"/>
            <a:ext cx="6944263" cy="2376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pt-BR" altLang="pt-BR" sz="1700" dirty="0">
                <a:cs typeface="Times New Roman" pitchFamily="18" charset="0"/>
              </a:rPr>
              <a:t>Coordenação-Geral de Controle de Qualidade da Educação Superior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pt-BR" altLang="pt-BR" sz="1700" dirty="0">
                <a:cs typeface="Times New Roman" pitchFamily="18" charset="0"/>
              </a:rPr>
              <a:t>Diretoria de Avaliação da Educação </a:t>
            </a:r>
            <a:r>
              <a:rPr lang="pt-BR" altLang="pt-BR" sz="1700" dirty="0" smtClean="0">
                <a:cs typeface="Times New Roman" pitchFamily="18" charset="0"/>
              </a:rPr>
              <a:t>Superior</a:t>
            </a:r>
            <a:endParaRPr lang="pt-BR" altLang="pt-BR" sz="1700" dirty="0">
              <a:cs typeface="Times New Roman" pitchFamily="18" charset="0"/>
            </a:endParaRPr>
          </a:p>
          <a:p>
            <a:endParaRPr lang="pt-BR" sz="1500" dirty="0" smtClean="0"/>
          </a:p>
          <a:p>
            <a:endParaRPr lang="pt-BR" sz="1500" dirty="0"/>
          </a:p>
          <a:p>
            <a:endParaRPr lang="pt-BR" sz="1500" dirty="0" smtClean="0"/>
          </a:p>
          <a:p>
            <a:endParaRPr lang="pt-BR" sz="1500" dirty="0" smtClean="0"/>
          </a:p>
          <a:p>
            <a:endParaRPr lang="pt-BR" sz="1500" dirty="0"/>
          </a:p>
          <a:p>
            <a:endParaRPr lang="pt-BR" sz="1500" dirty="0" smtClean="0"/>
          </a:p>
          <a:p>
            <a:r>
              <a:rPr lang="pt-BR" sz="1700" dirty="0" smtClean="0"/>
              <a:t>Dezembro de 2014</a:t>
            </a:r>
          </a:p>
          <a:p>
            <a:endParaRPr lang="pt-BR" dirty="0"/>
          </a:p>
        </p:txBody>
      </p:sp>
      <p:pic>
        <p:nvPicPr>
          <p:cNvPr id="1027" name="Picture 3" descr="D:\Users\marioafonso\Desktop\Trabalho-MEC\LOGOMARCAS\inep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2656"/>
            <a:ext cx="1596233" cy="6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257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8568952" cy="625104"/>
          </a:xfrm>
        </p:spPr>
        <p:txBody>
          <a:bodyPr/>
          <a:lstStyle/>
          <a:p>
            <a:r>
              <a:rPr lang="pt-BR" b="1" dirty="0"/>
              <a:t>Índice Geral de Cursos Avaliados da Instituição - IGC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268760"/>
            <a:ext cx="8496944" cy="4608512"/>
          </a:xfrm>
        </p:spPr>
        <p:txBody>
          <a:bodyPr>
            <a:noAutofit/>
          </a:bodyPr>
          <a:lstStyle/>
          <a:p>
            <a:r>
              <a:rPr lang="pt-BR" sz="1800" dirty="0" smtClean="0"/>
              <a:t>O IGC é um indicador de qualidade que avalia as instituições de educação superior. Ele é calculado anualmente, considerando:</a:t>
            </a:r>
          </a:p>
          <a:p>
            <a:pPr marL="0" indent="0">
              <a:buNone/>
            </a:pPr>
            <a:r>
              <a:rPr lang="pt-BR" sz="1800" dirty="0"/>
              <a:t>	</a:t>
            </a:r>
            <a:endParaRPr lang="pt-BR" sz="1800" dirty="0" smtClean="0"/>
          </a:p>
          <a:p>
            <a:pPr marL="0" indent="0">
              <a:buNone/>
            </a:pPr>
            <a:r>
              <a:rPr lang="pt-BR" sz="1800" dirty="0"/>
              <a:t>	</a:t>
            </a:r>
            <a:r>
              <a:rPr lang="pt-BR" sz="1800" dirty="0" smtClean="0"/>
              <a:t>I </a:t>
            </a:r>
            <a:r>
              <a:rPr lang="pt-BR" sz="1800" dirty="0"/>
              <a:t>- a média dos CPC dos cursos avaliados da IES no ano do cálculo e nos dois </a:t>
            </a:r>
            <a:r>
              <a:rPr lang="pt-BR" sz="1800" dirty="0" smtClean="0"/>
              <a:t>anteriores</a:t>
            </a:r>
            <a:r>
              <a:rPr lang="pt-BR" sz="1800" dirty="0"/>
              <a:t>, ponderada pelo número de matrículas obtidas no Censo da Educação </a:t>
            </a:r>
            <a:r>
              <a:rPr lang="pt-BR" sz="1800" dirty="0" smtClean="0"/>
              <a:t>Superior </a:t>
            </a:r>
            <a:r>
              <a:rPr lang="pt-BR" sz="1800" dirty="0"/>
              <a:t>de cada um dos cursos - (triênio 2011-2012-2013);</a:t>
            </a:r>
          </a:p>
          <a:p>
            <a:pPr marL="0" indent="0">
              <a:buNone/>
            </a:pPr>
            <a:r>
              <a:rPr lang="pt-BR" sz="1800" dirty="0"/>
              <a:t>	II - a média dos conceitos dos programas de pós-graduação </a:t>
            </a:r>
            <a:r>
              <a:rPr lang="pt-BR" sz="1800" i="1" dirty="0" smtClean="0"/>
              <a:t>stricto sensu </a:t>
            </a:r>
            <a:r>
              <a:rPr lang="pt-BR" sz="1800" dirty="0"/>
              <a:t>da </a:t>
            </a:r>
            <a:r>
              <a:rPr lang="pt-BR" sz="1800" dirty="0" smtClean="0"/>
              <a:t>avaliação trienal </a:t>
            </a:r>
            <a:r>
              <a:rPr lang="pt-BR" sz="1800" dirty="0"/>
              <a:t>2013 da CAPES, convertida para escala compatível e ponderada pelo número de </a:t>
            </a:r>
            <a:r>
              <a:rPr lang="pt-BR" sz="1800" dirty="0" smtClean="0"/>
              <a:t>matrículas </a:t>
            </a:r>
            <a:r>
              <a:rPr lang="pt-BR" sz="1800" dirty="0"/>
              <a:t>dos programas de pós-graduação correspondentes; </a:t>
            </a:r>
          </a:p>
          <a:p>
            <a:pPr marL="0" indent="0">
              <a:buNone/>
            </a:pPr>
            <a:r>
              <a:rPr lang="pt-BR" sz="1800" dirty="0"/>
              <a:t>	III - a distribuição dos estudantes entre os diferentes níveis de </a:t>
            </a:r>
            <a:r>
              <a:rPr lang="pt-BR" sz="1800" dirty="0" smtClean="0"/>
              <a:t>ensino, graduação </a:t>
            </a:r>
            <a:r>
              <a:rPr lang="pt-BR" sz="1800" dirty="0"/>
              <a:t>ou pós-graduação </a:t>
            </a:r>
            <a:r>
              <a:rPr lang="pt-BR" sz="1800" i="1" dirty="0"/>
              <a:t>stricto sensu</a:t>
            </a:r>
            <a:r>
              <a:rPr lang="pt-BR" sz="1800" dirty="0"/>
              <a:t>, excluindo as informações do item </a:t>
            </a:r>
            <a:r>
              <a:rPr lang="pt-BR" sz="1800" dirty="0" smtClean="0"/>
              <a:t>II </a:t>
            </a:r>
            <a:r>
              <a:rPr lang="pt-BR" sz="1800" dirty="0"/>
              <a:t>para as </a:t>
            </a:r>
            <a:r>
              <a:rPr lang="pt-BR" sz="1800" dirty="0" smtClean="0"/>
              <a:t>instituições </a:t>
            </a:r>
            <a:r>
              <a:rPr lang="pt-BR" sz="1800" dirty="0"/>
              <a:t>que não oferecerem pós-graduação </a:t>
            </a:r>
            <a:r>
              <a:rPr lang="pt-BR" sz="1800" i="1" dirty="0"/>
              <a:t>stricto sensu</a:t>
            </a:r>
            <a:r>
              <a:rPr lang="pt-BR" sz="1800" dirty="0"/>
              <a:t>. </a:t>
            </a:r>
          </a:p>
        </p:txBody>
      </p:sp>
      <p:sp>
        <p:nvSpPr>
          <p:cNvPr id="4" name="Retângulo 3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7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6923112" cy="625104"/>
          </a:xfrm>
        </p:spPr>
        <p:txBody>
          <a:bodyPr/>
          <a:lstStyle/>
          <a:p>
            <a:r>
              <a:rPr lang="pt-BR" b="1" dirty="0"/>
              <a:t>Estatísticas do IGC 2013</a:t>
            </a:r>
          </a:p>
        </p:txBody>
      </p:sp>
      <p:graphicFrame>
        <p:nvGraphicFramePr>
          <p:cNvPr id="6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9373415"/>
              </p:ext>
            </p:extLst>
          </p:nvPr>
        </p:nvGraphicFramePr>
        <p:xfrm>
          <a:off x="214345" y="1344808"/>
          <a:ext cx="8750143" cy="35431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9903"/>
                <a:gridCol w="2160240"/>
              </a:tblGrid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>
                          <a:effectLst/>
                        </a:rPr>
                        <a:t>Item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>
                          <a:effectLst/>
                        </a:rPr>
                        <a:t>Quantidade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 smtClean="0">
                          <a:effectLst/>
                        </a:rPr>
                        <a:t>Instituições de Educação Superior (IES)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u="none" strike="noStrike" dirty="0" smtClean="0">
                          <a:effectLst/>
                        </a:rPr>
                        <a:t>2.020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Quantidade/percentual de IES Sem Conceito (SC)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63 (3,12%)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Quantidade de Universidades e Ifets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131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Quantidade de Faculdades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1.665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1525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Quantidade de Centros Universitários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224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1525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Quantidade de IES públicas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252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15255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Quantidade de IES privadas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1.768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600" u="none" strike="noStrike" dirty="0" smtClean="0">
                          <a:effectLst/>
                        </a:rPr>
                        <a:t>Unidades de observação com CPC no triênio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600" b="0" i="0" u="none" strike="noStrike" dirty="0" smtClean="0">
                          <a:effectLst/>
                          <a:latin typeface="+mn-lt"/>
                        </a:rPr>
                        <a:t>15.218</a:t>
                      </a:r>
                      <a:endParaRPr lang="pt-BR" sz="16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8" name="CaixaDeTexto 7"/>
          <p:cNvSpPr txBox="1"/>
          <p:nvPr/>
        </p:nvSpPr>
        <p:spPr>
          <a:xfrm>
            <a:off x="258859" y="5394702"/>
            <a:ext cx="8712968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600" dirty="0" smtClean="0">
                <a:latin typeface="+mn-lt"/>
              </a:rPr>
              <a:t>As IES que não possuem nenhum curso com CPC avaliado no triênio ficam Sem Conceito (SC).</a:t>
            </a:r>
            <a:endParaRPr lang="pt-BR" sz="1600" dirty="0">
              <a:latin typeface="+mn-lt"/>
            </a:endParaRPr>
          </a:p>
        </p:txBody>
      </p:sp>
      <p:sp>
        <p:nvSpPr>
          <p:cNvPr id="5" name="Retângulo 4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7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7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8424936" cy="625104"/>
          </a:xfrm>
        </p:spPr>
        <p:txBody>
          <a:bodyPr/>
          <a:lstStyle/>
          <a:p>
            <a:r>
              <a:rPr lang="pt-BR" b="1" dirty="0"/>
              <a:t>IES por Faixa do IGC - Edições 2010 e 2013</a:t>
            </a:r>
          </a:p>
        </p:txBody>
      </p:sp>
      <p:pic>
        <p:nvPicPr>
          <p:cNvPr id="5" name="Picture 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124744"/>
            <a:ext cx="8725239" cy="5170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58853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8424936" cy="625104"/>
          </a:xfrm>
        </p:spPr>
        <p:txBody>
          <a:bodyPr/>
          <a:lstStyle/>
          <a:p>
            <a:r>
              <a:rPr lang="pt-BR" b="1" dirty="0"/>
              <a:t>IES por Faixa do IGC 2013 - Públicas e Privadas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633" y="1141917"/>
            <a:ext cx="8634734" cy="51674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tângulo 4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3687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5556" y="2996952"/>
            <a:ext cx="8145750" cy="893959"/>
          </a:xfrm>
        </p:spPr>
        <p:txBody>
          <a:bodyPr>
            <a:normAutofit fontScale="90000"/>
          </a:bodyPr>
          <a:lstStyle/>
          <a:p>
            <a:pPr fontAlgn="base">
              <a:spcAft>
                <a:spcPct val="0"/>
              </a:spcAft>
            </a:pPr>
            <a:r>
              <a:rPr lang="pt-BR" altLang="pt-BR" sz="2800" dirty="0">
                <a:latin typeface="Trebuchet MS" pitchFamily="34" charset="0"/>
              </a:rPr>
              <a:t>Medidas de Regulação e Supervisão – CPC e IGC </a:t>
            </a:r>
            <a:r>
              <a:rPr lang="pt-BR" altLang="pt-BR" sz="2800" dirty="0" smtClean="0">
                <a:latin typeface="Trebuchet MS" pitchFamily="34" charset="0"/>
              </a:rPr>
              <a:t>2013</a:t>
            </a:r>
            <a:endParaRPr lang="en-US" altLang="pt-BR" sz="2800" dirty="0">
              <a:latin typeface="Trebuchet MS" pitchFamily="34" charset="0"/>
            </a:endParaRP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099869" y="3717032"/>
            <a:ext cx="6944263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sz="1800" dirty="0" smtClean="0"/>
              <a:t>Secretaria </a:t>
            </a:r>
            <a:r>
              <a:rPr lang="pt-BR" sz="1800" dirty="0"/>
              <a:t>de Regulação e Supervisão da Educação Superior</a:t>
            </a:r>
          </a:p>
          <a:p>
            <a:endParaRPr lang="pt-BR" sz="1500" dirty="0" smtClean="0"/>
          </a:p>
          <a:p>
            <a:endParaRPr lang="pt-BR" sz="1500" dirty="0"/>
          </a:p>
          <a:p>
            <a:endParaRPr lang="pt-BR" sz="1500" dirty="0" smtClean="0"/>
          </a:p>
          <a:p>
            <a:endParaRPr lang="pt-BR" dirty="0"/>
          </a:p>
        </p:txBody>
      </p:sp>
      <p:pic>
        <p:nvPicPr>
          <p:cNvPr id="5" name="Picture 3" descr="D:\Users\marioafonso\Desktop\Trabalho-MEC\LOGOMARCAS\inep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2656"/>
            <a:ext cx="1596233" cy="6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5855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6923112" cy="625104"/>
          </a:xfrm>
        </p:spPr>
        <p:txBody>
          <a:bodyPr/>
          <a:lstStyle/>
          <a:p>
            <a:r>
              <a:rPr lang="pt-BR" b="1" dirty="0"/>
              <a:t>Cursos com CPC insatisfatório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26368" y="1268760"/>
            <a:ext cx="8291264" cy="4824536"/>
          </a:xfrm>
        </p:spPr>
        <p:txBody>
          <a:bodyPr>
            <a:normAutofit fontScale="25000" lnSpcReduction="20000"/>
          </a:bodyPr>
          <a:lstStyle/>
          <a:p>
            <a:pPr marL="319088" lvl="1" indent="0" algn="just">
              <a:buNone/>
            </a:pPr>
            <a:r>
              <a:rPr lang="pt-BR" sz="7200" dirty="0" smtClean="0"/>
              <a:t>Todos os 280 </a:t>
            </a:r>
            <a:r>
              <a:rPr lang="pt-BR" sz="7200" dirty="0"/>
              <a:t>cursos (Sistema Federal de Ensino</a:t>
            </a:r>
            <a:r>
              <a:rPr lang="pt-BR" sz="7200" dirty="0" smtClean="0"/>
              <a:t>) </a:t>
            </a:r>
            <a:r>
              <a:rPr lang="pt-BR" sz="7200" dirty="0">
                <a:ea typeface="Calibri"/>
              </a:rPr>
              <a:t>com </a:t>
            </a:r>
            <a:r>
              <a:rPr lang="pt-BR" sz="7200" dirty="0" smtClean="0">
                <a:ea typeface="Calibri"/>
              </a:rPr>
              <a:t>resultado </a:t>
            </a:r>
            <a:r>
              <a:rPr lang="pt-BR" sz="7200" dirty="0">
                <a:ea typeface="Calibri"/>
              </a:rPr>
              <a:t>insatisfatório </a:t>
            </a:r>
            <a:r>
              <a:rPr lang="pt-BR" sz="7200" dirty="0" smtClean="0">
                <a:ea typeface="Calibri"/>
              </a:rPr>
              <a:t>no</a:t>
            </a:r>
            <a:r>
              <a:rPr lang="pt-BR" sz="7200" dirty="0" smtClean="0"/>
              <a:t> </a:t>
            </a:r>
            <a:r>
              <a:rPr lang="pt-BR" sz="7200" dirty="0"/>
              <a:t>CPC </a:t>
            </a:r>
            <a:r>
              <a:rPr lang="pt-BR" sz="7200" dirty="0" smtClean="0"/>
              <a:t>2013:</a:t>
            </a:r>
          </a:p>
          <a:p>
            <a:pPr marL="319088" lvl="1" indent="0" algn="just">
              <a:buNone/>
            </a:pPr>
            <a:endParaRPr lang="pt-BR" sz="7200" dirty="0"/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7200" dirty="0"/>
              <a:t>Protocolo de </a:t>
            </a:r>
            <a:r>
              <a:rPr lang="pt-BR" sz="7200" dirty="0" smtClean="0"/>
              <a:t>Compromisso – plano de </a:t>
            </a:r>
            <a:r>
              <a:rPr lang="pt-BR" sz="7200" dirty="0"/>
              <a:t>melhorias para sanear as fragilidades apontadas pelo </a:t>
            </a:r>
            <a:r>
              <a:rPr lang="pt-BR" sz="7200" dirty="0" smtClean="0"/>
              <a:t>CPC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7200" dirty="0"/>
              <a:t>A</a:t>
            </a:r>
            <a:r>
              <a:rPr lang="pt-BR" sz="7200" dirty="0" smtClean="0"/>
              <a:t>valiação </a:t>
            </a:r>
            <a:r>
              <a:rPr lang="pt-BR" sz="7200" dirty="0"/>
              <a:t>in loco com dupla função: obtenção de Conceito de Curso (CC) e verificação de cumprimento do </a:t>
            </a:r>
            <a:r>
              <a:rPr lang="pt-BR" sz="7200" dirty="0" smtClean="0"/>
              <a:t>PC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7200" dirty="0" smtClean="0"/>
              <a:t>Instauração </a:t>
            </a:r>
            <a:r>
              <a:rPr lang="pt-BR" sz="7200" dirty="0"/>
              <a:t>de Processo Administrativo para aplicação de penalidade em caso de descumprimento do </a:t>
            </a:r>
            <a:r>
              <a:rPr lang="pt-BR" sz="7200" dirty="0" smtClean="0"/>
              <a:t>PC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7200" dirty="0" smtClean="0"/>
              <a:t>Não </a:t>
            </a:r>
            <a:r>
              <a:rPr lang="pt-BR" sz="7200" dirty="0"/>
              <a:t>podem ter aumento de </a:t>
            </a:r>
            <a:r>
              <a:rPr lang="pt-BR" sz="7200" dirty="0" smtClean="0"/>
              <a:t>vagas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7200" dirty="0" smtClean="0"/>
              <a:t>Excluídos </a:t>
            </a:r>
            <a:r>
              <a:rPr lang="pt-BR" sz="7200" dirty="0"/>
              <a:t>do FIES (vedação da realização de novos </a:t>
            </a:r>
            <a:r>
              <a:rPr lang="pt-BR" sz="7200" dirty="0" smtClean="0"/>
              <a:t>contratos)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7200" dirty="0" smtClean="0"/>
              <a:t>Não </a:t>
            </a:r>
            <a:r>
              <a:rPr lang="pt-BR" sz="7200" dirty="0"/>
              <a:t>podem utilizar o curso como referencial para adesão </a:t>
            </a:r>
            <a:r>
              <a:rPr lang="pt-BR" sz="7200" dirty="0" smtClean="0"/>
              <a:t>ao PRONATEC</a:t>
            </a:r>
          </a:p>
          <a:p>
            <a:pPr lvl="1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7200" dirty="0" smtClean="0"/>
              <a:t>Prejuízo </a:t>
            </a:r>
            <a:r>
              <a:rPr lang="pt-BR" sz="7200" dirty="0"/>
              <a:t>nos Editais (utilização do curso para obtenção de bônus no edital do Mais Médicos)</a:t>
            </a:r>
          </a:p>
          <a:p>
            <a:pPr lvl="1" algn="just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endParaRPr lang="pt-BR" sz="1800" dirty="0" smtClean="0"/>
          </a:p>
          <a:p>
            <a:pPr lvl="1" algn="just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endParaRPr lang="pt-BR" sz="1800" dirty="0"/>
          </a:p>
        </p:txBody>
      </p:sp>
      <p:sp>
        <p:nvSpPr>
          <p:cNvPr id="4" name="Retângulo 3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7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9217024" cy="625104"/>
          </a:xfrm>
        </p:spPr>
        <p:txBody>
          <a:bodyPr/>
          <a:lstStyle/>
          <a:p>
            <a:r>
              <a:rPr lang="pt-BR" dirty="0"/>
              <a:t>Cursos </a:t>
            </a:r>
            <a:r>
              <a:rPr lang="pt-BR" dirty="0" smtClean="0"/>
              <a:t>com reiterado resultado </a:t>
            </a:r>
            <a:r>
              <a:rPr lang="pt-BR" dirty="0"/>
              <a:t>insatisfatório CPC 2010 e 2013</a:t>
            </a:r>
            <a:endParaRPr lang="pt-BR" b="1" dirty="0"/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26368" y="1628800"/>
            <a:ext cx="8291264" cy="3168352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D050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04838" lvl="1" algn="just">
              <a:buClr>
                <a:schemeClr val="accent1"/>
              </a:buClr>
            </a:pPr>
            <a:r>
              <a:rPr lang="pt-BR" sz="1900" b="1" dirty="0" smtClean="0"/>
              <a:t>Total = 80 cursos </a:t>
            </a:r>
          </a:p>
          <a:p>
            <a:pPr marL="604838" lvl="1" algn="just">
              <a:buClr>
                <a:schemeClr val="accent1"/>
              </a:buClr>
            </a:pPr>
            <a:endParaRPr lang="pt-BR" sz="1600" b="1" dirty="0"/>
          </a:p>
          <a:p>
            <a:pPr marL="319088" lvl="1" indent="0" algn="just">
              <a:buClr>
                <a:schemeClr val="accent1"/>
              </a:buClr>
              <a:buNone/>
            </a:pPr>
            <a:endParaRPr lang="pt-BR" sz="1600" b="1" dirty="0" smtClean="0"/>
          </a:p>
          <a:p>
            <a:pPr marL="604838" lvl="1" algn="just">
              <a:buClr>
                <a:schemeClr val="accent1"/>
              </a:buClr>
            </a:pPr>
            <a:r>
              <a:rPr lang="pt-BR" sz="1800" dirty="0" smtClean="0"/>
              <a:t>Sofrem todas as medidas anteriores, além de:</a:t>
            </a:r>
          </a:p>
          <a:p>
            <a:pPr marL="319088" lvl="1" indent="0" algn="just">
              <a:buClr>
                <a:schemeClr val="accent1"/>
              </a:buClr>
              <a:buNone/>
            </a:pPr>
            <a:endParaRPr lang="pt-BR" sz="1800" dirty="0"/>
          </a:p>
          <a:p>
            <a:pPr marL="1004888" lvl="2" algn="just">
              <a:buClr>
                <a:schemeClr val="accent1"/>
              </a:buClr>
            </a:pPr>
            <a:r>
              <a:rPr lang="pt-BR" sz="1800" dirty="0" smtClean="0"/>
              <a:t>Suspensão de ingresso</a:t>
            </a:r>
          </a:p>
          <a:p>
            <a:pPr marL="1004888" lvl="2" algn="just">
              <a:buClr>
                <a:schemeClr val="accent1"/>
              </a:buClr>
            </a:pPr>
            <a:r>
              <a:rPr lang="pt-BR" sz="1800" dirty="0" smtClean="0"/>
              <a:t>Redução de vagas</a:t>
            </a:r>
          </a:p>
          <a:p>
            <a:pPr marL="1004888" lvl="2" algn="just">
              <a:buClr>
                <a:schemeClr val="accent1"/>
              </a:buClr>
            </a:pPr>
            <a:r>
              <a:rPr lang="pt-BR" sz="1800" dirty="0" smtClean="0"/>
              <a:t>Saneamento de deficiências</a:t>
            </a:r>
          </a:p>
          <a:p>
            <a:pPr marL="1004888" lvl="2" algn="just">
              <a:buClr>
                <a:schemeClr val="accent1"/>
              </a:buClr>
            </a:pPr>
            <a:r>
              <a:rPr lang="pt-BR" sz="1800" dirty="0" smtClean="0"/>
              <a:t>Suspensão de autonomia</a:t>
            </a:r>
          </a:p>
          <a:p>
            <a:pPr marL="1004888" lvl="2" algn="just">
              <a:buClr>
                <a:schemeClr val="accent1"/>
              </a:buClr>
            </a:pPr>
            <a:r>
              <a:rPr lang="pt-BR" sz="1800" dirty="0" smtClean="0"/>
              <a:t>Exclusão do </a:t>
            </a:r>
            <a:r>
              <a:rPr lang="pt-BR" sz="1800" dirty="0" err="1" smtClean="0"/>
              <a:t>Prouni</a:t>
            </a:r>
            <a:endParaRPr lang="pt-BR" sz="1800" dirty="0"/>
          </a:p>
        </p:txBody>
      </p:sp>
      <p:sp>
        <p:nvSpPr>
          <p:cNvPr id="4" name="Retângulo 3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7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/>
          <p:cNvSpPr/>
          <p:nvPr/>
        </p:nvSpPr>
        <p:spPr>
          <a:xfrm>
            <a:off x="755576" y="3753036"/>
            <a:ext cx="7056784" cy="360040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6923112" cy="625104"/>
          </a:xfrm>
        </p:spPr>
        <p:txBody>
          <a:bodyPr/>
          <a:lstStyle/>
          <a:p>
            <a:r>
              <a:rPr lang="pt-BR" b="1" dirty="0"/>
              <a:t>IES com IGC insatisfatório</a:t>
            </a:r>
          </a:p>
        </p:txBody>
      </p:sp>
      <p:sp>
        <p:nvSpPr>
          <p:cNvPr id="6" name="Título 2"/>
          <p:cNvSpPr txBox="1">
            <a:spLocks/>
          </p:cNvSpPr>
          <p:nvPr/>
        </p:nvSpPr>
        <p:spPr>
          <a:xfrm>
            <a:off x="886018" y="3674510"/>
            <a:ext cx="8568952" cy="51709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bg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pt-BR" sz="1800" dirty="0"/>
              <a:t>Reiteração de resultado insatisfatório - IGC 2010 </a:t>
            </a:r>
            <a:r>
              <a:rPr lang="pt-BR" sz="1800" dirty="0" smtClean="0"/>
              <a:t>e 2013</a:t>
            </a:r>
            <a:endParaRPr lang="pt-BR" sz="1800" b="1" dirty="0"/>
          </a:p>
        </p:txBody>
      </p:sp>
      <p:sp>
        <p:nvSpPr>
          <p:cNvPr id="8" name="Espaço Reservado para Conteúdo 2"/>
          <p:cNvSpPr txBox="1">
            <a:spLocks/>
          </p:cNvSpPr>
          <p:nvPr/>
        </p:nvSpPr>
        <p:spPr>
          <a:xfrm>
            <a:off x="426368" y="4221088"/>
            <a:ext cx="8291264" cy="23042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D050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 algn="just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1600" dirty="0" smtClean="0"/>
              <a:t>Além das citadas, há aplicação de medidas adicionais a </a:t>
            </a:r>
            <a:r>
              <a:rPr lang="pt-BR" sz="1600" b="1" dirty="0" smtClean="0"/>
              <a:t>152 </a:t>
            </a:r>
            <a:r>
              <a:rPr lang="pt-BR" sz="1600" dirty="0" smtClean="0"/>
              <a:t>IES:</a:t>
            </a:r>
            <a:r>
              <a:rPr lang="pt-BR" sz="1600" b="1" dirty="0" smtClean="0"/>
              <a:t> </a:t>
            </a:r>
            <a:endParaRPr lang="pt-BR" sz="1600" b="1" dirty="0"/>
          </a:p>
          <a:p>
            <a:pPr lvl="2" algn="just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1600" dirty="0" smtClean="0"/>
              <a:t>Assinatura </a:t>
            </a:r>
            <a:r>
              <a:rPr lang="pt-BR" sz="1600" dirty="0"/>
              <a:t>de Termo de Saneamento de Deficiências para comprovação de </a:t>
            </a:r>
            <a:r>
              <a:rPr lang="pt-BR" sz="1600" dirty="0" smtClean="0"/>
              <a:t>melhorias</a:t>
            </a:r>
          </a:p>
          <a:p>
            <a:pPr lvl="2" algn="just">
              <a:spcBef>
                <a:spcPts val="800"/>
              </a:spcBef>
              <a:spcAft>
                <a:spcPts val="800"/>
              </a:spcAft>
              <a:buClr>
                <a:schemeClr val="accent5">
                  <a:lumMod val="75000"/>
                </a:schemeClr>
              </a:buClr>
            </a:pPr>
            <a:r>
              <a:rPr lang="pt-BR" sz="1600" dirty="0" smtClean="0"/>
              <a:t>Medidas </a:t>
            </a:r>
            <a:r>
              <a:rPr lang="pt-BR" sz="1600" dirty="0"/>
              <a:t>cautelares:  redução de vagas, saneamento de deficiências, suspensão de autonomia, sobrestamento de processos regulatórios, suspensão de FIES, PROUNI e PRONATEC</a:t>
            </a:r>
          </a:p>
        </p:txBody>
      </p:sp>
      <p:sp>
        <p:nvSpPr>
          <p:cNvPr id="9" name="Espaço Reservado para Conteúdo 2"/>
          <p:cNvSpPr txBox="1">
            <a:spLocks/>
          </p:cNvSpPr>
          <p:nvPr/>
        </p:nvSpPr>
        <p:spPr>
          <a:xfrm>
            <a:off x="426368" y="1268760"/>
            <a:ext cx="8291264" cy="26642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Clr>
                <a:schemeClr val="accent3">
                  <a:lumMod val="75000"/>
                </a:schemeClr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Clr>
                <a:srgbClr val="92D050"/>
              </a:buClr>
              <a:buFont typeface="Wingdings" pitchFamily="2" charset="2"/>
              <a:buChar char="§"/>
              <a:defRPr sz="22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Clr>
                <a:schemeClr val="accent4">
                  <a:lumMod val="60000"/>
                  <a:lumOff val="40000"/>
                </a:schemeClr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Clr>
                <a:schemeClr val="tx2">
                  <a:lumMod val="40000"/>
                  <a:lumOff val="60000"/>
                </a:schemeClr>
              </a:buClr>
              <a:buFont typeface="Wingdings" pitchFamily="2" charset="2"/>
              <a:buChar char="§"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19088" lvl="1" indent="0" algn="just">
              <a:buNone/>
            </a:pPr>
            <a:r>
              <a:rPr lang="pt-BR" sz="1800" b="1" dirty="0">
                <a:ea typeface="Calibri"/>
              </a:rPr>
              <a:t>Sistema Federal de Ensino: 322 IES</a:t>
            </a:r>
          </a:p>
          <a:p>
            <a:pPr marL="319088" lvl="1" indent="0" algn="just">
              <a:buNone/>
            </a:pPr>
            <a:r>
              <a:rPr lang="pt-BR" sz="1600" dirty="0">
                <a:ea typeface="Calibri"/>
              </a:rPr>
              <a:t>As IES deverão necessariamente passar por processos de recredenciamento, quando serão submetidas à avaliação in </a:t>
            </a:r>
            <a:r>
              <a:rPr lang="pt-BR" sz="1600" dirty="0" smtClean="0">
                <a:ea typeface="Calibri"/>
              </a:rPr>
              <a:t>loco.</a:t>
            </a:r>
            <a:endParaRPr lang="pt-BR" sz="1600" dirty="0">
              <a:ea typeface="Calibri"/>
            </a:endParaRPr>
          </a:p>
          <a:p>
            <a:pPr marL="319088" lvl="1" indent="0" algn="just">
              <a:buNone/>
            </a:pPr>
            <a:r>
              <a:rPr lang="pt-BR" sz="1600" dirty="0" smtClean="0">
                <a:ea typeface="Calibri"/>
              </a:rPr>
              <a:t>Medidas:</a:t>
            </a:r>
            <a:endParaRPr lang="pt-BR" sz="1600" dirty="0">
              <a:ea typeface="Calibri"/>
            </a:endParaRPr>
          </a:p>
          <a:p>
            <a:pPr marL="1462088" lvl="3" algn="just">
              <a:buClr>
                <a:schemeClr val="accent1"/>
              </a:buClr>
            </a:pPr>
            <a:r>
              <a:rPr lang="pt-BR" sz="1600" dirty="0">
                <a:ea typeface="Calibri"/>
              </a:rPr>
              <a:t>Vedação de dispensa de visita nos processos regulatórios</a:t>
            </a:r>
          </a:p>
          <a:p>
            <a:pPr marL="1462088" lvl="3" algn="just">
              <a:buClr>
                <a:schemeClr val="accent1"/>
              </a:buClr>
            </a:pPr>
            <a:r>
              <a:rPr lang="pt-BR" sz="1600" dirty="0">
                <a:ea typeface="Calibri"/>
              </a:rPr>
              <a:t>Não podem ter aumento de vagas nos cursos</a:t>
            </a:r>
          </a:p>
          <a:p>
            <a:pPr marL="1462088" lvl="3" algn="just">
              <a:buClr>
                <a:schemeClr val="accent1"/>
              </a:buClr>
            </a:pPr>
            <a:r>
              <a:rPr lang="pt-BR" sz="1600" dirty="0">
                <a:ea typeface="Calibri"/>
              </a:rPr>
              <a:t>Prejuízo nos Editais</a:t>
            </a:r>
            <a:endParaRPr lang="pt-BR" sz="1600" dirty="0"/>
          </a:p>
        </p:txBody>
      </p:sp>
      <p:sp>
        <p:nvSpPr>
          <p:cNvPr id="7" name="Retângulo 6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8435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sz="3600" dirty="0" smtClean="0"/>
              <a:t>Obrigado!</a:t>
            </a:r>
            <a:endParaRPr lang="pt-BR" sz="3600" dirty="0"/>
          </a:p>
        </p:txBody>
      </p:sp>
      <p:sp>
        <p:nvSpPr>
          <p:cNvPr id="3" name="Retângulo 2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1481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6923112" cy="625104"/>
          </a:xfrm>
        </p:spPr>
        <p:txBody>
          <a:bodyPr/>
          <a:lstStyle/>
          <a:p>
            <a:r>
              <a:rPr lang="pt-BR" b="1" dirty="0"/>
              <a:t>Conceito </a:t>
            </a:r>
            <a:r>
              <a:rPr lang="pt-BR" b="1" dirty="0" err="1"/>
              <a:t>Enade</a:t>
            </a:r>
            <a:endParaRPr lang="pt-BR" b="1" dirty="0"/>
          </a:p>
        </p:txBody>
      </p:sp>
      <p:sp>
        <p:nvSpPr>
          <p:cNvPr id="7" name="Espaço Reservado para Conteúdo 2"/>
          <p:cNvSpPr>
            <a:spLocks noGrp="1"/>
          </p:cNvSpPr>
          <p:nvPr>
            <p:ph idx="1"/>
          </p:nvPr>
        </p:nvSpPr>
        <p:spPr>
          <a:xfrm>
            <a:off x="599150" y="1412776"/>
            <a:ext cx="8149314" cy="432048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pt-BR" sz="1800" dirty="0" smtClean="0"/>
              <a:t>Indicador </a:t>
            </a:r>
            <a:r>
              <a:rPr lang="pt-BR" sz="1800" dirty="0"/>
              <a:t>de qualidade que avalia o desempenho dos estudantes a partir dos resultados obtidos no </a:t>
            </a:r>
            <a:r>
              <a:rPr lang="pt-BR" sz="1800" dirty="0" smtClean="0"/>
              <a:t>Enade. É </a:t>
            </a:r>
            <a:r>
              <a:rPr lang="pt-BR" sz="1800" dirty="0"/>
              <a:t>divulgado anualmente para os cursos que tiveram </a:t>
            </a:r>
            <a:r>
              <a:rPr lang="pt-BR" sz="1800" dirty="0" smtClean="0"/>
              <a:t>estudantes </a:t>
            </a:r>
            <a:r>
              <a:rPr lang="pt-BR" sz="1800" dirty="0"/>
              <a:t>concluintes participantes do </a:t>
            </a:r>
            <a:r>
              <a:rPr lang="pt-BR" sz="1800" dirty="0" smtClean="0"/>
              <a:t>exame. </a:t>
            </a:r>
          </a:p>
          <a:p>
            <a:pPr marL="0" indent="0" algn="just">
              <a:buNone/>
            </a:pPr>
            <a:endParaRPr lang="pt-BR" sz="1800" dirty="0"/>
          </a:p>
          <a:p>
            <a:pPr marL="0" indent="0" algn="just">
              <a:buNone/>
            </a:pPr>
            <a:endParaRPr lang="pt-BR" sz="1800" dirty="0" smtClean="0"/>
          </a:p>
          <a:p>
            <a:pPr marL="0" indent="0">
              <a:buNone/>
            </a:pPr>
            <a:r>
              <a:rPr lang="pt-BR" sz="1800" dirty="0"/>
              <a:t>O Conceito Enade é calculado por </a:t>
            </a:r>
            <a:r>
              <a:rPr lang="pt-BR" sz="1800" b="1" dirty="0"/>
              <a:t>Unidade de </a:t>
            </a:r>
            <a:r>
              <a:rPr lang="pt-BR" sz="1800" b="1" dirty="0" smtClean="0"/>
              <a:t>Observação:</a:t>
            </a:r>
            <a:r>
              <a:rPr lang="pt-BR" sz="1800" dirty="0" smtClean="0"/>
              <a:t> </a:t>
            </a:r>
            <a:r>
              <a:rPr lang="pt-BR" sz="1800" dirty="0"/>
              <a:t>conjunto de cursos que compõe uma área de avaliação específica do Enade (abrangência/enquadramento), de uma mesma </a:t>
            </a:r>
            <a:r>
              <a:rPr lang="pt-BR" sz="1800" dirty="0" smtClean="0"/>
              <a:t>instituição em determinado </a:t>
            </a:r>
            <a:r>
              <a:rPr lang="pt-BR" sz="1800" dirty="0"/>
              <a:t>município (</a:t>
            </a:r>
            <a:r>
              <a:rPr lang="pt-BR" sz="1800" dirty="0" err="1"/>
              <a:t>IES+área+município</a:t>
            </a:r>
            <a:r>
              <a:rPr lang="pt-BR" sz="1800" dirty="0"/>
              <a:t>).</a:t>
            </a:r>
          </a:p>
          <a:p>
            <a:pPr marL="0" indent="0">
              <a:buNone/>
            </a:pPr>
            <a:endParaRPr lang="pt-BR" sz="1800" dirty="0" smtClean="0"/>
          </a:p>
        </p:txBody>
      </p:sp>
      <p:sp>
        <p:nvSpPr>
          <p:cNvPr id="6" name="Retângulo 5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8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31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6923112" cy="625104"/>
          </a:xfrm>
        </p:spPr>
        <p:txBody>
          <a:bodyPr/>
          <a:lstStyle/>
          <a:p>
            <a:r>
              <a:rPr lang="pt-BR" b="1" dirty="0"/>
              <a:t>Áreas e Cursos Avaliados</a:t>
            </a:r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426368" y="1556792"/>
            <a:ext cx="8291264" cy="4536504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pt-BR" sz="1800" b="1" dirty="0" smtClean="0"/>
              <a:t>Cursos </a:t>
            </a:r>
            <a:r>
              <a:rPr lang="pt-BR" sz="1800" b="1" dirty="0"/>
              <a:t>avaliados:</a:t>
            </a:r>
          </a:p>
          <a:p>
            <a:pPr lvl="1" algn="just">
              <a:defRPr/>
            </a:pPr>
            <a:r>
              <a:rPr lang="pt-BR" sz="1800" dirty="0" smtClean="0"/>
              <a:t>Bacharelado </a:t>
            </a:r>
            <a:r>
              <a:rPr lang="pt-BR" sz="1800" dirty="0"/>
              <a:t>em: Agronomia, Biomedicina, Educação Física, Enfermagem, Farmácia, Fisioterapia, Fonoaudiologia, Medicina, Medicina Veterinária, Nutrição, Odontologia, Serviço Social e Zootecnia;</a:t>
            </a:r>
          </a:p>
          <a:p>
            <a:pPr lvl="1" algn="just">
              <a:defRPr/>
            </a:pPr>
            <a:r>
              <a:rPr lang="pt-BR" sz="1800" dirty="0" smtClean="0"/>
              <a:t>Tecnólogo </a:t>
            </a:r>
            <a:r>
              <a:rPr lang="pt-BR" sz="1800" dirty="0"/>
              <a:t>em: Agronegócio, Gestão Hospitalar, Gestão Ambiental e Radiologia.</a:t>
            </a:r>
          </a:p>
        </p:txBody>
      </p:sp>
      <p:sp>
        <p:nvSpPr>
          <p:cNvPr id="4" name="Retângulo 3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31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6923112" cy="625104"/>
          </a:xfrm>
        </p:spPr>
        <p:txBody>
          <a:bodyPr/>
          <a:lstStyle/>
          <a:p>
            <a:r>
              <a:rPr lang="pt-BR" b="1" dirty="0"/>
              <a:t>Conceito Preliminar de Curso - CPC</a:t>
            </a:r>
          </a:p>
        </p:txBody>
      </p:sp>
      <p:sp>
        <p:nvSpPr>
          <p:cNvPr id="9" name="Espaço Reservado para Conteúdo 2"/>
          <p:cNvSpPr>
            <a:spLocks noGrp="1"/>
          </p:cNvSpPr>
          <p:nvPr>
            <p:ph idx="1"/>
          </p:nvPr>
        </p:nvSpPr>
        <p:spPr>
          <a:xfrm>
            <a:off x="426368" y="1556792"/>
            <a:ext cx="8291264" cy="1584176"/>
          </a:xfrm>
        </p:spPr>
        <p:txBody>
          <a:bodyPr>
            <a:normAutofit/>
          </a:bodyPr>
          <a:lstStyle/>
          <a:p>
            <a:pPr algn="just"/>
            <a:r>
              <a:rPr lang="pt-BR" sz="1800" dirty="0" smtClean="0"/>
              <a:t>Indicador </a:t>
            </a:r>
            <a:r>
              <a:rPr lang="pt-BR" sz="1800" dirty="0"/>
              <a:t>de qualidade que avalia os cursos </a:t>
            </a:r>
            <a:r>
              <a:rPr lang="pt-BR" sz="1800" dirty="0" smtClean="0"/>
              <a:t>superiores, calculado </a:t>
            </a:r>
            <a:r>
              <a:rPr lang="pt-BR" sz="1800" dirty="0"/>
              <a:t>no ano seguinte ao da realização do Enade de cada área, com base na avaliação de desempenho de estudantes, corpo docente, infraestrutura, recursos didático-pedagógicos e demais insumos</a:t>
            </a:r>
            <a:r>
              <a:rPr lang="pt-BR" sz="1800" dirty="0" smtClean="0"/>
              <a:t>.</a:t>
            </a:r>
          </a:p>
          <a:p>
            <a:pPr marL="0" indent="0" algn="just">
              <a:buNone/>
            </a:pPr>
            <a:endParaRPr lang="pt-BR" sz="18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467544" y="3520550"/>
            <a:ext cx="828092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O CPC é calculado por </a:t>
            </a:r>
            <a:r>
              <a:rPr lang="pt-BR" b="1" dirty="0" smtClean="0">
                <a:latin typeface="Arial" panose="020B0604020202020204" pitchFamily="34" charset="0"/>
                <a:cs typeface="Arial" panose="020B0604020202020204" pitchFamily="34" charset="0"/>
              </a:rPr>
              <a:t>Unidade de Observação: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 conjunto de cursos que compõe uma área de avaliação específica do Enade (abrangência/enquadramento), de uma mesma instituição em determinado município (</a:t>
            </a:r>
            <a:r>
              <a:rPr lang="pt-B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IES+área+município</a:t>
            </a:r>
            <a:r>
              <a:rPr lang="pt-BR" dirty="0" smtClean="0">
                <a:latin typeface="Arial" panose="020B0604020202020204" pitchFamily="34" charset="0"/>
                <a:cs typeface="Arial" panose="020B0604020202020204" pitchFamily="34" charset="0"/>
              </a:rPr>
              <a:t>).</a:t>
            </a:r>
          </a:p>
          <a:p>
            <a:endParaRPr lang="pt-BR" dirty="0"/>
          </a:p>
        </p:txBody>
      </p:sp>
      <p:sp>
        <p:nvSpPr>
          <p:cNvPr id="5" name="Retângulo 4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8992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8640960" cy="625104"/>
          </a:xfrm>
        </p:spPr>
        <p:txBody>
          <a:bodyPr/>
          <a:lstStyle/>
          <a:p>
            <a:r>
              <a:rPr lang="pt-BR" sz="1900" b="1" dirty="0"/>
              <a:t>Composição do CPC 2013 e pesos de suas dimensões e componentes</a:t>
            </a:r>
          </a:p>
        </p:txBody>
      </p:sp>
      <p:pic>
        <p:nvPicPr>
          <p:cNvPr id="7" name="Espaço Reservado para Conteúdo 3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3628" y="1340768"/>
            <a:ext cx="6696744" cy="4752528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Retângulo 3"/>
          <p:cNvSpPr/>
          <p:nvPr/>
        </p:nvSpPr>
        <p:spPr>
          <a:xfrm>
            <a:off x="6298740" y="6309320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79141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31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6923112" cy="625104"/>
          </a:xfrm>
        </p:spPr>
        <p:txBody>
          <a:bodyPr/>
          <a:lstStyle/>
          <a:p>
            <a:r>
              <a:rPr lang="pt-BR" b="1" dirty="0"/>
              <a:t>Estatísticas do CPC 2013</a:t>
            </a:r>
          </a:p>
        </p:txBody>
      </p:sp>
      <p:graphicFrame>
        <p:nvGraphicFramePr>
          <p:cNvPr id="7" name="Espaço Reservado para Conteú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538981"/>
              </p:ext>
            </p:extLst>
          </p:nvPr>
        </p:nvGraphicFramePr>
        <p:xfrm>
          <a:off x="214345" y="1309677"/>
          <a:ext cx="8750143" cy="3789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89903"/>
                <a:gridCol w="2160240"/>
              </a:tblGrid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>
                          <a:effectLst/>
                        </a:rPr>
                        <a:t>Item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>
                          <a:effectLst/>
                        </a:rPr>
                        <a:t>Quantidade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>
                          <a:effectLst/>
                        </a:rPr>
                        <a:t>Áreas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>
                          <a:effectLst/>
                        </a:rPr>
                        <a:t>17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u="none" strike="noStrike">
                          <a:effectLst/>
                        </a:rPr>
                        <a:t>IES</a:t>
                      </a:r>
                      <a:endParaRPr lang="pt-BR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 smtClean="0">
                          <a:effectLst/>
                        </a:rPr>
                        <a:t>1.025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u="none" strike="noStrike">
                          <a:effectLst/>
                        </a:rPr>
                        <a:t>Cursos</a:t>
                      </a:r>
                      <a:endParaRPr lang="pt-BR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 smtClean="0">
                          <a:effectLst/>
                        </a:rPr>
                        <a:t>4.529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>
                          <a:effectLst/>
                        </a:rPr>
                        <a:t>Unidades de observação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 smtClean="0">
                          <a:effectLst/>
                        </a:rPr>
                        <a:t>4.319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b="0" i="0" u="none" strike="noStrike" dirty="0" smtClean="0">
                          <a:effectLst/>
                          <a:latin typeface="+mn-lt"/>
                        </a:rPr>
                        <a:t>Quantidade/percentual de unidades de observação Sem Conceito (SC)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0" i="0" u="none" strike="noStrike" dirty="0" smtClean="0">
                          <a:effectLst/>
                          <a:latin typeface="+mn-lt"/>
                        </a:rPr>
                        <a:t>1.210 (28,02%)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415255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Quantidade</a:t>
                      </a:r>
                      <a:r>
                        <a:rPr lang="pt-BR" sz="1800" b="0" i="0" u="none" strike="noStrike" baseline="0" dirty="0" smtClean="0">
                          <a:effectLst/>
                          <a:latin typeface="+mn-lt"/>
                        </a:rPr>
                        <a:t> de ingressante regulares inscritos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b="0" i="0" u="none" strike="noStrike" dirty="0" smtClean="0">
                          <a:effectLst/>
                          <a:latin typeface="+mn-lt"/>
                        </a:rPr>
                        <a:t>364.341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ctr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>
                          <a:effectLst/>
                        </a:rPr>
                        <a:t>Quantidade de concluintes regulares inscritos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 smtClean="0">
                          <a:effectLst/>
                        </a:rPr>
                        <a:t>195.525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  <a:tr h="288032">
                <a:tc>
                  <a:txBody>
                    <a:bodyPr/>
                    <a:lstStyle/>
                    <a:p>
                      <a:pPr algn="l" fontAlgn="b">
                        <a:lnSpc>
                          <a:spcPct val="150000"/>
                        </a:lnSpc>
                      </a:pPr>
                      <a:r>
                        <a:rPr lang="pt-BR" sz="1800" u="none" strike="noStrike">
                          <a:effectLst/>
                        </a:rPr>
                        <a:t>Quantidade de participantes</a:t>
                      </a:r>
                      <a:endParaRPr lang="pt-BR" sz="1800" b="0" i="0" u="none" strike="noStrike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50000"/>
                        </a:lnSpc>
                      </a:pPr>
                      <a:r>
                        <a:rPr lang="pt-BR" sz="1800" u="none" strike="noStrike" dirty="0" smtClean="0">
                          <a:effectLst/>
                        </a:rPr>
                        <a:t>167.787</a:t>
                      </a:r>
                      <a:endParaRPr lang="pt-BR" sz="1800" b="0" i="0" u="none" strike="noStrike" dirty="0">
                        <a:effectLst/>
                        <a:latin typeface="+mn-lt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9" name="CaixaDeTexto 8"/>
          <p:cNvSpPr txBox="1"/>
          <p:nvPr/>
        </p:nvSpPr>
        <p:spPr>
          <a:xfrm>
            <a:off x="422666" y="5271533"/>
            <a:ext cx="8298668" cy="82176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pt-BR" sz="1580" dirty="0"/>
              <a:t>O CPC é calculado para as unidades de observação que tiveram pelo menos dois estudantes concluintes participantes e dois estudantes ingressantes registrados no Sistema </a:t>
            </a:r>
            <a:r>
              <a:rPr lang="pt-BR" sz="1580" dirty="0" err="1"/>
              <a:t>Enade</a:t>
            </a:r>
            <a:r>
              <a:rPr lang="pt-BR" sz="1580" dirty="0"/>
              <a:t>. As unidades que não atendem a estes critérios não têm seu CPC calculado, ficando Sem Conceito (SC).</a:t>
            </a:r>
          </a:p>
        </p:txBody>
      </p:sp>
      <p:sp>
        <p:nvSpPr>
          <p:cNvPr id="5" name="Retângulo 4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6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3318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424948" y="404664"/>
            <a:ext cx="7819459" cy="625104"/>
          </a:xfrm>
        </p:spPr>
        <p:txBody>
          <a:bodyPr/>
          <a:lstStyle/>
          <a:p>
            <a:r>
              <a:rPr lang="pt-BR" dirty="0"/>
              <a:t>Unidades por Faixa do </a:t>
            </a:r>
            <a:r>
              <a:rPr lang="pt-BR" dirty="0" smtClean="0"/>
              <a:t>CPC - Edições </a:t>
            </a:r>
            <a:r>
              <a:rPr lang="pt-BR" dirty="0"/>
              <a:t>2010 </a:t>
            </a:r>
            <a:r>
              <a:rPr lang="pt-BR" dirty="0" smtClean="0"/>
              <a:t>e 2013</a:t>
            </a:r>
            <a:r>
              <a:rPr lang="pt-BR" dirty="0"/>
              <a:t/>
            </a:r>
            <a:br>
              <a:rPr lang="pt-BR" dirty="0"/>
            </a:br>
            <a:endParaRPr lang="pt-BR" dirty="0"/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1" y="980728"/>
            <a:ext cx="8205787" cy="533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49238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ítulo 2"/>
          <p:cNvSpPr>
            <a:spLocks noGrp="1"/>
          </p:cNvSpPr>
          <p:nvPr>
            <p:ph type="title"/>
          </p:nvPr>
        </p:nvSpPr>
        <p:spPr>
          <a:xfrm>
            <a:off x="251520" y="213816"/>
            <a:ext cx="8640960" cy="625104"/>
          </a:xfrm>
        </p:spPr>
        <p:txBody>
          <a:bodyPr/>
          <a:lstStyle/>
          <a:p>
            <a:r>
              <a:rPr lang="pt-BR" b="1" dirty="0"/>
              <a:t>Unidades por Faixa do CPC 2013 - Públicas e Privadas</a:t>
            </a: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657" y="1291233"/>
            <a:ext cx="8802687" cy="501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tângulo 3"/>
          <p:cNvSpPr/>
          <p:nvPr/>
        </p:nvSpPr>
        <p:spPr>
          <a:xfrm>
            <a:off x="6298740" y="6317888"/>
            <a:ext cx="2448272" cy="504056"/>
          </a:xfrm>
          <a:prstGeom prst="rect">
            <a:avLst/>
          </a:prstGeom>
          <a:solidFill>
            <a:srgbClr val="08431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5" name="Picture 4" descr="D:\Users\marioafonso\Desktop\Trabalho-MEC\LOGOMARCAS\inep\logo2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63654" y="6387709"/>
            <a:ext cx="2900834" cy="434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6794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75556" y="2996952"/>
            <a:ext cx="7992888" cy="893959"/>
          </a:xfrm>
        </p:spPr>
        <p:txBody>
          <a:bodyPr>
            <a:normAutofit/>
          </a:bodyPr>
          <a:lstStyle/>
          <a:p>
            <a:r>
              <a:rPr lang="pt-BR" sz="2800" dirty="0"/>
              <a:t>Índice Geral de </a:t>
            </a:r>
            <a:r>
              <a:rPr lang="pt-BR" sz="2800" dirty="0" smtClean="0"/>
              <a:t>Cursos - IGC </a:t>
            </a:r>
            <a:r>
              <a:rPr lang="pt-BR" sz="2800" dirty="0"/>
              <a:t>2013</a:t>
            </a:r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1099869" y="3717032"/>
            <a:ext cx="6944263" cy="2376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pt-BR" altLang="pt-BR" sz="1700" dirty="0">
                <a:cs typeface="Times New Roman" pitchFamily="18" charset="0"/>
              </a:rPr>
              <a:t>Coordenação-Geral de Controle de Qualidade da Educação Superior</a:t>
            </a:r>
          </a:p>
          <a:p>
            <a:pPr>
              <a:lnSpc>
                <a:spcPct val="110000"/>
              </a:lnSpc>
              <a:spcBef>
                <a:spcPct val="0"/>
              </a:spcBef>
            </a:pPr>
            <a:r>
              <a:rPr lang="pt-BR" altLang="pt-BR" sz="1700" dirty="0">
                <a:cs typeface="Times New Roman" pitchFamily="18" charset="0"/>
              </a:rPr>
              <a:t>Diretoria de Avaliação da Educação </a:t>
            </a:r>
            <a:r>
              <a:rPr lang="pt-BR" altLang="pt-BR" sz="1700" dirty="0" smtClean="0">
                <a:cs typeface="Times New Roman" pitchFamily="18" charset="0"/>
              </a:rPr>
              <a:t>Superior</a:t>
            </a:r>
            <a:endParaRPr lang="pt-BR" altLang="pt-BR" sz="1700" dirty="0">
              <a:cs typeface="Times New Roman" pitchFamily="18" charset="0"/>
            </a:endParaRPr>
          </a:p>
          <a:p>
            <a:endParaRPr lang="pt-BR" sz="1500" dirty="0" smtClean="0"/>
          </a:p>
          <a:p>
            <a:endParaRPr lang="pt-BR" sz="1500" dirty="0"/>
          </a:p>
          <a:p>
            <a:endParaRPr lang="pt-BR" sz="1500" dirty="0" smtClean="0"/>
          </a:p>
          <a:p>
            <a:endParaRPr lang="pt-BR" sz="1500" dirty="0" smtClean="0"/>
          </a:p>
          <a:p>
            <a:endParaRPr lang="pt-BR" sz="1500" dirty="0"/>
          </a:p>
          <a:p>
            <a:endParaRPr lang="pt-BR" sz="1500" dirty="0" smtClean="0"/>
          </a:p>
          <a:p>
            <a:endParaRPr lang="pt-BR" sz="1700" dirty="0" smtClean="0"/>
          </a:p>
          <a:p>
            <a:endParaRPr lang="pt-BR" dirty="0"/>
          </a:p>
        </p:txBody>
      </p:sp>
      <p:pic>
        <p:nvPicPr>
          <p:cNvPr id="5" name="Picture 3" descr="D:\Users\marioafonso\Desktop\Trabalho-MEC\LOGOMARCAS\inep\logo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332656"/>
            <a:ext cx="1596233" cy="633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532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2565</TotalTime>
  <Words>780</Words>
  <Application>Microsoft Office PowerPoint</Application>
  <PresentationFormat>Apresentação na tela (4:3)</PresentationFormat>
  <Paragraphs>119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4" baseType="lpstr">
      <vt:lpstr>Arial</vt:lpstr>
      <vt:lpstr>Calibri</vt:lpstr>
      <vt:lpstr>Times New Roman</vt:lpstr>
      <vt:lpstr>Trebuchet MS</vt:lpstr>
      <vt:lpstr>Wingdings</vt:lpstr>
      <vt:lpstr>Tema do Office</vt:lpstr>
      <vt:lpstr>Conceito Preliminar de Cursos - CPC 2013</vt:lpstr>
      <vt:lpstr>Conceito Enade</vt:lpstr>
      <vt:lpstr>Áreas e Cursos Avaliados</vt:lpstr>
      <vt:lpstr>Conceito Preliminar de Curso - CPC</vt:lpstr>
      <vt:lpstr>Composição do CPC 2013 e pesos de suas dimensões e componentes</vt:lpstr>
      <vt:lpstr>Estatísticas do CPC 2013</vt:lpstr>
      <vt:lpstr>Unidades por Faixa do CPC - Edições 2010 e 2013 </vt:lpstr>
      <vt:lpstr>Unidades por Faixa do CPC 2013 - Públicas e Privadas</vt:lpstr>
      <vt:lpstr>Índice Geral de Cursos - IGC 2013</vt:lpstr>
      <vt:lpstr>Índice Geral de Cursos Avaliados da Instituição - IGC</vt:lpstr>
      <vt:lpstr>Estatísticas do IGC 2013</vt:lpstr>
      <vt:lpstr>IES por Faixa do IGC - Edições 2010 e 2013</vt:lpstr>
      <vt:lpstr>IES por Faixa do IGC 2013 - Públicas e Privadas</vt:lpstr>
      <vt:lpstr>Medidas de Regulação e Supervisão – CPC e IGC 2013</vt:lpstr>
      <vt:lpstr>Cursos com CPC insatisfatório</vt:lpstr>
      <vt:lpstr>Cursos com reiterado resultado insatisfatório CPC 2010 e 2013</vt:lpstr>
      <vt:lpstr>IES com IGC insatisfatório</vt:lpstr>
      <vt:lpstr>Apresentação do PowerPoint</vt:lpstr>
    </vt:vector>
  </TitlesOfParts>
  <Company>Ministério da Educação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Juliana Henriques e Silva</dc:creator>
  <cp:lastModifiedBy>Dorisdaia Carvalho de Humerez</cp:lastModifiedBy>
  <cp:revision>207</cp:revision>
  <cp:lastPrinted>2014-12-26T07:49:32Z</cp:lastPrinted>
  <dcterms:created xsi:type="dcterms:W3CDTF">2014-03-20T21:39:51Z</dcterms:created>
  <dcterms:modified xsi:type="dcterms:W3CDTF">2015-01-14T14:02:43Z</dcterms:modified>
</cp:coreProperties>
</file>