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69" r:id="rId4"/>
    <p:sldId id="258" r:id="rId5"/>
    <p:sldId id="259" r:id="rId6"/>
    <p:sldId id="260" r:id="rId7"/>
    <p:sldId id="261" r:id="rId8"/>
    <p:sldId id="262" r:id="rId9"/>
    <p:sldId id="263" r:id="rId1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5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smtClean="0"/>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5E1EAEF3-6630-4BB9-847E-42715B218EC8}" type="datetimeFigureOut">
              <a:rPr lang="pt-BR" smtClean="0"/>
              <a:t>09/12/2015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4115094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09/12/2015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64756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09/12/2015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35592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09/12/2015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814576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09/12/2015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091231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smtClean="0"/>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09/12/2015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98840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E1EAEF3-6630-4BB9-847E-42715B218EC8}" type="datetimeFigureOut">
              <a:rPr lang="pt-BR" smtClean="0"/>
              <a:t>09/12/2015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38340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E1EAEF3-6630-4BB9-847E-42715B218EC8}" type="datetimeFigureOut">
              <a:rPr lang="pt-BR" smtClean="0"/>
              <a:t>09/12/2015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66165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5E1EAEF3-6630-4BB9-847E-42715B218EC8}" type="datetimeFigureOut">
              <a:rPr lang="pt-BR" smtClean="0"/>
              <a:t>09/12/2015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226490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smtClean="0"/>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5E1EAEF3-6630-4BB9-847E-42715B218EC8}" type="datetimeFigureOut">
              <a:rPr lang="pt-BR" smtClean="0"/>
              <a:t>09/12/2015</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3693435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5E1EAEF3-6630-4BB9-847E-42715B218EC8}" type="datetimeFigureOut">
              <a:rPr lang="pt-BR" smtClean="0"/>
              <a:t>09/12/2015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2054982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5E1EAEF3-6630-4BB9-847E-42715B218EC8}" type="datetimeFigureOut">
              <a:rPr lang="pt-BR" smtClean="0"/>
              <a:t>09/12/2015</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2499117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5E1EAEF3-6630-4BB9-847E-42715B218EC8}" type="datetimeFigureOut">
              <a:rPr lang="pt-BR" smtClean="0"/>
              <a:t>09/12/2015</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3051107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1EAEF3-6630-4BB9-847E-42715B218EC8}" type="datetimeFigureOut">
              <a:rPr lang="pt-BR" smtClean="0"/>
              <a:t>09/12/2015</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3237736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smtClean="0"/>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5E1EAEF3-6630-4BB9-847E-42715B218EC8}" type="datetimeFigureOut">
              <a:rPr lang="pt-BR" smtClean="0"/>
              <a:t>09/12/2015</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5A68548-4F09-47A2-B1D8-7FC3AEFB5623}" type="slidenum">
              <a:rPr lang="pt-BR" smtClean="0"/>
              <a:t>‹nº›</a:t>
            </a:fld>
            <a:endParaRPr lang="pt-BR"/>
          </a:p>
        </p:txBody>
      </p:sp>
    </p:spTree>
    <p:extLst>
      <p:ext uri="{BB962C8B-B14F-4D97-AF65-F5344CB8AC3E}">
        <p14:creationId xmlns:p14="http://schemas.microsoft.com/office/powerpoint/2010/main" val="3494057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F5A68548-4F09-47A2-B1D8-7FC3AEFB5623}" type="slidenum">
              <a:rPr lang="pt-BR" smtClean="0"/>
              <a:t>‹nº›</a:t>
            </a:fld>
            <a:endParaRPr lang="pt-BR"/>
          </a:p>
        </p:txBody>
      </p:sp>
      <p:sp>
        <p:nvSpPr>
          <p:cNvPr id="5" name="Date Placeholder 4"/>
          <p:cNvSpPr>
            <a:spLocks noGrp="1"/>
          </p:cNvSpPr>
          <p:nvPr>
            <p:ph type="dt" sz="half" idx="10"/>
          </p:nvPr>
        </p:nvSpPr>
        <p:spPr/>
        <p:txBody>
          <a:bodyPr/>
          <a:lstStyle/>
          <a:p>
            <a:fld id="{5E1EAEF3-6630-4BB9-847E-42715B218EC8}" type="datetimeFigureOut">
              <a:rPr lang="pt-BR" smtClean="0"/>
              <a:t>09/12/2015</a:t>
            </a:fld>
            <a:endParaRPr lang="pt-BR"/>
          </a:p>
        </p:txBody>
      </p:sp>
    </p:spTree>
    <p:extLst>
      <p:ext uri="{BB962C8B-B14F-4D97-AF65-F5344CB8AC3E}">
        <p14:creationId xmlns:p14="http://schemas.microsoft.com/office/powerpoint/2010/main" val="1005156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1EAEF3-6630-4BB9-847E-42715B218EC8}" type="datetimeFigureOut">
              <a:rPr lang="pt-BR" smtClean="0"/>
              <a:t>09/12/2015</a:t>
            </a:fld>
            <a:endParaRPr lang="pt-B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5A68548-4F09-47A2-B1D8-7FC3AEFB5623}" type="slidenum">
              <a:rPr lang="pt-BR" smtClean="0"/>
              <a:t>‹nº›</a:t>
            </a:fld>
            <a:endParaRPr lang="pt-BR"/>
          </a:p>
        </p:txBody>
      </p:sp>
    </p:spTree>
    <p:extLst>
      <p:ext uri="{BB962C8B-B14F-4D97-AF65-F5344CB8AC3E}">
        <p14:creationId xmlns:p14="http://schemas.microsoft.com/office/powerpoint/2010/main" val="58408610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planalto.gov.br/ccivil_03/_Ato2011-2014/2013/Decreto/D8180.ht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107582" y="362881"/>
            <a:ext cx="8802899" cy="7355860"/>
          </a:xfrm>
          <a:prstGeom prst="rect">
            <a:avLst/>
          </a:prstGeom>
          <a:noFill/>
        </p:spPr>
        <p:txBody>
          <a:bodyPr wrap="square" rtlCol="0">
            <a:spAutoFit/>
          </a:bodyPr>
          <a:lstStyle/>
          <a:p>
            <a:r>
              <a:rPr lang="pt-BR" sz="3200" dirty="0" smtClean="0">
                <a:solidFill>
                  <a:srgbClr val="0070C0"/>
                </a:solidFill>
              </a:rPr>
              <a:t>Normas que Regulamentam</a:t>
            </a:r>
            <a:endParaRPr lang="pt-BR" sz="3200" dirty="0" smtClean="0">
              <a:solidFill>
                <a:srgbClr val="0070C0"/>
              </a:solidFill>
            </a:endParaRPr>
          </a:p>
          <a:p>
            <a:endParaRPr lang="pt-BR" dirty="0"/>
          </a:p>
          <a:p>
            <a:pPr algn="just"/>
            <a:r>
              <a:rPr lang="pt-BR" sz="1400" dirty="0"/>
              <a:t>DECRETO Nº 6.170, DE 25 DE JULHO DE </a:t>
            </a:r>
            <a:r>
              <a:rPr lang="pt-BR" sz="1400" dirty="0" smtClean="0"/>
              <a:t>2007.</a:t>
            </a:r>
          </a:p>
          <a:p>
            <a:pPr algn="just"/>
            <a:r>
              <a:rPr lang="pt-BR" sz="1400" dirty="0" smtClean="0"/>
              <a:t>Regulamenta </a:t>
            </a:r>
            <a:r>
              <a:rPr lang="pt-BR" sz="1400" dirty="0"/>
              <a:t>os convênios, contratos de repasse e termos de execução descentralizada celebrados pelos órgãos e entidades da administração pública federal com órgãos ou entidades públicas ou privadas sem fins lucrativos, para a execução de programas, projetos e atividades que envolvam a transferência de recursos ou a descentralização de créditos oriundos dos Orçamentos Fiscal e da Seguridade Social da União</a:t>
            </a:r>
            <a:r>
              <a:rPr lang="pt-BR" sz="1400" dirty="0" smtClean="0"/>
              <a:t>.</a:t>
            </a:r>
            <a:r>
              <a:rPr lang="pt-BR" sz="1400" dirty="0"/>
              <a:t>   </a:t>
            </a:r>
            <a:r>
              <a:rPr lang="pt-BR" sz="1400" dirty="0">
                <a:hlinkClick r:id="rId2"/>
              </a:rPr>
              <a:t>(Redação dada pelo Decreto nº 8.180, de 2013)</a:t>
            </a:r>
            <a:endParaRPr lang="pt-BR" sz="1400" dirty="0" smtClean="0"/>
          </a:p>
          <a:p>
            <a:pPr algn="just"/>
            <a:endParaRPr lang="pt-BR" sz="1400" dirty="0"/>
          </a:p>
          <a:p>
            <a:pPr algn="just"/>
            <a:r>
              <a:rPr lang="pt-BR" sz="1400" dirty="0" smtClean="0"/>
              <a:t>PORTARIA MINISTERIAL CGU/MF/MP 507/2011</a:t>
            </a:r>
          </a:p>
          <a:p>
            <a:pPr algn="just"/>
            <a:r>
              <a:rPr lang="pt-BR" sz="1400" dirty="0" smtClean="0"/>
              <a:t>Regula </a:t>
            </a:r>
            <a:r>
              <a:rPr lang="pt-BR" sz="1400" dirty="0"/>
              <a:t>os convênios, os contratos de repasse e os termos de cooperação celebrados pelos órgãos e entidades da Administração Pública Federal com órgãos ou entidades públicas ou privadas sem fins lucrativos para a execução de programas, projetos e atividades de interesse recíproco, que envolvam a transferência de recursos financeiros oriundos do Orçamento Fiscal e da Seguridade Social da União</a:t>
            </a:r>
            <a:r>
              <a:rPr lang="pt-BR" sz="1400" dirty="0" smtClean="0"/>
              <a:t>.</a:t>
            </a:r>
          </a:p>
          <a:p>
            <a:pPr algn="just"/>
            <a:endParaRPr lang="pt-BR" sz="1400" dirty="0" smtClean="0"/>
          </a:p>
          <a:p>
            <a:pPr algn="just"/>
            <a:r>
              <a:rPr lang="pt-BR" sz="1400" dirty="0"/>
              <a:t>DECRETO No 3.100, DE 30 DE JUNHO DE 1999.</a:t>
            </a:r>
          </a:p>
          <a:p>
            <a:pPr algn="just"/>
            <a:r>
              <a:rPr lang="pt-BR" sz="1400" dirty="0" smtClean="0"/>
              <a:t>Regulamenta </a:t>
            </a:r>
            <a:r>
              <a:rPr lang="pt-BR" sz="1400" dirty="0"/>
              <a:t>a Lei no 9.790, de 23 de março de 1999, que dispõe sobre a qualificação de pessoas jurídicas de direito privado, sem fins lucrativos, como Organizações da Sociedade Civil de Interesse Público, institui e disciplina o Termo de Parceria, e dá outras </a:t>
            </a:r>
            <a:r>
              <a:rPr lang="pt-BR" sz="1400" dirty="0" smtClean="0"/>
              <a:t>providências</a:t>
            </a:r>
          </a:p>
          <a:p>
            <a:pPr algn="just"/>
            <a:endParaRPr lang="pt-BR" sz="1400" dirty="0" smtClean="0"/>
          </a:p>
          <a:p>
            <a:pPr algn="just"/>
            <a:r>
              <a:rPr lang="pt-BR" sz="1400" dirty="0"/>
              <a:t>LEI Nº 13.019, DE 31 DE JULHO DE 2014.</a:t>
            </a:r>
          </a:p>
          <a:p>
            <a:pPr algn="just"/>
            <a:r>
              <a:rPr lang="pt-BR" sz="1400" dirty="0" smtClean="0"/>
              <a:t>Estabelece </a:t>
            </a:r>
            <a:r>
              <a:rPr lang="pt-BR" sz="1400" dirty="0"/>
              <a:t>o regime jurídico das parcerias voluntárias, envolvendo ou não transferências de recursos financeiros, entre a administração pública e as organizações da sociedade civil, em regime de mútua cooperação, para a consecução de finalidades de interesse público; define diretrizes para a política de fomento e de colaboração com organizações da sociedade civil; institui o termo de colaboração e o termo de fomento; e altera as Leis nos 8.429, de 2 de junho de 1992, e 9.790, de 23 de março de 1999.</a:t>
            </a:r>
            <a:endParaRPr lang="pt-BR" sz="1400" dirty="0" smtClean="0"/>
          </a:p>
          <a:p>
            <a:pPr algn="just"/>
            <a:endParaRPr lang="pt-BR" sz="1400" dirty="0"/>
          </a:p>
          <a:p>
            <a:pPr algn="just"/>
            <a:endParaRPr lang="pt-BR" sz="1400" dirty="0"/>
          </a:p>
          <a:p>
            <a:pPr algn="just"/>
            <a:endParaRPr lang="pt-BR" dirty="0"/>
          </a:p>
          <a:p>
            <a:pPr algn="just"/>
            <a:endParaRPr lang="pt-BR" dirty="0" smtClean="0"/>
          </a:p>
          <a:p>
            <a:pPr algn="just"/>
            <a:endParaRPr lang="pt-BR" dirty="0"/>
          </a:p>
        </p:txBody>
      </p:sp>
      <p:pic>
        <p:nvPicPr>
          <p:cNvPr id="5" name="Image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Tree>
    <p:extLst>
      <p:ext uri="{BB962C8B-B14F-4D97-AF65-F5344CB8AC3E}">
        <p14:creationId xmlns:p14="http://schemas.microsoft.com/office/powerpoint/2010/main" val="471753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
        <p:nvSpPr>
          <p:cNvPr id="9" name="CaixaDeTexto 8"/>
          <p:cNvSpPr txBox="1"/>
          <p:nvPr/>
        </p:nvSpPr>
        <p:spPr>
          <a:xfrm>
            <a:off x="1107582" y="362881"/>
            <a:ext cx="8802899" cy="6340197"/>
          </a:xfrm>
          <a:prstGeom prst="rect">
            <a:avLst/>
          </a:prstGeom>
          <a:noFill/>
        </p:spPr>
        <p:txBody>
          <a:bodyPr wrap="square" rtlCol="0">
            <a:spAutoFit/>
          </a:bodyPr>
          <a:lstStyle/>
          <a:p>
            <a:r>
              <a:rPr lang="pt-BR" sz="3200" smtClean="0">
                <a:solidFill>
                  <a:srgbClr val="0070C0"/>
                </a:solidFill>
              </a:rPr>
              <a:t>Normas que Regulamentam</a:t>
            </a:r>
          </a:p>
          <a:p>
            <a:endParaRPr lang="pt-BR" smtClean="0"/>
          </a:p>
          <a:p>
            <a:pPr fontAlgn="base"/>
            <a:r>
              <a:rPr lang="pt-BR" sz="1400" b="1" smtClean="0"/>
              <a:t>RESOLUÇÃO COFEN-343/2009</a:t>
            </a:r>
          </a:p>
          <a:p>
            <a:pPr fontAlgn="base"/>
            <a:endParaRPr lang="pt-BR" sz="1400" b="1" smtClean="0"/>
          </a:p>
          <a:p>
            <a:pPr algn="just"/>
            <a:r>
              <a:rPr lang="pt-BR" sz="1400" smtClean="0"/>
              <a:t>Regulamenta o FUNAD e PLATEC.</a:t>
            </a:r>
          </a:p>
          <a:p>
            <a:pPr algn="just"/>
            <a:endParaRPr lang="pt-BR" smtClean="0">
              <a:solidFill>
                <a:srgbClr val="0070C0"/>
              </a:solidFill>
            </a:endParaRPr>
          </a:p>
          <a:p>
            <a:pPr algn="just"/>
            <a:r>
              <a:rPr lang="pt-BR" smtClean="0">
                <a:solidFill>
                  <a:srgbClr val="0070C0"/>
                </a:solidFill>
              </a:rPr>
              <a:t>O que é CONVENIO?</a:t>
            </a:r>
          </a:p>
          <a:p>
            <a:pPr algn="just"/>
            <a:endParaRPr lang="pt-BR" sz="1400" smtClean="0"/>
          </a:p>
          <a:p>
            <a:pPr algn="just"/>
            <a:r>
              <a:rPr lang="pt-BR" sz="1400" smtClean="0"/>
              <a:t>Acordo, ajuste ou qualquer outro instrumento que discipline a transferência de recursos financeiros de dotações consignadas nos Orçamentos Fiscal e da Seguridade Social da União e tenha como partícipe, de um lado, órgão ou entidade da administração pública federal, direta ou indireta, e, de outro lado, órgão ou entidade da administração pública estadual, distrital ou municipal, direta ou indireta, ou ainda, entidades privadas sem fins lucrativos, visando a execução de programa de governo, envolvendo a realização de projeto, atividade, serviço, aquisição de bens ou evento de interesse recíproco, em regime de mútua cooperação;</a:t>
            </a:r>
          </a:p>
          <a:p>
            <a:pPr algn="just"/>
            <a:endParaRPr lang="pt-BR" sz="1400" smtClean="0"/>
          </a:p>
          <a:p>
            <a:pPr algn="just"/>
            <a:r>
              <a:rPr lang="pt-BR" sz="1600" smtClean="0">
                <a:solidFill>
                  <a:srgbClr val="0070C0"/>
                </a:solidFill>
              </a:rPr>
              <a:t>O que é termo de Parceria?</a:t>
            </a:r>
          </a:p>
          <a:p>
            <a:pPr algn="just"/>
            <a:endParaRPr lang="pt-BR" sz="1400" smtClean="0"/>
          </a:p>
          <a:p>
            <a:pPr algn="just"/>
            <a:r>
              <a:rPr lang="pt-BR" sz="1400" smtClean="0"/>
              <a:t>Termo de Parceria, assim considerado o instrumento passível de ser firmado entre o Poder Público e as entidades qualificadas como Organizações da Sociedade Civil de Interesse Público destinado à formação de vínculo de cooperação entre as partes, para o fomento e a execução das atividades de interesse público previstas no art. 3</a:t>
            </a:r>
            <a:r>
              <a:rPr lang="pt-BR" sz="1400" u="sng" baseline="30000" smtClean="0"/>
              <a:t>o</a:t>
            </a:r>
            <a:r>
              <a:rPr lang="pt-BR" sz="1400" smtClean="0"/>
              <a:t> desta Lei.</a:t>
            </a:r>
          </a:p>
          <a:p>
            <a:pPr algn="just"/>
            <a:endParaRPr lang="pt-BR" sz="1400" smtClean="0"/>
          </a:p>
          <a:p>
            <a:pPr algn="just"/>
            <a:endParaRPr lang="pt-BR" smtClean="0"/>
          </a:p>
          <a:p>
            <a:pPr algn="just"/>
            <a:endParaRPr lang="pt-BR" smtClean="0"/>
          </a:p>
          <a:p>
            <a:pPr algn="just"/>
            <a:endParaRPr lang="pt-BR" dirty="0"/>
          </a:p>
        </p:txBody>
      </p:sp>
    </p:spTree>
    <p:extLst>
      <p:ext uri="{BB962C8B-B14F-4D97-AF65-F5344CB8AC3E}">
        <p14:creationId xmlns:p14="http://schemas.microsoft.com/office/powerpoint/2010/main" val="2940222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1107582" y="362881"/>
            <a:ext cx="8802899" cy="6124754"/>
          </a:xfrm>
          <a:prstGeom prst="rect">
            <a:avLst/>
          </a:prstGeom>
          <a:noFill/>
        </p:spPr>
        <p:txBody>
          <a:bodyPr wrap="square" rtlCol="0">
            <a:spAutoFit/>
          </a:bodyPr>
          <a:lstStyle/>
          <a:p>
            <a:r>
              <a:rPr lang="pt-BR" sz="3200" dirty="0" smtClean="0">
                <a:solidFill>
                  <a:srgbClr val="0070C0"/>
                </a:solidFill>
              </a:rPr>
              <a:t>Normas que Regulamentam</a:t>
            </a:r>
          </a:p>
          <a:p>
            <a:endParaRPr lang="pt-BR" dirty="0" smtClean="0"/>
          </a:p>
          <a:p>
            <a:pPr fontAlgn="base"/>
            <a:r>
              <a:rPr lang="pt-BR" sz="1400" b="1" dirty="0" smtClean="0"/>
              <a:t>RESOLUÇÃO COFEN-343/2009</a:t>
            </a:r>
          </a:p>
          <a:p>
            <a:pPr fontAlgn="base"/>
            <a:endParaRPr lang="pt-BR" sz="1400" b="1" dirty="0" smtClean="0"/>
          </a:p>
          <a:p>
            <a:pPr algn="just"/>
            <a:r>
              <a:rPr lang="pt-BR" sz="1400" dirty="0" smtClean="0"/>
              <a:t>Regulamenta o FUNAD e PLATEC.</a:t>
            </a:r>
          </a:p>
          <a:p>
            <a:pPr algn="just"/>
            <a:endParaRPr lang="pt-BR" dirty="0" smtClean="0">
              <a:solidFill>
                <a:srgbClr val="0070C0"/>
              </a:solidFill>
            </a:endParaRPr>
          </a:p>
          <a:p>
            <a:pPr algn="just"/>
            <a:r>
              <a:rPr lang="pt-BR" sz="1600" dirty="0" smtClean="0">
                <a:solidFill>
                  <a:srgbClr val="0070C0"/>
                </a:solidFill>
              </a:rPr>
              <a:t>O que é CONVENIO?</a:t>
            </a:r>
          </a:p>
          <a:p>
            <a:pPr algn="just"/>
            <a:r>
              <a:rPr lang="pt-BR" sz="1400" dirty="0" smtClean="0"/>
              <a:t>Acordo, ajuste ou qualquer outro instrumento que discipline a transferência de recursos financeiros de dotações consignadas nos Orçamentos Fiscal e da Seguridade Social da União e tenha como partícipe, de um lado, órgão ou entidade da administração pública federal, direta ou indireta, e, de outro lado, órgão ou entidade da administração pública estadual, distrital ou municipal, direta ou indireta, ou ainda, entidades privadas sem fins lucrativos, visando a execução de programa de governo, envolvendo a realização de projeto, atividade, serviço, aquisição de bens ou evento de interesse recíproco, em regime de mútua cooperação;</a:t>
            </a:r>
          </a:p>
          <a:p>
            <a:pPr algn="just"/>
            <a:endParaRPr lang="pt-BR" sz="1400" dirty="0" smtClean="0"/>
          </a:p>
          <a:p>
            <a:pPr algn="just"/>
            <a:r>
              <a:rPr lang="pt-BR" sz="1600" dirty="0" smtClean="0">
                <a:solidFill>
                  <a:srgbClr val="0070C0"/>
                </a:solidFill>
              </a:rPr>
              <a:t>O que é termo de Parceria?</a:t>
            </a:r>
          </a:p>
          <a:p>
            <a:pPr algn="just"/>
            <a:r>
              <a:rPr lang="pt-BR" sz="1400" dirty="0" smtClean="0"/>
              <a:t>Termo de Parceria, assim considerado o instrumento passível de ser firmado entre o Poder Público e as entidades qualificadas como Organizações da Sociedade Civil de Interesse Público destinado à formação de vínculo de cooperação entre as partes, para o fomento e a execução das atividades de interesse público previstas no art. 3</a:t>
            </a:r>
            <a:r>
              <a:rPr lang="pt-BR" sz="1400" u="sng" baseline="30000" dirty="0" smtClean="0"/>
              <a:t>o</a:t>
            </a:r>
            <a:r>
              <a:rPr lang="pt-BR" sz="1400" dirty="0" smtClean="0"/>
              <a:t> desta Lei.</a:t>
            </a:r>
          </a:p>
          <a:p>
            <a:pPr algn="just"/>
            <a:endParaRPr lang="pt-BR" sz="1400" dirty="0" smtClean="0"/>
          </a:p>
          <a:p>
            <a:pPr algn="just"/>
            <a:endParaRPr lang="pt-BR" sz="1400" dirty="0" smtClean="0"/>
          </a:p>
          <a:p>
            <a:pPr algn="just"/>
            <a:endParaRPr lang="pt-BR" dirty="0" smtClean="0"/>
          </a:p>
          <a:p>
            <a:pPr algn="just"/>
            <a:endParaRPr lang="pt-BR" dirty="0" smtClean="0"/>
          </a:p>
          <a:p>
            <a:pPr algn="just"/>
            <a:endParaRPr lang="pt-BR" dirty="0"/>
          </a:p>
        </p:txBody>
      </p:sp>
    </p:spTree>
    <p:extLst>
      <p:ext uri="{BB962C8B-B14F-4D97-AF65-F5344CB8AC3E}">
        <p14:creationId xmlns:p14="http://schemas.microsoft.com/office/powerpoint/2010/main" val="3803922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
        <p:nvSpPr>
          <p:cNvPr id="6" name="Retângulo 5"/>
          <p:cNvSpPr/>
          <p:nvPr/>
        </p:nvSpPr>
        <p:spPr>
          <a:xfrm>
            <a:off x="379800" y="221387"/>
            <a:ext cx="9076764" cy="6771084"/>
          </a:xfrm>
          <a:prstGeom prst="rect">
            <a:avLst/>
          </a:prstGeom>
        </p:spPr>
        <p:txBody>
          <a:bodyPr wrap="square">
            <a:spAutoFit/>
          </a:bodyPr>
          <a:lstStyle/>
          <a:p>
            <a:pPr fontAlgn="base"/>
            <a:r>
              <a:rPr lang="pt-BR" sz="1600" dirty="0"/>
              <a:t>Art.1º Ficam criados no âmbito do Conselho Federal de Enfermagem um fundo para Plano de Trabalho Especial COFEN/PLATEC e o fundo de apoio a atividades administrativas dos </a:t>
            </a:r>
            <a:r>
              <a:rPr lang="pt-BR" sz="1600" dirty="0" err="1"/>
              <a:t>COREN´s</a:t>
            </a:r>
            <a:r>
              <a:rPr lang="pt-BR" sz="1600" dirty="0"/>
              <a:t> (FUNAD).</a:t>
            </a:r>
          </a:p>
          <a:p>
            <a:pPr fontAlgn="base"/>
            <a:r>
              <a:rPr lang="pt-BR" sz="1600" dirty="0"/>
              <a:t>CAPÍTULO II</a:t>
            </a:r>
          </a:p>
          <a:p>
            <a:pPr fontAlgn="base"/>
            <a:r>
              <a:rPr lang="pt-BR" sz="1600" dirty="0"/>
              <a:t> </a:t>
            </a:r>
          </a:p>
          <a:p>
            <a:pPr fontAlgn="base"/>
            <a:r>
              <a:rPr lang="pt-BR" sz="1600" dirty="0"/>
              <a:t>Da organização e aplicação do PLATEC</a:t>
            </a:r>
          </a:p>
          <a:p>
            <a:pPr fontAlgn="base"/>
            <a:r>
              <a:rPr lang="pt-BR" sz="1600" dirty="0"/>
              <a:t> </a:t>
            </a:r>
          </a:p>
          <a:p>
            <a:pPr fontAlgn="base"/>
            <a:r>
              <a:rPr lang="pt-BR" sz="1600" dirty="0"/>
              <a:t>Art.2º O PLATEC constitui-se pelos seguintes programas:</a:t>
            </a:r>
          </a:p>
          <a:p>
            <a:pPr fontAlgn="base"/>
            <a:r>
              <a:rPr lang="pt-BR" sz="1600" dirty="0"/>
              <a:t> </a:t>
            </a:r>
          </a:p>
          <a:p>
            <a:pPr fontAlgn="base"/>
            <a:r>
              <a:rPr lang="pt-BR" sz="1600" dirty="0"/>
              <a:t>I. Programa de Apoio e Fortalecimento Institucional COFEN/</a:t>
            </a:r>
            <a:r>
              <a:rPr lang="pt-BR" sz="1600" dirty="0" err="1"/>
              <a:t>CORENs</a:t>
            </a:r>
            <a:r>
              <a:rPr lang="pt-BR" sz="1600" dirty="0"/>
              <a:t>;</a:t>
            </a:r>
          </a:p>
          <a:p>
            <a:pPr fontAlgn="base"/>
            <a:r>
              <a:rPr lang="pt-BR" sz="1600" dirty="0"/>
              <a:t> </a:t>
            </a:r>
          </a:p>
          <a:p>
            <a:pPr fontAlgn="base"/>
            <a:r>
              <a:rPr lang="pt-BR" sz="1600" dirty="0"/>
              <a:t>II. Programa de Apoio aos Profissionais de Enfermagem;</a:t>
            </a:r>
          </a:p>
          <a:p>
            <a:pPr fontAlgn="base"/>
            <a:r>
              <a:rPr lang="pt-BR" sz="1600" dirty="0"/>
              <a:t> </a:t>
            </a:r>
          </a:p>
          <a:p>
            <a:pPr fontAlgn="base"/>
            <a:r>
              <a:rPr lang="pt-BR" sz="1600" dirty="0"/>
              <a:t>III. Programa de Fortalecimento à Informação e Documentação; e,</a:t>
            </a:r>
          </a:p>
          <a:p>
            <a:pPr fontAlgn="base"/>
            <a:r>
              <a:rPr lang="pt-BR" sz="1600" dirty="0"/>
              <a:t> </a:t>
            </a:r>
          </a:p>
          <a:p>
            <a:pPr fontAlgn="base"/>
            <a:r>
              <a:rPr lang="pt-BR" sz="1600" dirty="0"/>
              <a:t>IV. Programa de Eventos Especiais.</a:t>
            </a:r>
          </a:p>
          <a:p>
            <a:pPr fontAlgn="base"/>
            <a:r>
              <a:rPr lang="pt-BR" sz="1600" dirty="0"/>
              <a:t> </a:t>
            </a:r>
          </a:p>
          <a:p>
            <a:pPr fontAlgn="base"/>
            <a:r>
              <a:rPr lang="pt-BR" sz="1600" dirty="0"/>
              <a:t>Art. 3º Fica instituído um fundo, para o Plano de Trabalho Especial COFEN-PLATEC, com recursos provenientes:</a:t>
            </a:r>
          </a:p>
          <a:p>
            <a:pPr fontAlgn="base"/>
            <a:r>
              <a:rPr lang="pt-BR" sz="1600" dirty="0"/>
              <a:t> </a:t>
            </a:r>
          </a:p>
          <a:p>
            <a:pPr fontAlgn="base"/>
            <a:r>
              <a:rPr lang="pt-BR" sz="1600" dirty="0"/>
              <a:t>I. De doações, transferências ou repasses, de órgãos e entidades, nacionais ou internacionais, públicas ou privadas;</a:t>
            </a:r>
          </a:p>
          <a:p>
            <a:pPr fontAlgn="base"/>
            <a:r>
              <a:rPr lang="pt-BR" sz="1600" dirty="0"/>
              <a:t> </a:t>
            </a:r>
          </a:p>
          <a:p>
            <a:pPr fontAlgn="base"/>
            <a:r>
              <a:rPr lang="pt-BR" sz="1600" dirty="0"/>
              <a:t>II. Recebidas a título de juros por depósito bancário ou no sistema de poupança;</a:t>
            </a:r>
          </a:p>
          <a:p>
            <a:pPr fontAlgn="base"/>
            <a:r>
              <a:rPr lang="pt-BR" sz="1600" dirty="0"/>
              <a:t> </a:t>
            </a:r>
          </a:p>
          <a:p>
            <a:pPr fontAlgn="base"/>
            <a:r>
              <a:rPr lang="pt-BR" sz="1600" dirty="0"/>
              <a:t>III Parcela consignada em seu favor no orçamento anual do COFEN, e em crédito adicional.</a:t>
            </a:r>
          </a:p>
          <a:p>
            <a:pPr fontAlgn="base"/>
            <a:r>
              <a:rPr lang="pt-BR" dirty="0"/>
              <a:t> </a:t>
            </a:r>
            <a:endParaRPr lang="pt-BR" dirty="0"/>
          </a:p>
        </p:txBody>
      </p:sp>
    </p:spTree>
    <p:extLst>
      <p:ext uri="{BB962C8B-B14F-4D97-AF65-F5344CB8AC3E}">
        <p14:creationId xmlns:p14="http://schemas.microsoft.com/office/powerpoint/2010/main" val="1199181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
        <p:nvSpPr>
          <p:cNvPr id="2" name="Retângulo 1"/>
          <p:cNvSpPr/>
          <p:nvPr/>
        </p:nvSpPr>
        <p:spPr>
          <a:xfrm>
            <a:off x="564777" y="389965"/>
            <a:ext cx="9238129" cy="6778779"/>
          </a:xfrm>
          <a:prstGeom prst="rect">
            <a:avLst/>
          </a:prstGeom>
        </p:spPr>
        <p:txBody>
          <a:bodyPr wrap="square">
            <a:spAutoFit/>
          </a:bodyPr>
          <a:lstStyle/>
          <a:p>
            <a:pPr fontAlgn="base"/>
            <a:r>
              <a:rPr lang="pt-BR" sz="1550" dirty="0"/>
              <a:t>Art. 4º Os recursos destinados a subvencionar ou subsidiar os Projetos aprovados pelo Plenário do COFEN, serão repassados aos </a:t>
            </a:r>
            <a:r>
              <a:rPr lang="pt-BR" sz="1550" dirty="0" err="1"/>
              <a:t>COREN’s</a:t>
            </a:r>
            <a:r>
              <a:rPr lang="pt-BR" sz="1550" dirty="0"/>
              <a:t> e como bem assim a instituições da Sociedade Civil Organizada, após homologação.</a:t>
            </a:r>
          </a:p>
          <a:p>
            <a:pPr fontAlgn="base"/>
            <a:r>
              <a:rPr lang="pt-BR" sz="1550" dirty="0"/>
              <a:t> </a:t>
            </a:r>
          </a:p>
          <a:p>
            <a:pPr fontAlgn="base"/>
            <a:r>
              <a:rPr lang="pt-BR" sz="1550" dirty="0"/>
              <a:t>Art. 5º A Diretoria do COFEN, com o apoio da Comissão de Análise e Acompanhamento de Projetos Especiais – CAAPE, deverá realizar avaliação da proposta encaminhada pelos </a:t>
            </a:r>
            <a:r>
              <a:rPr lang="pt-BR" sz="1550" dirty="0" err="1"/>
              <a:t>COREN’s</a:t>
            </a:r>
            <a:r>
              <a:rPr lang="pt-BR" sz="1550" dirty="0"/>
              <a:t> e outras instituições da Sociedade Civil Organizada , conforme o caso, emitindo Parecer Técnico, para aprovação em Plenário.</a:t>
            </a:r>
          </a:p>
          <a:p>
            <a:pPr fontAlgn="base"/>
            <a:r>
              <a:rPr lang="pt-BR" sz="1550" dirty="0"/>
              <a:t> </a:t>
            </a:r>
          </a:p>
          <a:p>
            <a:pPr fontAlgn="base"/>
            <a:r>
              <a:rPr lang="pt-BR" sz="1550" dirty="0"/>
              <a:t>Art. 6º Os Projetos deverão ser implementados através de convênios ou doações, celebrados entre COFEN, </a:t>
            </a:r>
            <a:r>
              <a:rPr lang="pt-BR" sz="1550" dirty="0" err="1"/>
              <a:t>COREN’s</a:t>
            </a:r>
            <a:r>
              <a:rPr lang="pt-BR" sz="1550" dirty="0"/>
              <a:t> e outras instituições da Sociedade Civil Organizada, aprovados na Plenária do COFEN.</a:t>
            </a:r>
          </a:p>
          <a:p>
            <a:pPr fontAlgn="base"/>
            <a:r>
              <a:rPr lang="pt-BR" sz="1550" dirty="0"/>
              <a:t> </a:t>
            </a:r>
          </a:p>
          <a:p>
            <a:pPr fontAlgn="base"/>
            <a:r>
              <a:rPr lang="pt-BR" sz="1550" dirty="0"/>
              <a:t>Art. 7º O valor a ser liberado estará condicionado à existência de recursos financeiros, no âmbito do COFEN.</a:t>
            </a:r>
          </a:p>
          <a:p>
            <a:pPr fontAlgn="base"/>
            <a:r>
              <a:rPr lang="pt-BR" sz="1550" dirty="0"/>
              <a:t> </a:t>
            </a:r>
          </a:p>
          <a:p>
            <a:pPr fontAlgn="base"/>
            <a:r>
              <a:rPr lang="pt-BR" sz="1550" dirty="0"/>
              <a:t>Art. 8º Os critérios para concessão dos recursos referentes ao Fundo serão definidos por ato decisório da Diretoria do COFEN.</a:t>
            </a:r>
          </a:p>
          <a:p>
            <a:pPr fontAlgn="base"/>
            <a:r>
              <a:rPr lang="pt-BR" sz="1550" dirty="0"/>
              <a:t> </a:t>
            </a:r>
          </a:p>
          <a:p>
            <a:pPr fontAlgn="base"/>
            <a:r>
              <a:rPr lang="pt-BR" sz="1550" dirty="0"/>
              <a:t>Art. 9º Os </a:t>
            </a:r>
            <a:r>
              <a:rPr lang="pt-BR" sz="1550" dirty="0" err="1"/>
              <a:t>COREN’s</a:t>
            </a:r>
            <a:r>
              <a:rPr lang="pt-BR" sz="1550" dirty="0"/>
              <a:t> e as outras instituições da Sociedade Civil Organizada, só receberão apoio financeiro para executar etapas subsequentes dos Projetos, após fiscalizado o andamento e aprovadas as contas da(s) etapa(s) anterior(es).</a:t>
            </a:r>
          </a:p>
          <a:p>
            <a:pPr fontAlgn="base"/>
            <a:r>
              <a:rPr lang="pt-BR" sz="1550" dirty="0"/>
              <a:t> </a:t>
            </a:r>
          </a:p>
          <a:p>
            <a:pPr fontAlgn="base"/>
            <a:r>
              <a:rPr lang="pt-BR" sz="1550" dirty="0"/>
              <a:t>§ 1º A CAAPE Realizará visitas ‘in loco’ aos Projetos, para elaboração de Relatório Técnico de Acompanhamento.</a:t>
            </a:r>
          </a:p>
          <a:p>
            <a:pPr fontAlgn="base"/>
            <a:r>
              <a:rPr lang="pt-BR" sz="1550" dirty="0"/>
              <a:t> </a:t>
            </a:r>
          </a:p>
          <a:p>
            <a:pPr fontAlgn="base"/>
            <a:r>
              <a:rPr lang="pt-BR" sz="1550" dirty="0" smtClean="0"/>
              <a:t>.</a:t>
            </a:r>
            <a:endParaRPr lang="pt-BR" sz="1550" dirty="0"/>
          </a:p>
          <a:p>
            <a:pPr fontAlgn="base"/>
            <a:r>
              <a:rPr lang="pt-BR" sz="1600" dirty="0"/>
              <a:t> </a:t>
            </a:r>
            <a:endParaRPr lang="pt-BR" sz="1600" dirty="0"/>
          </a:p>
        </p:txBody>
      </p:sp>
    </p:spTree>
    <p:extLst>
      <p:ext uri="{BB962C8B-B14F-4D97-AF65-F5344CB8AC3E}">
        <p14:creationId xmlns:p14="http://schemas.microsoft.com/office/powerpoint/2010/main" val="3217757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
        <p:nvSpPr>
          <p:cNvPr id="2" name="Retângulo 1"/>
          <p:cNvSpPr/>
          <p:nvPr/>
        </p:nvSpPr>
        <p:spPr>
          <a:xfrm>
            <a:off x="322728" y="124879"/>
            <a:ext cx="10139083" cy="6001643"/>
          </a:xfrm>
          <a:prstGeom prst="rect">
            <a:avLst/>
          </a:prstGeom>
        </p:spPr>
        <p:txBody>
          <a:bodyPr wrap="square">
            <a:spAutoFit/>
          </a:bodyPr>
          <a:lstStyle/>
          <a:p>
            <a:pPr fontAlgn="base"/>
            <a:r>
              <a:rPr lang="pt-BR" sz="1600" dirty="0"/>
              <a:t>§ 2º A prestação de contas das parcelas liberadas pelo COFEN deverá ser aprovada dentro dos prazos estabelecidos em </a:t>
            </a:r>
            <a:r>
              <a:rPr lang="pt-BR" sz="1600" dirty="0" smtClean="0"/>
              <a:t>Lei</a:t>
            </a:r>
          </a:p>
          <a:p>
            <a:pPr fontAlgn="base"/>
            <a:r>
              <a:rPr lang="pt-BR" sz="1600" dirty="0" smtClean="0"/>
              <a:t>CAPÍTULO </a:t>
            </a:r>
            <a:r>
              <a:rPr lang="pt-BR" sz="1600" dirty="0"/>
              <a:t>III</a:t>
            </a:r>
          </a:p>
          <a:p>
            <a:pPr fontAlgn="base"/>
            <a:r>
              <a:rPr lang="pt-BR" sz="1600" dirty="0"/>
              <a:t> </a:t>
            </a:r>
          </a:p>
          <a:p>
            <a:pPr fontAlgn="base"/>
            <a:r>
              <a:rPr lang="pt-BR" sz="1600" dirty="0"/>
              <a:t>Da organização e aplicação do FUNAD</a:t>
            </a:r>
          </a:p>
          <a:p>
            <a:pPr fontAlgn="base"/>
            <a:r>
              <a:rPr lang="pt-BR" sz="1600" dirty="0"/>
              <a:t> </a:t>
            </a:r>
          </a:p>
          <a:p>
            <a:pPr fontAlgn="base"/>
            <a:r>
              <a:rPr lang="pt-BR" sz="1600" dirty="0"/>
              <a:t>Art. 10º O Fundo de apoio às atividade administrativas (FUNAD) será organizado pelo COFEN para fins de viabilizar a administração dos </a:t>
            </a:r>
            <a:r>
              <a:rPr lang="pt-BR" sz="1600" dirty="0" err="1"/>
              <a:t>COREN´s</a:t>
            </a:r>
            <a:r>
              <a:rPr lang="pt-BR" sz="1600" dirty="0"/>
              <a:t>, </a:t>
            </a:r>
            <a:r>
              <a:rPr lang="pt-BR" sz="1600" dirty="0" err="1"/>
              <a:t>suplementando-lhes</a:t>
            </a:r>
            <a:r>
              <a:rPr lang="pt-BR" sz="1600" dirty="0"/>
              <a:t> os recursos financeiros aplicados no custeio de ações administrativas dos conselhos interessados.</a:t>
            </a:r>
          </a:p>
          <a:p>
            <a:pPr fontAlgn="base"/>
            <a:r>
              <a:rPr lang="pt-BR" sz="1600" dirty="0"/>
              <a:t> </a:t>
            </a:r>
          </a:p>
          <a:p>
            <a:pPr fontAlgn="base"/>
            <a:r>
              <a:rPr lang="pt-BR" sz="1600" dirty="0"/>
              <a:t>Parágrafo único: O Fundo de que trata o caput deste artigo poderá ser deferido pelo COFEN ao COREN que estiver atravessando dificuldades financeira, ou totalmente inviabilizado, para o cumprimento de suas ações administrativas, mediante comprovação do seu estado de precariedade.</a:t>
            </a:r>
          </a:p>
          <a:p>
            <a:pPr fontAlgn="base"/>
            <a:r>
              <a:rPr lang="pt-BR" sz="1600" dirty="0"/>
              <a:t> </a:t>
            </a:r>
          </a:p>
          <a:p>
            <a:pPr fontAlgn="base"/>
            <a:r>
              <a:rPr lang="pt-BR" sz="1600" dirty="0"/>
              <a:t>Art. 11º Os recursos referidos nos incisos I, II e III, desta Resolução, darão existência ao Fundo de apoio a atividades administrativas.</a:t>
            </a:r>
          </a:p>
          <a:p>
            <a:pPr fontAlgn="base"/>
            <a:r>
              <a:rPr lang="pt-BR" sz="1600" dirty="0"/>
              <a:t> </a:t>
            </a:r>
          </a:p>
          <a:p>
            <a:pPr fontAlgn="base"/>
            <a:r>
              <a:rPr lang="pt-BR" sz="1600" dirty="0"/>
              <a:t>Art. 12º O COREN que deseja obter recursos do COFEN através do FUNAD deverá manifestar a sua pretensão submetendo a apreciação deste, a sua real necessidade, através de projeto simplificado, nos termos estabelecidos no anexo IV.</a:t>
            </a:r>
          </a:p>
          <a:p>
            <a:pPr fontAlgn="base"/>
            <a:r>
              <a:rPr lang="pt-BR" sz="1600" dirty="0"/>
              <a:t> </a:t>
            </a:r>
          </a:p>
          <a:p>
            <a:pPr fontAlgn="base"/>
            <a:r>
              <a:rPr lang="pt-BR" sz="1600" dirty="0"/>
              <a:t>Art. 13º Os projetos apresentados ao COFEN para obtenção do FUNAD terão privilégio sobre aqueles de que trata o art. 2º desta resolução, e serão apreciados em caráter de urgência.</a:t>
            </a:r>
          </a:p>
          <a:p>
            <a:pPr fontAlgn="base"/>
            <a:r>
              <a:rPr lang="pt-BR" sz="1600" dirty="0"/>
              <a:t> </a:t>
            </a:r>
          </a:p>
        </p:txBody>
      </p:sp>
    </p:spTree>
    <p:extLst>
      <p:ext uri="{BB962C8B-B14F-4D97-AF65-F5344CB8AC3E}">
        <p14:creationId xmlns:p14="http://schemas.microsoft.com/office/powerpoint/2010/main" val="1693575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
        <p:nvSpPr>
          <p:cNvPr id="7" name="Retângulo 6"/>
          <p:cNvSpPr/>
          <p:nvPr/>
        </p:nvSpPr>
        <p:spPr>
          <a:xfrm>
            <a:off x="349623" y="509297"/>
            <a:ext cx="8834718" cy="3970318"/>
          </a:xfrm>
          <a:prstGeom prst="rect">
            <a:avLst/>
          </a:prstGeom>
        </p:spPr>
        <p:txBody>
          <a:bodyPr wrap="square">
            <a:spAutoFit/>
          </a:bodyPr>
          <a:lstStyle/>
          <a:p>
            <a:pPr fontAlgn="base"/>
            <a:r>
              <a:rPr lang="pt-BR" dirty="0"/>
              <a:t>Parágrafo único: O FUNAD deverá ser solicitado apenas nos casos em que possam ser obtidos, sendo defeso a sua utilização em substituição aos projetos de que tratam o PLATEC.</a:t>
            </a:r>
          </a:p>
          <a:p>
            <a:pPr fontAlgn="base"/>
            <a:r>
              <a:rPr lang="pt-BR" dirty="0"/>
              <a:t> </a:t>
            </a:r>
          </a:p>
          <a:p>
            <a:pPr fontAlgn="base"/>
            <a:r>
              <a:rPr lang="pt-BR" dirty="0"/>
              <a:t>Art. 14º O COFEN deverá observar os princípios da administração pública, em especial o da proporcionalidade e o da razoabilidade, na concessão do FUNAD.</a:t>
            </a:r>
          </a:p>
          <a:p>
            <a:pPr fontAlgn="base"/>
            <a:r>
              <a:rPr lang="pt-BR" dirty="0"/>
              <a:t> </a:t>
            </a:r>
          </a:p>
          <a:p>
            <a:pPr fontAlgn="base"/>
            <a:r>
              <a:rPr lang="pt-BR" dirty="0"/>
              <a:t>Art. 15º Esta resolução entrará em vigor na data da sua publicação.</a:t>
            </a:r>
          </a:p>
          <a:p>
            <a:pPr fontAlgn="base"/>
            <a:r>
              <a:rPr lang="pt-BR" dirty="0"/>
              <a:t> </a:t>
            </a:r>
          </a:p>
          <a:p>
            <a:pPr fontAlgn="base"/>
            <a:r>
              <a:rPr lang="pt-BR" dirty="0"/>
              <a:t>Art. 16º Ficam revogadas as resoluções COFEN 234/2000 e a 334/2008, e bem assim as demais disposições em contrário.</a:t>
            </a:r>
          </a:p>
          <a:p>
            <a:pPr fontAlgn="base"/>
            <a:r>
              <a:rPr lang="pt-BR" dirty="0"/>
              <a:t> </a:t>
            </a:r>
          </a:p>
          <a:p>
            <a:pPr fontAlgn="base"/>
            <a:r>
              <a:rPr lang="pt-BR" dirty="0"/>
              <a:t>Brasília, 14 de janeiro de 2009.</a:t>
            </a:r>
          </a:p>
          <a:p>
            <a:endParaRPr lang="pt-BR" dirty="0"/>
          </a:p>
        </p:txBody>
      </p:sp>
    </p:spTree>
    <p:extLst>
      <p:ext uri="{BB962C8B-B14F-4D97-AF65-F5344CB8AC3E}">
        <p14:creationId xmlns:p14="http://schemas.microsoft.com/office/powerpoint/2010/main" val="3231850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
        <p:nvSpPr>
          <p:cNvPr id="6" name="Retângulo 5"/>
          <p:cNvSpPr/>
          <p:nvPr/>
        </p:nvSpPr>
        <p:spPr>
          <a:xfrm>
            <a:off x="349623" y="509297"/>
            <a:ext cx="8834718" cy="6186309"/>
          </a:xfrm>
          <a:prstGeom prst="rect">
            <a:avLst/>
          </a:prstGeom>
        </p:spPr>
        <p:txBody>
          <a:bodyPr wrap="square">
            <a:spAutoFit/>
          </a:bodyPr>
          <a:lstStyle/>
          <a:p>
            <a:pPr algn="ctr" fontAlgn="base"/>
            <a:r>
              <a:rPr lang="pt-BR" dirty="0" smtClean="0">
                <a:solidFill>
                  <a:srgbClr val="0070C0"/>
                </a:solidFill>
              </a:rPr>
              <a:t>PLATEC/FUNAD/Termos </a:t>
            </a:r>
            <a:r>
              <a:rPr lang="pt-BR" smtClean="0">
                <a:solidFill>
                  <a:srgbClr val="0070C0"/>
                </a:solidFill>
              </a:rPr>
              <a:t>de Parceria</a:t>
            </a:r>
            <a:endParaRPr lang="pt-BR" dirty="0" smtClean="0">
              <a:solidFill>
                <a:srgbClr val="0070C0"/>
              </a:solidFill>
            </a:endParaRPr>
          </a:p>
          <a:p>
            <a:pPr algn="ctr" fontAlgn="base"/>
            <a:endParaRPr lang="pt-BR" dirty="0">
              <a:solidFill>
                <a:srgbClr val="0070C0"/>
              </a:solidFill>
            </a:endParaRPr>
          </a:p>
          <a:p>
            <a:pPr algn="just" fontAlgn="base"/>
            <a:r>
              <a:rPr lang="pt-BR" dirty="0" smtClean="0"/>
              <a:t>Art</a:t>
            </a:r>
            <a:r>
              <a:rPr lang="pt-BR" dirty="0"/>
              <a:t>. 25. O Plano de Trabalho, que será avaliado após a efetivação do cadastro do proponente, conterá, no mínimo: </a:t>
            </a:r>
            <a:endParaRPr lang="pt-BR" dirty="0" smtClean="0"/>
          </a:p>
          <a:p>
            <a:pPr algn="just" fontAlgn="base"/>
            <a:r>
              <a:rPr lang="pt-BR" dirty="0" smtClean="0"/>
              <a:t>I </a:t>
            </a:r>
            <a:r>
              <a:rPr lang="pt-BR" dirty="0"/>
              <a:t>- justificativa para a celebração do instrumento</a:t>
            </a:r>
            <a:r>
              <a:rPr lang="pt-BR" dirty="0" smtClean="0"/>
              <a:t>;</a:t>
            </a:r>
          </a:p>
          <a:p>
            <a:pPr algn="just" fontAlgn="base"/>
            <a:r>
              <a:rPr lang="pt-BR" dirty="0" smtClean="0"/>
              <a:t> </a:t>
            </a:r>
            <a:r>
              <a:rPr lang="pt-BR" dirty="0"/>
              <a:t>II - descrição completa do objeto a ser executado; </a:t>
            </a:r>
            <a:endParaRPr lang="pt-BR" dirty="0" smtClean="0"/>
          </a:p>
          <a:p>
            <a:pPr algn="just" fontAlgn="base"/>
            <a:r>
              <a:rPr lang="pt-BR" dirty="0" smtClean="0"/>
              <a:t>III </a:t>
            </a:r>
            <a:r>
              <a:rPr lang="pt-BR" dirty="0"/>
              <a:t>- descrição das metas a serem atingidas</a:t>
            </a:r>
            <a:r>
              <a:rPr lang="pt-BR" dirty="0" smtClean="0"/>
              <a:t>;</a:t>
            </a:r>
          </a:p>
          <a:p>
            <a:pPr algn="just" fontAlgn="base"/>
            <a:r>
              <a:rPr lang="pt-BR" dirty="0" smtClean="0"/>
              <a:t> </a:t>
            </a:r>
            <a:r>
              <a:rPr lang="pt-BR" dirty="0"/>
              <a:t>IV - definição das etapas ou fases da execução; </a:t>
            </a:r>
            <a:endParaRPr lang="pt-BR" dirty="0" smtClean="0"/>
          </a:p>
          <a:p>
            <a:pPr algn="just" fontAlgn="base"/>
            <a:r>
              <a:rPr lang="pt-BR" dirty="0" smtClean="0"/>
              <a:t>V </a:t>
            </a:r>
            <a:r>
              <a:rPr lang="pt-BR" dirty="0"/>
              <a:t>- cronograma de execução do objeto e cronograma de desembolso; e </a:t>
            </a:r>
            <a:endParaRPr lang="pt-BR" dirty="0" smtClean="0"/>
          </a:p>
          <a:p>
            <a:pPr algn="just" fontAlgn="base"/>
            <a:r>
              <a:rPr lang="pt-BR" dirty="0" smtClean="0"/>
              <a:t>VI </a:t>
            </a:r>
            <a:r>
              <a:rPr lang="pt-BR" dirty="0"/>
              <a:t>- plano de aplicação dos recursos a serem desembolsados pelo concedente e da contrapartida financeira do proponente, se for o caso. </a:t>
            </a:r>
            <a:endParaRPr lang="pt-BR" dirty="0" smtClean="0"/>
          </a:p>
          <a:p>
            <a:pPr algn="just" fontAlgn="base"/>
            <a:endParaRPr lang="pt-BR" dirty="0"/>
          </a:p>
          <a:p>
            <a:r>
              <a:rPr lang="pt-BR" dirty="0"/>
              <a:t>a) comprovação do recolhimento de tributos, contribuições, inclusive as devidas à Seguridade Social, multas e demais encargos fiscais devidos à Fazenda Pública Federal (inc. III);  </a:t>
            </a:r>
          </a:p>
          <a:p>
            <a:r>
              <a:rPr lang="pt-BR" dirty="0"/>
              <a:t>b) comprovação do recolhimento das parcelas do Fundo de Garantia por Tempo de Serviço (inc. VI) </a:t>
            </a:r>
          </a:p>
          <a:p>
            <a:r>
              <a:rPr lang="pt-BR" dirty="0"/>
              <a:t>c) comprovação de inexistência de pendência pecuniária registrada no CADIN (inc. V); </a:t>
            </a:r>
          </a:p>
          <a:p>
            <a:r>
              <a:rPr lang="pt-BR" dirty="0"/>
              <a:t>d) comprovação de inexistência de pendência ou irregularidade nas prestações de contas de recursos anteriormente recebidos do COFEN (inc. VIII) </a:t>
            </a:r>
          </a:p>
          <a:p>
            <a:pPr algn="just" fontAlgn="base"/>
            <a:endParaRPr lang="pt-BR" dirty="0"/>
          </a:p>
        </p:txBody>
      </p:sp>
    </p:spTree>
    <p:extLst>
      <p:ext uri="{BB962C8B-B14F-4D97-AF65-F5344CB8AC3E}">
        <p14:creationId xmlns:p14="http://schemas.microsoft.com/office/powerpoint/2010/main" val="43943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564" y="6058000"/>
            <a:ext cx="2603175" cy="800000"/>
          </a:xfrm>
          <a:prstGeom prst="rect">
            <a:avLst/>
          </a:prstGeom>
        </p:spPr>
      </p:pic>
      <p:sp>
        <p:nvSpPr>
          <p:cNvPr id="5" name="Retângulo 4"/>
          <p:cNvSpPr/>
          <p:nvPr/>
        </p:nvSpPr>
        <p:spPr>
          <a:xfrm>
            <a:off x="309282" y="416860"/>
            <a:ext cx="8834718" cy="3970318"/>
          </a:xfrm>
          <a:prstGeom prst="rect">
            <a:avLst/>
          </a:prstGeom>
        </p:spPr>
        <p:txBody>
          <a:bodyPr wrap="square">
            <a:spAutoFit/>
          </a:bodyPr>
          <a:lstStyle/>
          <a:p>
            <a:r>
              <a:rPr lang="pt-BR" dirty="0"/>
              <a:t>e) comprovação de que efetuou o pagamento de empréstimos anteriormente concedidos pelo COFEN (inc. VIII); </a:t>
            </a:r>
            <a:endParaRPr lang="pt-BR" dirty="0" smtClean="0"/>
          </a:p>
          <a:p>
            <a:r>
              <a:rPr lang="pt-BR" dirty="0" smtClean="0"/>
              <a:t>f</a:t>
            </a:r>
            <a:r>
              <a:rPr lang="pt-BR" dirty="0"/>
              <a:t>) comprovação de que efetuou o encaminhamento, ao COFEN, de suas contas anuais (inc. XIII); </a:t>
            </a:r>
            <a:endParaRPr lang="pt-BR" dirty="0" smtClean="0"/>
          </a:p>
          <a:p>
            <a:r>
              <a:rPr lang="pt-BR" dirty="0" smtClean="0"/>
              <a:t>g</a:t>
            </a:r>
            <a:r>
              <a:rPr lang="pt-BR" dirty="0"/>
              <a:t>) documentos da capacidade jurídica do convenente (regimento </a:t>
            </a:r>
            <a:r>
              <a:rPr lang="pt-BR" dirty="0" smtClean="0"/>
              <a:t>interno; </a:t>
            </a:r>
            <a:r>
              <a:rPr lang="pt-BR" dirty="0"/>
              <a:t>prova de inscrição junto ao Cadastro Nacional de Pessoas Jurídicas – CNPJ, art. 22, inc. I </a:t>
            </a:r>
            <a:r>
              <a:rPr lang="pt-BR" dirty="0" smtClean="0"/>
              <a:t>–); </a:t>
            </a:r>
            <a:endParaRPr lang="pt-BR" dirty="0"/>
          </a:p>
          <a:p>
            <a:r>
              <a:rPr lang="pt-BR" dirty="0"/>
              <a:t>h) documentos da capacidade jurídica de seu representante legal (cédula de identidade </a:t>
            </a:r>
            <a:r>
              <a:rPr lang="pt-BR" dirty="0" smtClean="0"/>
              <a:t>e </a:t>
            </a:r>
            <a:r>
              <a:rPr lang="pt-BR" dirty="0"/>
              <a:t>CPF do representante, art. 22, inc. </a:t>
            </a:r>
            <a:r>
              <a:rPr lang="pt-BR" dirty="0" smtClean="0"/>
              <a:t>II); </a:t>
            </a:r>
            <a:endParaRPr lang="pt-BR" dirty="0"/>
          </a:p>
          <a:p>
            <a:r>
              <a:rPr lang="pt-BR" dirty="0" smtClean="0"/>
              <a:t>i)comprovação </a:t>
            </a:r>
            <a:r>
              <a:rPr lang="pt-BR" dirty="0"/>
              <a:t>de que os valores referentes à contrapartida encontram-se assegurados no orçamento do proponente (art. 24, § 4º</a:t>
            </a:r>
            <a:r>
              <a:rPr lang="pt-BR" dirty="0" smtClean="0"/>
              <a:t>)</a:t>
            </a:r>
          </a:p>
          <a:p>
            <a:r>
              <a:rPr lang="pt-BR" dirty="0" smtClean="0"/>
              <a:t>j) Conta Especifica art.54</a:t>
            </a:r>
          </a:p>
          <a:p>
            <a:r>
              <a:rPr lang="pt-BR" dirty="0" smtClean="0"/>
              <a:t>l) Declaração de que não esta em situação de mora ou inadimplência (art.22, III)</a:t>
            </a:r>
          </a:p>
          <a:p>
            <a:r>
              <a:rPr lang="pt-BR" dirty="0" smtClean="0"/>
              <a:t>m) Declaração de existência de Pessoal Qualificado (art.5)</a:t>
            </a:r>
          </a:p>
          <a:p>
            <a:endParaRPr lang="pt-BR" dirty="0"/>
          </a:p>
        </p:txBody>
      </p:sp>
    </p:spTree>
    <p:extLst>
      <p:ext uri="{BB962C8B-B14F-4D97-AF65-F5344CB8AC3E}">
        <p14:creationId xmlns:p14="http://schemas.microsoft.com/office/powerpoint/2010/main" val="142637592"/>
      </p:ext>
    </p:extLst>
  </p:cSld>
  <p:clrMapOvr>
    <a:masterClrMapping/>
  </p:clrMapOvr>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do">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133</TotalTime>
  <Words>931</Words>
  <Application>Microsoft Office PowerPoint</Application>
  <PresentationFormat>Widescreen</PresentationFormat>
  <Paragraphs>130</Paragraphs>
  <Slides>9</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9</vt:i4>
      </vt:variant>
    </vt:vector>
  </HeadingPairs>
  <TitlesOfParts>
    <vt:vector size="13" baseType="lpstr">
      <vt:lpstr>Arial</vt:lpstr>
      <vt:lpstr>Trebuchet MS</vt:lpstr>
      <vt:lpstr>Wingdings 3</vt:lpstr>
      <vt:lpstr>Facetado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Manuela Cândido</dc:creator>
  <cp:lastModifiedBy>Manuela Cândido</cp:lastModifiedBy>
  <cp:revision>14</cp:revision>
  <dcterms:created xsi:type="dcterms:W3CDTF">2015-12-08T04:31:21Z</dcterms:created>
  <dcterms:modified xsi:type="dcterms:W3CDTF">2015-12-09T15:42:19Z</dcterms:modified>
</cp:coreProperties>
</file>