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29"/>
  </p:notesMasterIdLst>
  <p:handoutMasterIdLst>
    <p:handoutMasterId r:id="rId30"/>
  </p:handoutMasterIdLst>
  <p:sldIdLst>
    <p:sldId id="257" r:id="rId2"/>
    <p:sldId id="549" r:id="rId3"/>
    <p:sldId id="500" r:id="rId4"/>
    <p:sldId id="471" r:id="rId5"/>
    <p:sldId id="504" r:id="rId6"/>
    <p:sldId id="555" r:id="rId7"/>
    <p:sldId id="556" r:id="rId8"/>
    <p:sldId id="557" r:id="rId9"/>
    <p:sldId id="505" r:id="rId10"/>
    <p:sldId id="506" r:id="rId11"/>
    <p:sldId id="499" r:id="rId12"/>
    <p:sldId id="532" r:id="rId13"/>
    <p:sldId id="533" r:id="rId14"/>
    <p:sldId id="534" r:id="rId15"/>
    <p:sldId id="535" r:id="rId16"/>
    <p:sldId id="536" r:id="rId17"/>
    <p:sldId id="541" r:id="rId18"/>
    <p:sldId id="456" r:id="rId19"/>
    <p:sldId id="460" r:id="rId20"/>
    <p:sldId id="526" r:id="rId21"/>
    <p:sldId id="478" r:id="rId22"/>
    <p:sldId id="483" r:id="rId23"/>
    <p:sldId id="558" r:id="rId24"/>
    <p:sldId id="559" r:id="rId25"/>
    <p:sldId id="551" r:id="rId26"/>
    <p:sldId id="552" r:id="rId27"/>
    <p:sldId id="530" r:id="rId28"/>
  </p:sldIdLst>
  <p:sldSz cx="9144000" cy="6858000" type="screen4x3"/>
  <p:notesSz cx="6807200" cy="9906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CCCC"/>
    <a:srgbClr val="FFFFCC"/>
    <a:srgbClr val="FEE9CE"/>
    <a:srgbClr val="6699FF"/>
    <a:srgbClr val="3366FF"/>
    <a:srgbClr val="FF5050"/>
    <a:srgbClr val="FFFF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8" autoAdjust="0"/>
    <p:restoredTop sz="94660"/>
  </p:normalViewPr>
  <p:slideViewPr>
    <p:cSldViewPr>
      <p:cViewPr varScale="1">
        <p:scale>
          <a:sx n="69" d="100"/>
          <a:sy n="69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9" y="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fld id="{0369B1B8-4C36-40D9-94FC-110E3038FC4C}" type="datetimeFigureOut">
              <a:rPr lang="pt-BR"/>
              <a:pPr>
                <a:defRPr/>
              </a:pPr>
              <a:t>07/04/2016</a:t>
            </a:fld>
            <a:endParaRPr lang="pt-BR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09114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9" y="9409114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fld id="{61D23167-8E2F-4636-B358-FC0C78EA33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502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9" y="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fld id="{751D6F03-B0DC-4723-B253-DBDED373FBFE}" type="datetimeFigureOut">
              <a:rPr lang="pt-BR"/>
              <a:pPr>
                <a:defRPr/>
              </a:pPr>
              <a:t>07/04/2016</a:t>
            </a:fld>
            <a:endParaRPr lang="pt-BR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705350"/>
            <a:ext cx="54451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09114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9" y="9409114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fld id="{1291F132-7DD9-4BB5-95F9-5DF390008C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6408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532099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682908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47226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764146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7784896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077003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5840671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40965435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8707573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4219098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004165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6452410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91F132-7DD9-4BB5-95F9-5DF390008CFA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38870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0117326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9032327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886329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34665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31302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933489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8385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607032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157392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77817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89912-767A-4719-AD65-00B66B2D45F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38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DA27A-6F61-42E6-8655-A505D1B68AF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883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DA27A-6F61-42E6-8655-A505D1B68AF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8299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DA27A-6F61-42E6-8655-A505D1B68AF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9797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DA27A-6F61-42E6-8655-A505D1B68AF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9338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DA27A-6F61-42E6-8655-A505D1B68AF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548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2E23A-A746-4956-8911-90BB9DC675C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140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84885D-4B9F-45A1-99DF-16455DE0FD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69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737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A871E-F3E8-4C29-BB79-371660821BA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37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024B1-5945-434E-AAA5-C53DD109F1C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276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02EE50-85FB-45E8-8D83-AB9C807D34B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111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1DB3C-0497-4A22-A7F5-D9A840E99DC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75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94AD5-532F-4D9C-A665-0CBDF37AF3D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53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308A73-1989-405C-AA45-9FAE0AAD265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92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8DC5E-ECB9-40D7-A258-48E31064713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69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1CA60-5562-4866-83F4-4F74E1B48B2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63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FBDA27A-6F61-42E6-8655-A505D1B68AF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885114" y="9525"/>
            <a:ext cx="12588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87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  <p:sldLayoutId id="214748371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27.emf"/><Relationship Id="rId4" Type="http://schemas.microsoft.com/office/2007/relationships/hdphoto" Target="../media/hdphoto3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sisuab.capes.gov.br/sisuab/IES_show.action?id=15" TargetMode="External"/><Relationship Id="rId13" Type="http://schemas.openxmlformats.org/officeDocument/2006/relationships/hyperlink" Target="http://sisuab.capes.gov.br/sisuab/IES_show.action?id=27" TargetMode="External"/><Relationship Id="rId3" Type="http://schemas.openxmlformats.org/officeDocument/2006/relationships/hyperlink" Target="http://sisuab.capes.gov.br/sisuab/Curso_show.action?id=78" TargetMode="External"/><Relationship Id="rId7" Type="http://schemas.openxmlformats.org/officeDocument/2006/relationships/hyperlink" Target="http://sisuab.capes.gov.br/sisuab/Curso_show.action?id=821" TargetMode="External"/><Relationship Id="rId12" Type="http://schemas.openxmlformats.org/officeDocument/2006/relationships/hyperlink" Target="http://sisuab.capes.gov.br/sisuab/IES_show.action?id=22" TargetMode="External"/><Relationship Id="rId2" Type="http://schemas.openxmlformats.org/officeDocument/2006/relationships/notesSlide" Target="../notesSlides/notesSlide20.xml"/><Relationship Id="rId16" Type="http://schemas.openxmlformats.org/officeDocument/2006/relationships/hyperlink" Target="http://sisuab.capes.gov.br/sisuab/IES_show.action?id=37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://sisuab.capes.gov.br/sisuab/IES_show.action?id=71" TargetMode="External"/><Relationship Id="rId11" Type="http://schemas.openxmlformats.org/officeDocument/2006/relationships/hyperlink" Target="http://sisuab.capes.gov.br/sisuab/IES_show.action?id=21" TargetMode="External"/><Relationship Id="rId5" Type="http://schemas.openxmlformats.org/officeDocument/2006/relationships/hyperlink" Target="http://sisuab.capes.gov.br/sisuab/Curso_show.action?id=409" TargetMode="External"/><Relationship Id="rId15" Type="http://schemas.openxmlformats.org/officeDocument/2006/relationships/hyperlink" Target="http://sisuab.capes.gov.br/sisuab/IES_show.action?id=36" TargetMode="External"/><Relationship Id="rId10" Type="http://schemas.openxmlformats.org/officeDocument/2006/relationships/hyperlink" Target="http://sisuab.capes.gov.br/sisuab/IES_show.action?id=82" TargetMode="External"/><Relationship Id="rId4" Type="http://schemas.openxmlformats.org/officeDocument/2006/relationships/hyperlink" Target="http://sisuab.capes.gov.br/sisuab/IES_show.action?id=42" TargetMode="External"/><Relationship Id="rId9" Type="http://schemas.openxmlformats.org/officeDocument/2006/relationships/hyperlink" Target="http://sisuab.capes.gov.br/sisuab/IES_show.action?id=20" TargetMode="External"/><Relationship Id="rId14" Type="http://schemas.openxmlformats.org/officeDocument/2006/relationships/hyperlink" Target="http://sisuab.capes.gov.br/sisuab/IES_show.action?id=32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sisuab.capes.gov.br/sisuab/IES_show.action?id=58" TargetMode="External"/><Relationship Id="rId13" Type="http://schemas.openxmlformats.org/officeDocument/2006/relationships/hyperlink" Target="http://sisuab.capes.gov.br/sisuab/IES_show.action?id=71" TargetMode="External"/><Relationship Id="rId3" Type="http://schemas.openxmlformats.org/officeDocument/2006/relationships/hyperlink" Target="http://sisuab.capes.gov.br/sisuab/IES_show.action?id=39" TargetMode="External"/><Relationship Id="rId7" Type="http://schemas.openxmlformats.org/officeDocument/2006/relationships/hyperlink" Target="http://sisuab.capes.gov.br/sisuab/IES_show.action?id=51" TargetMode="External"/><Relationship Id="rId12" Type="http://schemas.openxmlformats.org/officeDocument/2006/relationships/hyperlink" Target="http://sisuab.capes.gov.br/sisuab/IES_show.action?id=67" TargetMode="External"/><Relationship Id="rId2" Type="http://schemas.openxmlformats.org/officeDocument/2006/relationships/hyperlink" Target="http://sisuab.capes.gov.br/sisuab/Curso_show.action?id=821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://sisuab.capes.gov.br/sisuab/IES_show.action?id=50" TargetMode="External"/><Relationship Id="rId11" Type="http://schemas.openxmlformats.org/officeDocument/2006/relationships/hyperlink" Target="http://sisuab.capes.gov.br/sisuab/IES_show.action?id=66" TargetMode="External"/><Relationship Id="rId5" Type="http://schemas.openxmlformats.org/officeDocument/2006/relationships/hyperlink" Target="http://sisuab.capes.gov.br/sisuab/IES_show.action?id=46" TargetMode="External"/><Relationship Id="rId10" Type="http://schemas.openxmlformats.org/officeDocument/2006/relationships/hyperlink" Target="http://sisuab.capes.gov.br/sisuab/IES_show.action?id=63" TargetMode="External"/><Relationship Id="rId4" Type="http://schemas.openxmlformats.org/officeDocument/2006/relationships/hyperlink" Target="http://sisuab.capes.gov.br/sisuab/IES_show.action?id=43" TargetMode="External"/><Relationship Id="rId9" Type="http://schemas.openxmlformats.org/officeDocument/2006/relationships/hyperlink" Target="http://sisuab.capes.gov.br/sisuab/IES_show.action?id=62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14.wmf"/><Relationship Id="rId26" Type="http://schemas.openxmlformats.org/officeDocument/2006/relationships/image" Target="../media/image22.wmf"/><Relationship Id="rId3" Type="http://schemas.openxmlformats.org/officeDocument/2006/relationships/control" Target="../activeX/activeX2.xml"/><Relationship Id="rId21" Type="http://schemas.openxmlformats.org/officeDocument/2006/relationships/image" Target="../media/image17.wmf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hyperlink" Target="http://ultimosegundo.ig.com.br/educacao/2013-06-03/conheca-as-20-metas-do-plano-nacional-de-educacao.html" TargetMode="External"/><Relationship Id="rId25" Type="http://schemas.openxmlformats.org/officeDocument/2006/relationships/image" Target="../media/image21.wmf"/><Relationship Id="rId2" Type="http://schemas.openxmlformats.org/officeDocument/2006/relationships/control" Target="../activeX/activeX1.xml"/><Relationship Id="rId16" Type="http://schemas.openxmlformats.org/officeDocument/2006/relationships/hyperlink" Target="http://ultimosegundo.ig.com.br/noticias/metas%20do%20pne" TargetMode="External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24" Type="http://schemas.openxmlformats.org/officeDocument/2006/relationships/image" Target="../media/image20.wmf"/><Relationship Id="rId5" Type="http://schemas.openxmlformats.org/officeDocument/2006/relationships/control" Target="../activeX/activeX4.xml"/><Relationship Id="rId15" Type="http://schemas.openxmlformats.org/officeDocument/2006/relationships/hyperlink" Target="http://ultimosegundo.ig.com.br/noticias/plano%20nacional%20de%20educa&#231;&#227;o" TargetMode="External"/><Relationship Id="rId23" Type="http://schemas.openxmlformats.org/officeDocument/2006/relationships/image" Target="../media/image19.wmf"/><Relationship Id="rId10" Type="http://schemas.openxmlformats.org/officeDocument/2006/relationships/control" Target="../activeX/activeX9.xml"/><Relationship Id="rId19" Type="http://schemas.openxmlformats.org/officeDocument/2006/relationships/image" Target="../media/image15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hyperlink" Target="http://ultimosegundo.ig.com.br/noticias/pne" TargetMode="External"/><Relationship Id="rId22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Grp="1" noChangeArrowheads="1"/>
          </p:cNvSpPr>
          <p:nvPr>
            <p:ph type="ctrTitle"/>
          </p:nvPr>
        </p:nvSpPr>
        <p:spPr>
          <a:xfrm>
            <a:off x="323528" y="836712"/>
            <a:ext cx="8532440" cy="2592288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spcAft>
                <a:spcPts val="0"/>
              </a:spcAft>
            </a:pPr>
            <a:r>
              <a:rPr lang="pt-BR" dirty="0" smtClean="0">
                <a:solidFill>
                  <a:schemeClr val="tx2"/>
                </a:solidFill>
              </a:rPr>
              <a:t/>
            </a:r>
            <a:br>
              <a:rPr lang="pt-BR" dirty="0" smtClean="0">
                <a:solidFill>
                  <a:schemeClr val="tx2"/>
                </a:solidFill>
              </a:rPr>
            </a:br>
            <a:r>
              <a:rPr lang="pt-BR" dirty="0">
                <a:solidFill>
                  <a:schemeClr val="tx2"/>
                </a:solidFill>
              </a:rPr>
              <a:t/>
            </a:r>
            <a:br>
              <a:rPr lang="pt-BR" dirty="0">
                <a:solidFill>
                  <a:schemeClr val="tx2"/>
                </a:solidFill>
              </a:rPr>
            </a:br>
            <a:r>
              <a:rPr lang="pt-BR" dirty="0" smtClean="0">
                <a:solidFill>
                  <a:schemeClr val="tx2"/>
                </a:solidFill>
              </a:rPr>
              <a:t>Sistema UAB,IES, Cursos e Polos ( Munícipios)</a:t>
            </a:r>
            <a:endParaRPr lang="pt-BR" sz="2400" dirty="0" smtClean="0">
              <a:solidFill>
                <a:schemeClr val="tx2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rgbClr val="002060"/>
                </a:solidFill>
                <a:cs typeface="+mn-cs"/>
              </a:rPr>
              <a:t>DED/CAPES – Gestão Integrada</a:t>
            </a:r>
            <a:endParaRPr lang="pt-BR" sz="3600" kern="0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7" name="Retângulo 6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7" name="Grupo 6164"/>
          <p:cNvGrpSpPr>
            <a:grpSpLocks noChangeAspect="1"/>
          </p:cNvGrpSpPr>
          <p:nvPr/>
        </p:nvGrpSpPr>
        <p:grpSpPr>
          <a:xfrm>
            <a:off x="1061493" y="2565288"/>
            <a:ext cx="7758980" cy="3456000"/>
            <a:chOff x="468000" y="2204936"/>
            <a:chExt cx="8568000" cy="3816352"/>
          </a:xfrm>
        </p:grpSpPr>
        <p:cxnSp>
          <p:nvCxnSpPr>
            <p:cNvPr id="28" name="Conector angulado 27"/>
            <p:cNvCxnSpPr/>
            <p:nvPr/>
          </p:nvCxnSpPr>
          <p:spPr bwMode="auto">
            <a:xfrm rot="5400000">
              <a:off x="1187740" y="4689404"/>
              <a:ext cx="648144" cy="719624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Retângulo 28"/>
            <p:cNvSpPr/>
            <p:nvPr/>
          </p:nvSpPr>
          <p:spPr>
            <a:xfrm>
              <a:off x="4068000" y="2204936"/>
              <a:ext cx="1368000" cy="648000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indent="1588" algn="ctr" defTabSz="449263" hangingPunct="0">
                <a:lnSpc>
                  <a:spcPct val="110000"/>
                </a:lnSpc>
                <a:spcAft>
                  <a:spcPct val="3000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</a:pPr>
              <a:r>
                <a:rPr lang="pt-BR" sz="1000" dirty="0">
                  <a:solidFill>
                    <a:srgbClr val="002060"/>
                  </a:solidFill>
                  <a:latin typeface="Arial" charset="0"/>
                </a:rPr>
                <a:t>DIRETORIA DE EDUCAÇÃO A DISTÂNCIA </a:t>
              </a:r>
            </a:p>
          </p:txBody>
        </p:sp>
        <p:sp>
          <p:nvSpPr>
            <p:cNvPr id="30" name="Retângulo 29"/>
            <p:cNvSpPr/>
            <p:nvPr/>
          </p:nvSpPr>
          <p:spPr>
            <a:xfrm>
              <a:off x="1187624" y="4077144"/>
              <a:ext cx="1368000" cy="648000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indent="1588" algn="ctr" defTabSz="449263" hangingPunct="0">
                <a:lnSpc>
                  <a:spcPct val="110000"/>
                </a:lnSpc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</a:pPr>
              <a:r>
                <a:rPr lang="pt-BR" sz="800" dirty="0">
                  <a:solidFill>
                    <a:srgbClr val="002060"/>
                  </a:solidFill>
                  <a:latin typeface="Arial" charset="0"/>
                </a:rPr>
                <a:t>Coordenação </a:t>
              </a:r>
              <a:r>
                <a:rPr lang="pt-BR" sz="800" dirty="0" smtClean="0">
                  <a:solidFill>
                    <a:srgbClr val="002060"/>
                  </a:solidFill>
                  <a:latin typeface="Arial" charset="0"/>
                </a:rPr>
                <a:t>Geral</a:t>
              </a:r>
            </a:p>
            <a:p>
              <a:pPr indent="1588" algn="ctr" defTabSz="449263" hangingPunct="0">
                <a:lnSpc>
                  <a:spcPct val="110000"/>
                </a:lnSpc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</a:pPr>
              <a:r>
                <a:rPr lang="pt-BR" sz="800" dirty="0" smtClean="0">
                  <a:solidFill>
                    <a:srgbClr val="002060"/>
                  </a:solidFill>
                  <a:latin typeface="Arial" charset="0"/>
                </a:rPr>
                <a:t>de </a:t>
              </a:r>
              <a:r>
                <a:rPr lang="pt-BR" sz="800" dirty="0">
                  <a:solidFill>
                    <a:srgbClr val="002060"/>
                  </a:solidFill>
                  <a:latin typeface="Arial" charset="0"/>
                </a:rPr>
                <a:t>Inovação</a:t>
              </a:r>
            </a:p>
            <a:p>
              <a:pPr indent="1588" algn="ctr" defTabSz="449263" hangingPunct="0">
                <a:lnSpc>
                  <a:spcPct val="110000"/>
                </a:lnSpc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</a:pPr>
              <a:r>
                <a:rPr lang="pt-BR" sz="800" dirty="0">
                  <a:solidFill>
                    <a:srgbClr val="002060"/>
                  </a:solidFill>
                  <a:latin typeface="Arial" charset="0"/>
                </a:rPr>
                <a:t>em EaD - CGIE</a:t>
              </a:r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468000" y="5373288"/>
              <a:ext cx="1368000" cy="648000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1588" algn="ctr" defTabSz="449263" rtl="0" eaLnBrk="1" fontAlgn="base" latinLnBrk="0" hangingPunct="0">
                <a:lnSpc>
                  <a:spcPct val="110000"/>
                </a:lnSpc>
                <a:spcBef>
                  <a:spcPct val="0"/>
                </a:spcBef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  <a:tabLst/>
              </a:pPr>
              <a:r>
                <a:rPr kumimoji="0" lang="pt-BR" sz="800" i="0" u="none" strike="noStrike" kern="1200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rPr>
                <a:t>Coordenação de Tecnologia em EaD</a:t>
              </a:r>
            </a:p>
          </p:txBody>
        </p:sp>
        <p:sp>
          <p:nvSpPr>
            <p:cNvPr id="32" name="Retângulo 31"/>
            <p:cNvSpPr/>
            <p:nvPr/>
          </p:nvSpPr>
          <p:spPr>
            <a:xfrm>
              <a:off x="1907704" y="5373288"/>
              <a:ext cx="1368000" cy="648000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1588" algn="ctr" defTabSz="449263" rtl="0" eaLnBrk="1" fontAlgn="base" latinLnBrk="0" hangingPunct="0">
                <a:lnSpc>
                  <a:spcPct val="11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  <a:tabLst/>
              </a:pPr>
              <a:r>
                <a:rPr kumimoji="0" lang="pt-BR" sz="800" i="0" u="none" strike="noStrike" kern="1200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rPr>
                <a:t>Coordenação de</a:t>
              </a:r>
            </a:p>
            <a:p>
              <a:pPr marL="0" marR="0" lvl="0" indent="1588" algn="ctr" defTabSz="449263" rtl="0" eaLnBrk="1" fontAlgn="base" latinLnBrk="0" hangingPunct="0">
                <a:lnSpc>
                  <a:spcPct val="11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  <a:tabLst/>
              </a:pPr>
              <a:r>
                <a:rPr kumimoji="0" lang="pt-BR" sz="800" i="0" u="none" strike="noStrike" kern="1200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rPr>
                <a:t>Apoio a Polos</a:t>
              </a:r>
            </a:p>
          </p:txBody>
        </p:sp>
        <p:sp>
          <p:nvSpPr>
            <p:cNvPr id="33" name="Retângulo 32"/>
            <p:cNvSpPr/>
            <p:nvPr/>
          </p:nvSpPr>
          <p:spPr>
            <a:xfrm>
              <a:off x="4067944" y="4077144"/>
              <a:ext cx="1368000" cy="648000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indent="1588" algn="ctr" defTabSz="449263" hangingPunct="0">
                <a:lnSpc>
                  <a:spcPct val="110000"/>
                </a:lnSpc>
                <a:spcAft>
                  <a:spcPct val="3000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</a:pPr>
              <a:r>
                <a:rPr lang="pt-BR" sz="800" dirty="0">
                  <a:solidFill>
                    <a:srgbClr val="002060"/>
                  </a:solidFill>
                  <a:latin typeface="Arial" charset="0"/>
                </a:rPr>
                <a:t>Coordenação Geral de Programas e Cursos em EaD - CGPC</a:t>
              </a:r>
            </a:p>
          </p:txBody>
        </p:sp>
        <p:sp>
          <p:nvSpPr>
            <p:cNvPr id="34" name="Retângulo 33"/>
            <p:cNvSpPr/>
            <p:nvPr/>
          </p:nvSpPr>
          <p:spPr>
            <a:xfrm>
              <a:off x="3347864" y="5373288"/>
              <a:ext cx="1368000" cy="648000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1588" algn="ctr" defTabSz="449263" rtl="0" eaLnBrk="1" fontAlgn="base" latinLnBrk="0" hangingPunct="0">
                <a:lnSpc>
                  <a:spcPct val="110000"/>
                </a:lnSpc>
                <a:spcBef>
                  <a:spcPct val="0"/>
                </a:spcBef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  <a:tabLst/>
              </a:pPr>
              <a:r>
                <a:rPr kumimoji="0" lang="pt-BR" sz="800" i="0" u="none" strike="noStrike" kern="1200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rPr>
                <a:t>Coordenação  de Articulação</a:t>
              </a:r>
            </a:p>
            <a:p>
              <a:pPr marL="0" marR="0" lvl="0" indent="1588" algn="ctr" defTabSz="449263" rtl="0" eaLnBrk="1" fontAlgn="base" latinLnBrk="0" hangingPunct="0">
                <a:lnSpc>
                  <a:spcPct val="110000"/>
                </a:lnSpc>
                <a:spcBef>
                  <a:spcPct val="0"/>
                </a:spcBef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  <a:tabLst/>
              </a:pPr>
              <a:r>
                <a:rPr kumimoji="0" lang="pt-BR" sz="800" i="0" u="none" strike="noStrike" kern="1200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rPr>
                <a:t>Acadêmica </a:t>
              </a:r>
            </a:p>
          </p:txBody>
        </p:sp>
        <p:sp>
          <p:nvSpPr>
            <p:cNvPr id="35" name="Retângulo 34"/>
            <p:cNvSpPr/>
            <p:nvPr/>
          </p:nvSpPr>
          <p:spPr>
            <a:xfrm>
              <a:off x="4788000" y="5373288"/>
              <a:ext cx="1368000" cy="648000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1588" algn="ctr" defTabSz="449263" rtl="0" eaLnBrk="1" fontAlgn="base" latinLnBrk="0" hangingPunct="0">
                <a:lnSpc>
                  <a:spcPct val="110000"/>
                </a:lnSpc>
                <a:spcBef>
                  <a:spcPct val="0"/>
                </a:spcBef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  <a:tabLst/>
              </a:pPr>
              <a:r>
                <a:rPr kumimoji="0" lang="pt-BR" sz="800" i="0" u="none" strike="noStrike" kern="1200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rPr>
                <a:t>Coordenação de Programas, Cursos</a:t>
              </a:r>
            </a:p>
            <a:p>
              <a:pPr marL="0" marR="0" lvl="0" indent="1588" algn="ctr" defTabSz="449263" rtl="0" eaLnBrk="1" fontAlgn="base" latinLnBrk="0" hangingPunct="0">
                <a:lnSpc>
                  <a:spcPct val="110000"/>
                </a:lnSpc>
                <a:spcBef>
                  <a:spcPct val="0"/>
                </a:spcBef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  <a:tabLst/>
              </a:pPr>
              <a:r>
                <a:rPr kumimoji="0" lang="pt-BR" sz="800" i="0" u="none" strike="noStrike" kern="1200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rPr>
                <a:t>e Formação Ea</a:t>
              </a:r>
              <a:r>
                <a:rPr kumimoji="0" lang="pt-BR" sz="800" b="0" i="0" u="none" strike="noStrike" kern="1200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rPr>
                <a:t>D</a:t>
              </a:r>
            </a:p>
          </p:txBody>
        </p:sp>
        <p:sp>
          <p:nvSpPr>
            <p:cNvPr id="36" name="Retângulo 35"/>
            <p:cNvSpPr/>
            <p:nvPr/>
          </p:nvSpPr>
          <p:spPr>
            <a:xfrm>
              <a:off x="6948264" y="4077144"/>
              <a:ext cx="1368000" cy="648000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indent="1588" algn="ctr" defTabSz="449263" hangingPunct="0">
                <a:lnSpc>
                  <a:spcPct val="110000"/>
                </a:lnSpc>
                <a:spcAft>
                  <a:spcPct val="3000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</a:pPr>
              <a:r>
                <a:rPr lang="pt-BR" sz="800" dirty="0">
                  <a:solidFill>
                    <a:srgbClr val="002060"/>
                  </a:solidFill>
                  <a:latin typeface="Arial" charset="0"/>
                </a:rPr>
                <a:t>Coordenação </a:t>
              </a:r>
              <a:r>
                <a:rPr lang="pt-BR" sz="800" dirty="0" smtClean="0">
                  <a:solidFill>
                    <a:srgbClr val="002060"/>
                  </a:solidFill>
                  <a:latin typeface="Arial" charset="0"/>
                </a:rPr>
                <a:t>Geral</a:t>
              </a:r>
            </a:p>
            <a:p>
              <a:pPr indent="1588" algn="ctr" defTabSz="449263" hangingPunct="0">
                <a:lnSpc>
                  <a:spcPct val="110000"/>
                </a:lnSpc>
                <a:spcAft>
                  <a:spcPct val="3000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</a:pPr>
              <a:r>
                <a:rPr lang="pt-BR" sz="800" dirty="0" smtClean="0">
                  <a:solidFill>
                    <a:srgbClr val="002060"/>
                  </a:solidFill>
                  <a:latin typeface="Arial" charset="0"/>
                </a:rPr>
                <a:t>de </a:t>
              </a:r>
              <a:r>
                <a:rPr lang="pt-BR" sz="800" dirty="0">
                  <a:solidFill>
                    <a:srgbClr val="002060"/>
                  </a:solidFill>
                  <a:latin typeface="Arial" charset="0"/>
                </a:rPr>
                <a:t>Supervisão e Fomento - CGFO</a:t>
              </a:r>
            </a:p>
          </p:txBody>
        </p:sp>
        <p:sp>
          <p:nvSpPr>
            <p:cNvPr id="37" name="Retângulo 36"/>
            <p:cNvSpPr/>
            <p:nvPr/>
          </p:nvSpPr>
          <p:spPr>
            <a:xfrm>
              <a:off x="6228184" y="5373288"/>
              <a:ext cx="1368000" cy="648000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1588" algn="ctr" defTabSz="449263" rtl="0" eaLnBrk="1" fontAlgn="base" latinLnBrk="0" hangingPunct="0">
                <a:lnSpc>
                  <a:spcPct val="110000"/>
                </a:lnSpc>
                <a:spcBef>
                  <a:spcPct val="0"/>
                </a:spcBef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  <a:tabLst/>
              </a:pPr>
              <a:r>
                <a:rPr kumimoji="0" lang="pt-BR" sz="800" i="0" u="none" strike="noStrike" kern="1200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rPr>
                <a:t>Coordenação de Supervisão e Fomento</a:t>
              </a:r>
            </a:p>
          </p:txBody>
        </p:sp>
        <p:sp>
          <p:nvSpPr>
            <p:cNvPr id="38" name="Retângulo 37"/>
            <p:cNvSpPr/>
            <p:nvPr/>
          </p:nvSpPr>
          <p:spPr>
            <a:xfrm>
              <a:off x="7668000" y="5373288"/>
              <a:ext cx="1368000" cy="648000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1588" algn="ctr" defTabSz="449263" rtl="0" eaLnBrk="1" fontAlgn="base" latinLnBrk="0" hangingPunct="0">
                <a:lnSpc>
                  <a:spcPct val="110000"/>
                </a:lnSpc>
                <a:spcBef>
                  <a:spcPct val="0"/>
                </a:spcBef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  <a:tabLst/>
              </a:pPr>
              <a:r>
                <a:rPr kumimoji="0" lang="pt-BR" sz="800" i="0" u="none" strike="noStrike" kern="1200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rPr>
                <a:t>Coordenação de Concessão</a:t>
              </a:r>
            </a:p>
            <a:p>
              <a:pPr marL="0" marR="0" lvl="0" indent="1588" algn="ctr" defTabSz="449263" rtl="0" eaLnBrk="1" fontAlgn="base" latinLnBrk="0" hangingPunct="0">
                <a:lnSpc>
                  <a:spcPct val="110000"/>
                </a:lnSpc>
                <a:spcBef>
                  <a:spcPct val="0"/>
                </a:spcBef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  <a:tabLst/>
              </a:pPr>
              <a:r>
                <a:rPr kumimoji="0" lang="pt-BR" sz="800" i="0" u="none" strike="noStrike" kern="1200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rPr>
                <a:t>de Bolsas</a:t>
              </a:r>
            </a:p>
          </p:txBody>
        </p:sp>
        <p:sp>
          <p:nvSpPr>
            <p:cNvPr id="39" name="Retângulo 38"/>
            <p:cNvSpPr/>
            <p:nvPr/>
          </p:nvSpPr>
          <p:spPr>
            <a:xfrm>
              <a:off x="2627784" y="3069032"/>
              <a:ext cx="1368000" cy="648000"/>
            </a:xfrm>
            <a:prstGeom prst="rect">
              <a:avLst/>
            </a:prstGeom>
            <a:solidFill>
              <a:schemeClr val="accent4">
                <a:lumMod val="10000"/>
                <a:lumOff val="90000"/>
              </a:schemeClr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indent="1588" algn="ctr" defTabSz="449263" hangingPunct="0">
                <a:lnSpc>
                  <a:spcPct val="110000"/>
                </a:lnSpc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</a:pPr>
              <a:r>
                <a:rPr lang="pt-BR" sz="800" dirty="0">
                  <a:solidFill>
                    <a:srgbClr val="002060"/>
                  </a:solidFill>
                  <a:latin typeface="Arial" charset="0"/>
                </a:rPr>
                <a:t>Assessoria</a:t>
              </a:r>
            </a:p>
            <a:p>
              <a:pPr indent="1588" algn="ctr" defTabSz="449263" hangingPunct="0">
                <a:lnSpc>
                  <a:spcPct val="110000"/>
                </a:lnSpc>
                <a:spcAft>
                  <a:spcPts val="0"/>
                </a:spcAft>
                <a:buClr>
                  <a:srgbClr val="000000"/>
                </a:buClr>
                <a:buSzPct val="90000"/>
                <a:buFont typeface="Wingdings" pitchFamily="2" charset="2"/>
                <a:buNone/>
              </a:pPr>
              <a:r>
                <a:rPr lang="pt-BR" sz="800" dirty="0">
                  <a:solidFill>
                    <a:srgbClr val="002060"/>
                  </a:solidFill>
                  <a:latin typeface="Arial" charset="0"/>
                </a:rPr>
                <a:t>Técnica </a:t>
              </a:r>
            </a:p>
          </p:txBody>
        </p:sp>
        <p:cxnSp>
          <p:nvCxnSpPr>
            <p:cNvPr id="40" name="Conector angulado 39"/>
            <p:cNvCxnSpPr>
              <a:stCxn id="29" idx="2"/>
              <a:endCxn id="33" idx="0"/>
            </p:cNvCxnSpPr>
            <p:nvPr/>
          </p:nvCxnSpPr>
          <p:spPr bwMode="auto">
            <a:xfrm rot="5400000">
              <a:off x="4139868" y="3465012"/>
              <a:ext cx="1224208" cy="56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Conector angulado 40"/>
            <p:cNvCxnSpPr>
              <a:stCxn id="33" idx="2"/>
              <a:endCxn id="34" idx="0"/>
            </p:cNvCxnSpPr>
            <p:nvPr/>
          </p:nvCxnSpPr>
          <p:spPr bwMode="auto">
            <a:xfrm rot="5400000">
              <a:off x="4067832" y="4689176"/>
              <a:ext cx="648144" cy="720080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Conector angulado 41"/>
            <p:cNvCxnSpPr>
              <a:stCxn id="33" idx="2"/>
              <a:endCxn id="35" idx="0"/>
            </p:cNvCxnSpPr>
            <p:nvPr/>
          </p:nvCxnSpPr>
          <p:spPr bwMode="auto">
            <a:xfrm rot="16200000" flipH="1">
              <a:off x="4787900" y="4689188"/>
              <a:ext cx="648144" cy="720056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Conector angulado 43"/>
            <p:cNvCxnSpPr>
              <a:stCxn id="30" idx="2"/>
              <a:endCxn id="32" idx="0"/>
            </p:cNvCxnSpPr>
            <p:nvPr/>
          </p:nvCxnSpPr>
          <p:spPr bwMode="auto">
            <a:xfrm rot="16200000" flipH="1">
              <a:off x="1907592" y="4689176"/>
              <a:ext cx="648144" cy="720080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Conector angulado 44"/>
            <p:cNvCxnSpPr>
              <a:stCxn id="36" idx="2"/>
              <a:endCxn id="37" idx="0"/>
            </p:cNvCxnSpPr>
            <p:nvPr/>
          </p:nvCxnSpPr>
          <p:spPr bwMode="auto">
            <a:xfrm rot="5400000">
              <a:off x="6948152" y="4689176"/>
              <a:ext cx="648144" cy="720080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Conector angulado 45"/>
            <p:cNvCxnSpPr>
              <a:stCxn id="36" idx="2"/>
              <a:endCxn id="38" idx="0"/>
            </p:cNvCxnSpPr>
            <p:nvPr/>
          </p:nvCxnSpPr>
          <p:spPr bwMode="auto">
            <a:xfrm rot="16200000" flipH="1">
              <a:off x="7668060" y="4689348"/>
              <a:ext cx="648144" cy="719736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7" name="Retângulo 46"/>
          <p:cNvSpPr/>
          <p:nvPr/>
        </p:nvSpPr>
        <p:spPr>
          <a:xfrm>
            <a:off x="5807922" y="3346256"/>
            <a:ext cx="1238400" cy="5868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marL="0" marR="0" lvl="0" indent="1588" algn="ctr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Wingdings" pitchFamily="2" charset="2"/>
              <a:buNone/>
              <a:tabLst/>
            </a:pPr>
            <a:r>
              <a:rPr kumimoji="0" lang="pt-BR" sz="800" i="0" u="none" strike="noStrike" kern="1200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Núcleo de Consultoria Externa</a:t>
            </a:r>
          </a:p>
        </p:txBody>
      </p:sp>
      <p:cxnSp>
        <p:nvCxnSpPr>
          <p:cNvPr id="10" name="Conector reto 9"/>
          <p:cNvCxnSpPr>
            <a:stCxn id="39" idx="3"/>
          </p:cNvCxnSpPr>
          <p:nvPr/>
        </p:nvCxnSpPr>
        <p:spPr bwMode="auto">
          <a:xfrm>
            <a:off x="4256172" y="3641200"/>
            <a:ext cx="68475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Conector reto 11"/>
          <p:cNvCxnSpPr>
            <a:stCxn id="47" idx="1"/>
          </p:cNvCxnSpPr>
          <p:nvPr/>
        </p:nvCxnSpPr>
        <p:spPr bwMode="auto">
          <a:xfrm flipH="1">
            <a:off x="4908259" y="3639656"/>
            <a:ext cx="89966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Retângulo 48"/>
          <p:cNvSpPr/>
          <p:nvPr/>
        </p:nvSpPr>
        <p:spPr>
          <a:xfrm>
            <a:off x="7294040" y="2565302"/>
            <a:ext cx="1238400" cy="586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marL="0" marR="0" lvl="0" indent="1588" algn="ctr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Wingdings" pitchFamily="2" charset="2"/>
              <a:buNone/>
              <a:tabLst/>
            </a:pPr>
            <a:r>
              <a:rPr kumimoji="0" lang="pt-BR" sz="800" i="0" u="none" strike="noStrike" kern="1200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Fórum Nacional de Coordenadores UAB</a:t>
            </a:r>
          </a:p>
        </p:txBody>
      </p:sp>
      <p:cxnSp>
        <p:nvCxnSpPr>
          <p:cNvPr id="14" name="Conector reto 13"/>
          <p:cNvCxnSpPr>
            <a:stCxn id="49" idx="1"/>
            <a:endCxn id="29" idx="3"/>
          </p:cNvCxnSpPr>
          <p:nvPr/>
        </p:nvCxnSpPr>
        <p:spPr bwMode="auto">
          <a:xfrm flipH="1" flipV="1">
            <a:off x="5560398" y="2858695"/>
            <a:ext cx="1733642" cy="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ector angulado 7"/>
          <p:cNvCxnSpPr>
            <a:stCxn id="30" idx="0"/>
            <a:endCxn id="36" idx="0"/>
          </p:cNvCxnSpPr>
          <p:nvPr/>
        </p:nvCxnSpPr>
        <p:spPr bwMode="auto">
          <a:xfrm rot="5400000" flipH="1" flipV="1">
            <a:off x="4940933" y="1652366"/>
            <a:ext cx="12700" cy="521670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9795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rgbClr val="002060"/>
                </a:solidFill>
                <a:cs typeface="+mn-cs"/>
              </a:rPr>
              <a:t>UAB – Oferta</a:t>
            </a:r>
            <a:endParaRPr lang="pt-BR" sz="3600" kern="0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7" name="Retângulo 6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021475" y="3524672"/>
            <a:ext cx="1152128" cy="1015663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IES</a:t>
            </a:r>
          </a:p>
          <a:p>
            <a:pPr algn="ctr"/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023829" y="3524672"/>
            <a:ext cx="1152128" cy="1015663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Curso</a:t>
            </a:r>
          </a:p>
          <a:p>
            <a:pPr algn="ctr"/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505070" y="2253352"/>
            <a:ext cx="1152128" cy="1015663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Polo</a:t>
            </a:r>
            <a:r>
              <a:rPr lang="pt-BR" baseline="-25000" dirty="0" smtClean="0"/>
              <a:t>1</a:t>
            </a:r>
          </a:p>
          <a:p>
            <a:pPr algn="ctr"/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505070" y="3573016"/>
            <a:ext cx="1152128" cy="1015663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pt-BR" dirty="0" smtClean="0"/>
          </a:p>
          <a:p>
            <a:pPr algn="ctr"/>
            <a:r>
              <a:rPr lang="pt-BR" dirty="0" err="1" smtClean="0"/>
              <a:t>Polo</a:t>
            </a:r>
            <a:r>
              <a:rPr lang="pt-BR" baseline="-25000" dirty="0" err="1" smtClean="0"/>
              <a:t>i</a:t>
            </a:r>
            <a:endParaRPr lang="pt-BR" baseline="-25000" dirty="0" smtClean="0"/>
          </a:p>
          <a:p>
            <a:pPr algn="ctr"/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6505070" y="5229198"/>
            <a:ext cx="1152128" cy="1015663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pt-BR" dirty="0" smtClean="0"/>
          </a:p>
          <a:p>
            <a:pPr algn="ctr"/>
            <a:r>
              <a:rPr lang="pt-BR" dirty="0" err="1" smtClean="0"/>
              <a:t>Polo</a:t>
            </a:r>
            <a:r>
              <a:rPr lang="pt-BR" baseline="-25000" dirty="0" err="1" smtClean="0"/>
              <a:t>n</a:t>
            </a:r>
            <a:endParaRPr lang="pt-BR" baseline="-25000" dirty="0" smtClean="0"/>
          </a:p>
          <a:p>
            <a:pPr algn="ctr"/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>
            <a:off x="2267745" y="5052953"/>
            <a:ext cx="2664295" cy="1368152"/>
            <a:chOff x="1403648" y="4924139"/>
            <a:chExt cx="2664295" cy="1368152"/>
          </a:xfrm>
        </p:grpSpPr>
        <p:sp>
          <p:nvSpPr>
            <p:cNvPr id="11" name="CaixaDeTexto 10"/>
            <p:cNvSpPr txBox="1"/>
            <p:nvPr/>
          </p:nvSpPr>
          <p:spPr>
            <a:xfrm>
              <a:off x="1547664" y="5157192"/>
              <a:ext cx="2520279" cy="101566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t-BR" dirty="0" smtClean="0"/>
                <a:t>Edital</a:t>
              </a:r>
            </a:p>
            <a:p>
              <a:pPr algn="ctr"/>
              <a:r>
                <a:rPr lang="pt-BR" dirty="0" smtClean="0"/>
                <a:t>Previsão Início</a:t>
              </a:r>
            </a:p>
            <a:p>
              <a:pPr algn="ctr"/>
              <a:r>
                <a:rPr lang="pt-BR" dirty="0" smtClean="0"/>
                <a:t>Vagas</a:t>
              </a:r>
              <a:endParaRPr lang="pt-BR" dirty="0"/>
            </a:p>
          </p:txBody>
        </p:sp>
        <p:sp>
          <p:nvSpPr>
            <p:cNvPr id="3" name="Elipse 2"/>
            <p:cNvSpPr/>
            <p:nvPr/>
          </p:nvSpPr>
          <p:spPr bwMode="auto">
            <a:xfrm>
              <a:off x="1403648" y="4924139"/>
              <a:ext cx="2664295" cy="136815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20" name="Conector reto 19"/>
          <p:cNvCxnSpPr>
            <a:stCxn id="8" idx="3"/>
            <a:endCxn id="12" idx="1"/>
          </p:cNvCxnSpPr>
          <p:nvPr/>
        </p:nvCxnSpPr>
        <p:spPr bwMode="auto">
          <a:xfrm flipV="1">
            <a:off x="4175957" y="2761184"/>
            <a:ext cx="2329113" cy="12713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Conector reto 21"/>
          <p:cNvCxnSpPr>
            <a:stCxn id="2" idx="3"/>
            <a:endCxn id="8" idx="1"/>
          </p:cNvCxnSpPr>
          <p:nvPr/>
        </p:nvCxnSpPr>
        <p:spPr bwMode="auto">
          <a:xfrm>
            <a:off x="2173603" y="4032504"/>
            <a:ext cx="85022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Conector reto 23"/>
          <p:cNvCxnSpPr>
            <a:stCxn id="8" idx="3"/>
            <a:endCxn id="13" idx="1"/>
          </p:cNvCxnSpPr>
          <p:nvPr/>
        </p:nvCxnSpPr>
        <p:spPr bwMode="auto">
          <a:xfrm>
            <a:off x="4175957" y="4032504"/>
            <a:ext cx="2329113" cy="4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Conector reto 25"/>
          <p:cNvCxnSpPr>
            <a:stCxn id="8" idx="3"/>
            <a:endCxn id="14" idx="1"/>
          </p:cNvCxnSpPr>
          <p:nvPr/>
        </p:nvCxnSpPr>
        <p:spPr bwMode="auto">
          <a:xfrm>
            <a:off x="4175957" y="4032504"/>
            <a:ext cx="2329113" cy="17045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0" name="Conector de seta reta 29"/>
          <p:cNvCxnSpPr>
            <a:stCxn id="8" idx="2"/>
            <a:endCxn id="3" idx="0"/>
          </p:cNvCxnSpPr>
          <p:nvPr/>
        </p:nvCxnSpPr>
        <p:spPr bwMode="auto">
          <a:xfrm>
            <a:off x="3599893" y="4540335"/>
            <a:ext cx="0" cy="5126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328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116013" y="2494214"/>
            <a:ext cx="7416427" cy="32316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t-BR" sz="3200" dirty="0" smtClean="0">
                <a:solidFill>
                  <a:srgbClr val="FF0000"/>
                </a:solidFill>
              </a:rPr>
              <a:t>Unidade Acadêmica e Operacional descentralizada </a:t>
            </a:r>
            <a:r>
              <a:rPr lang="pt-BR" sz="2800" dirty="0" smtClean="0"/>
              <a:t>de </a:t>
            </a:r>
            <a:r>
              <a:rPr lang="pt-BR" sz="2800" dirty="0"/>
              <a:t>apoio pedagógico, </a:t>
            </a:r>
            <a:r>
              <a:rPr lang="pt-BR" sz="2800" dirty="0" smtClean="0"/>
              <a:t>administrativo e tecnológico ( Plataforma </a:t>
            </a:r>
            <a:r>
              <a:rPr lang="pt-BR" sz="2800" dirty="0" err="1" smtClean="0"/>
              <a:t>Moodle</a:t>
            </a:r>
            <a:r>
              <a:rPr lang="pt-BR" sz="2800" dirty="0" smtClean="0"/>
              <a:t>)  às </a:t>
            </a:r>
            <a:r>
              <a:rPr lang="pt-BR" sz="2800" dirty="0"/>
              <a:t>atividades de ensino-aprendizagem dos cursos e programas ofertados a distância por </a:t>
            </a:r>
            <a:r>
              <a:rPr lang="pt-BR" sz="2800" dirty="0" smtClean="0"/>
              <a:t>IES Públicas integrantes do Sistema UAB</a:t>
            </a:r>
            <a:endParaRPr lang="pt-BR" sz="2800" dirty="0"/>
          </a:p>
        </p:txBody>
      </p:sp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Sistema UAB - Polos</a:t>
            </a: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tângulo 3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9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aixaDeTexto 6"/>
          <p:cNvSpPr txBox="1">
            <a:spLocks noChangeArrowheads="1"/>
          </p:cNvSpPr>
          <p:nvPr/>
        </p:nvSpPr>
        <p:spPr bwMode="auto">
          <a:xfrm>
            <a:off x="2411413" y="2492376"/>
            <a:ext cx="504031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dirty="0"/>
              <a:t>Processo cujo objetivo é definir</a:t>
            </a:r>
          </a:p>
          <a:p>
            <a:pPr algn="just"/>
            <a:endParaRPr lang="pt-BR" dirty="0"/>
          </a:p>
          <a:p>
            <a:pPr lvl="1" algn="just">
              <a:buFont typeface="Wingdings" pitchFamily="2" charset="2"/>
              <a:buChar char="§"/>
            </a:pPr>
            <a:r>
              <a:rPr lang="pt-BR" sz="2400" dirty="0">
                <a:solidFill>
                  <a:srgbClr val="C00000"/>
                </a:solidFill>
              </a:rPr>
              <a:t> a integração;</a:t>
            </a:r>
          </a:p>
          <a:p>
            <a:pPr lvl="1" algn="just">
              <a:buFont typeface="Wingdings" pitchFamily="2" charset="2"/>
              <a:buChar char="§"/>
            </a:pPr>
            <a:endParaRPr lang="pt-BR" sz="2400" dirty="0">
              <a:solidFill>
                <a:srgbClr val="C00000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pt-BR" sz="2400" dirty="0">
                <a:solidFill>
                  <a:srgbClr val="C00000"/>
                </a:solidFill>
              </a:rPr>
              <a:t> a permanência; e</a:t>
            </a:r>
          </a:p>
          <a:p>
            <a:pPr lvl="1" algn="just">
              <a:buFont typeface="Wingdings" pitchFamily="2" charset="2"/>
              <a:buChar char="§"/>
            </a:pPr>
            <a:endParaRPr lang="pt-BR" sz="2400" dirty="0">
              <a:solidFill>
                <a:srgbClr val="C00000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pt-BR" sz="2400" dirty="0">
                <a:solidFill>
                  <a:srgbClr val="C00000"/>
                </a:solidFill>
              </a:rPr>
              <a:t> o desligamento</a:t>
            </a:r>
          </a:p>
          <a:p>
            <a:pPr algn="just">
              <a:buFont typeface="Wingdings" pitchFamily="2" charset="2"/>
              <a:buChar char="§"/>
            </a:pPr>
            <a:endParaRPr lang="pt-BR" dirty="0"/>
          </a:p>
          <a:p>
            <a:pPr algn="just"/>
            <a:r>
              <a:rPr lang="pt-BR" dirty="0"/>
              <a:t>de polos </a:t>
            </a:r>
            <a:r>
              <a:rPr lang="pt-BR" dirty="0" smtClean="0"/>
              <a:t>integrantes do </a:t>
            </a:r>
            <a:r>
              <a:rPr lang="pt-BR" dirty="0"/>
              <a:t>sistema UAB, mediante visitas </a:t>
            </a:r>
            <a:r>
              <a:rPr lang="pt-BR" i="1" dirty="0"/>
              <a:t>in loco </a:t>
            </a:r>
            <a:r>
              <a:rPr lang="pt-BR" dirty="0"/>
              <a:t>e outros </a:t>
            </a:r>
            <a:r>
              <a:rPr lang="pt-BR" dirty="0" smtClean="0"/>
              <a:t>procedimentos</a:t>
            </a:r>
            <a:endParaRPr lang="pt-BR" dirty="0"/>
          </a:p>
        </p:txBody>
      </p:sp>
      <p:sp>
        <p:nvSpPr>
          <p:cNvPr id="3" name="AutoShape 2"/>
          <p:cNvSpPr txBox="1">
            <a:spLocks noChangeArrowheads="1"/>
          </p:cNvSpPr>
          <p:nvPr/>
        </p:nvSpPr>
        <p:spPr bwMode="auto">
          <a:xfrm>
            <a:off x="827088" y="908050"/>
            <a:ext cx="7777163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Monitoramento de Polos</a:t>
            </a:r>
          </a:p>
        </p:txBody>
      </p:sp>
      <p:sp>
        <p:nvSpPr>
          <p:cNvPr id="4" name="Retângulo 3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24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 txBox="1">
            <a:spLocks noChangeArrowheads="1"/>
          </p:cNvSpPr>
          <p:nvPr/>
        </p:nvSpPr>
        <p:spPr bwMode="auto">
          <a:xfrm>
            <a:off x="827090" y="908050"/>
            <a:ext cx="8066087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dirty="0">
                <a:solidFill>
                  <a:schemeClr val="tx2"/>
                </a:solidFill>
                <a:cs typeface="+mn-cs"/>
              </a:rPr>
              <a:t>Visitas de monitoramento</a:t>
            </a: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87" name="CaixaDeTexto 6"/>
          <p:cNvSpPr txBox="1">
            <a:spLocks noChangeArrowheads="1"/>
          </p:cNvSpPr>
          <p:nvPr/>
        </p:nvSpPr>
        <p:spPr bwMode="auto">
          <a:xfrm>
            <a:off x="828677" y="2709864"/>
            <a:ext cx="4030663" cy="353173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pt-BR" dirty="0"/>
              <a:t> Informações gerais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pt-BR" dirty="0"/>
              <a:t> Espaços</a:t>
            </a:r>
          </a:p>
          <a:p>
            <a:pPr marL="800100" lvl="1" indent="-342900">
              <a:buFont typeface="Arial" charset="0"/>
              <a:buChar char="•"/>
            </a:pPr>
            <a:r>
              <a:rPr lang="pt-BR" dirty="0"/>
              <a:t>gerais</a:t>
            </a:r>
          </a:p>
          <a:p>
            <a:pPr marL="800100" lvl="1" indent="-342900">
              <a:buFont typeface="Arial" charset="0"/>
              <a:buChar char="•"/>
            </a:pPr>
            <a:r>
              <a:rPr lang="pt-BR" dirty="0"/>
              <a:t>acadêmicos (salas </a:t>
            </a:r>
            <a:r>
              <a:rPr lang="pt-BR" dirty="0" smtClean="0"/>
              <a:t>e </a:t>
            </a:r>
            <a:r>
              <a:rPr lang="pt-BR" dirty="0"/>
              <a:t>lab. pedagógicos)</a:t>
            </a:r>
          </a:p>
          <a:p>
            <a:pPr marL="800100" lvl="1" indent="-342900">
              <a:buFont typeface="Arial" charset="0"/>
              <a:buChar char="•"/>
            </a:pPr>
            <a:r>
              <a:rPr lang="pt-BR" dirty="0"/>
              <a:t>de apoio (biblioteca e lab. informática)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pt-BR" dirty="0"/>
              <a:t>Recursos tecnológicos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pt-BR" dirty="0"/>
              <a:t>Recursos humanos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pt-BR" dirty="0"/>
              <a:t>Recursos financeiros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pt-BR" dirty="0"/>
              <a:t>Documentação</a:t>
            </a:r>
          </a:p>
        </p:txBody>
      </p:sp>
      <p:sp>
        <p:nvSpPr>
          <p:cNvPr id="16388" name="CaixaDeTexto 3"/>
          <p:cNvSpPr txBox="1">
            <a:spLocks noChangeArrowheads="1"/>
          </p:cNvSpPr>
          <p:nvPr/>
        </p:nvSpPr>
        <p:spPr bwMode="auto">
          <a:xfrm>
            <a:off x="5076826" y="3141664"/>
            <a:ext cx="3714751" cy="46166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i="1"/>
              <a:t>Situação Polo</a:t>
            </a:r>
            <a:endParaRPr lang="pt-BR" i="1"/>
          </a:p>
        </p:txBody>
      </p:sp>
      <p:sp>
        <p:nvSpPr>
          <p:cNvPr id="16389" name="CaixaDeTexto 3"/>
          <p:cNvSpPr txBox="1">
            <a:spLocks noChangeArrowheads="1"/>
          </p:cNvSpPr>
          <p:nvPr/>
        </p:nvSpPr>
        <p:spPr bwMode="auto">
          <a:xfrm>
            <a:off x="827088" y="2170113"/>
            <a:ext cx="4032251" cy="46166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i="1"/>
              <a:t>Cadastro Infraestrutura</a:t>
            </a:r>
            <a:endParaRPr lang="pt-BR" i="1"/>
          </a:p>
        </p:txBody>
      </p:sp>
      <p:grpSp>
        <p:nvGrpSpPr>
          <p:cNvPr id="16390" name="Grupo 3"/>
          <p:cNvGrpSpPr>
            <a:grpSpLocks/>
          </p:cNvGrpSpPr>
          <p:nvPr/>
        </p:nvGrpSpPr>
        <p:grpSpPr bwMode="auto">
          <a:xfrm>
            <a:off x="5075239" y="3933826"/>
            <a:ext cx="3960812" cy="1631216"/>
            <a:chOff x="5075238" y="3933825"/>
            <a:chExt cx="3960812" cy="1630482"/>
          </a:xfrm>
        </p:grpSpPr>
        <p:sp>
          <p:nvSpPr>
            <p:cNvPr id="16393" name="CaixaDeTexto 4"/>
            <p:cNvSpPr txBox="1">
              <a:spLocks noChangeArrowheads="1"/>
            </p:cNvSpPr>
            <p:nvPr/>
          </p:nvSpPr>
          <p:spPr bwMode="auto">
            <a:xfrm>
              <a:off x="5523345" y="3933825"/>
              <a:ext cx="3512705" cy="1630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Apto (AA)</a:t>
              </a:r>
            </a:p>
            <a:p>
              <a:endParaRPr lang="pt-BR"/>
            </a:p>
            <a:p>
              <a:r>
                <a:rPr lang="pt-BR"/>
                <a:t>Apto com pendências (AP)</a:t>
              </a:r>
            </a:p>
            <a:p>
              <a:endParaRPr lang="pt-BR"/>
            </a:p>
            <a:p>
              <a:r>
                <a:rPr lang="pt-BR"/>
                <a:t>Não Apto (NA)</a:t>
              </a:r>
            </a:p>
          </p:txBody>
        </p:sp>
        <p:sp>
          <p:nvSpPr>
            <p:cNvPr id="16394" name="Retângulo 8"/>
            <p:cNvSpPr>
              <a:spLocks noChangeArrowheads="1"/>
            </p:cNvSpPr>
            <p:nvPr/>
          </p:nvSpPr>
          <p:spPr bwMode="auto">
            <a:xfrm>
              <a:off x="5075238" y="4637453"/>
              <a:ext cx="301902" cy="25226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6395" name="Retângulo 9"/>
            <p:cNvSpPr>
              <a:spLocks noChangeArrowheads="1"/>
            </p:cNvSpPr>
            <p:nvPr/>
          </p:nvSpPr>
          <p:spPr bwMode="auto">
            <a:xfrm>
              <a:off x="5075238" y="4005792"/>
              <a:ext cx="301902" cy="25226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6396" name="Retângulo 10"/>
            <p:cNvSpPr>
              <a:spLocks noChangeArrowheads="1"/>
            </p:cNvSpPr>
            <p:nvPr/>
          </p:nvSpPr>
          <p:spPr bwMode="auto">
            <a:xfrm>
              <a:off x="5075238" y="5192857"/>
              <a:ext cx="301902" cy="25226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/>
              <a:endParaRPr lang="pt-BR"/>
            </a:p>
          </p:txBody>
        </p:sp>
      </p:grpSp>
      <p:sp>
        <p:nvSpPr>
          <p:cNvPr id="2" name="Seta dobrada 1"/>
          <p:cNvSpPr/>
          <p:nvPr/>
        </p:nvSpPr>
        <p:spPr bwMode="auto">
          <a:xfrm rot="5400000">
            <a:off x="5970590" y="1658939"/>
            <a:ext cx="587375" cy="1800225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pt-BR" sz="1800" b="0">
              <a:cs typeface="+mn-cs"/>
            </a:endParaRPr>
          </a:p>
        </p:txBody>
      </p:sp>
      <p:sp>
        <p:nvSpPr>
          <p:cNvPr id="16392" name="CaixaDeTexto 4"/>
          <p:cNvSpPr txBox="1">
            <a:spLocks noChangeArrowheads="1"/>
          </p:cNvSpPr>
          <p:nvPr/>
        </p:nvSpPr>
        <p:spPr bwMode="auto">
          <a:xfrm>
            <a:off x="860425" y="6289675"/>
            <a:ext cx="77803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1400" dirty="0"/>
              <a:t>Obs.: FR (Em fase de regularização) é </a:t>
            </a:r>
            <a:r>
              <a:rPr lang="pt-BR" sz="1400" dirty="0" smtClean="0"/>
              <a:t>a situação inicial de todo polo candidato </a:t>
            </a:r>
            <a:r>
              <a:rPr lang="pt-BR" sz="1400" dirty="0"/>
              <a:t>a integrar </a:t>
            </a:r>
            <a:r>
              <a:rPr lang="pt-BR" sz="1400" dirty="0" smtClean="0"/>
              <a:t>o Sistema UAB ou que solicita mudança de endereço.</a:t>
            </a:r>
            <a:endParaRPr lang="pt-BR" sz="1400" dirty="0"/>
          </a:p>
        </p:txBody>
      </p:sp>
      <p:sp>
        <p:nvSpPr>
          <p:cNvPr id="13" name="Retângulo 12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990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aixaDeTexto 6"/>
          <p:cNvSpPr txBox="1">
            <a:spLocks noChangeArrowheads="1"/>
          </p:cNvSpPr>
          <p:nvPr/>
        </p:nvSpPr>
        <p:spPr bwMode="auto">
          <a:xfrm>
            <a:off x="1098151" y="2708921"/>
            <a:ext cx="7163643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pt-BR" dirty="0" smtClean="0"/>
              <a:t> 766 </a:t>
            </a:r>
            <a:r>
              <a:rPr lang="pt-BR" dirty="0"/>
              <a:t>polos relacionados pela Portaria </a:t>
            </a:r>
            <a:r>
              <a:rPr lang="pt-BR" dirty="0" smtClean="0"/>
              <a:t>MEC/N°1.369/2010</a:t>
            </a:r>
          </a:p>
          <a:p>
            <a:endParaRPr lang="pt-BR" dirty="0" smtClean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pt-BR" dirty="0" smtClean="0"/>
              <a:t> Expansão</a:t>
            </a:r>
          </a:p>
          <a:p>
            <a:pPr lvl="1">
              <a:buFont typeface="Wingdings" pitchFamily="2" charset="2"/>
              <a:buChar char="ü"/>
            </a:pPr>
            <a:r>
              <a:rPr lang="pt-BR" dirty="0" smtClean="0"/>
              <a:t> 2012: 20 polos</a:t>
            </a:r>
          </a:p>
          <a:p>
            <a:pPr lvl="1">
              <a:buFont typeface="Wingdings" pitchFamily="2" charset="2"/>
              <a:buChar char="ü"/>
            </a:pPr>
            <a:r>
              <a:rPr lang="pt-BR" dirty="0" smtClean="0"/>
              <a:t> 2013: 35 polos</a:t>
            </a:r>
          </a:p>
          <a:p>
            <a:pPr lvl="1">
              <a:buFont typeface="Wingdings" pitchFamily="2" charset="2"/>
              <a:buChar char="ü"/>
            </a:pPr>
            <a:r>
              <a:rPr lang="pt-BR" dirty="0" smtClean="0"/>
              <a:t> 2014: 83 polos</a:t>
            </a:r>
          </a:p>
          <a:p>
            <a:pPr lvl="1">
              <a:buFont typeface="Wingdings" pitchFamily="2" charset="2"/>
              <a:buChar char="ü"/>
            </a:pPr>
            <a:r>
              <a:rPr lang="pt-BR" dirty="0" smtClean="0"/>
              <a:t> Total: 138 polos</a:t>
            </a:r>
          </a:p>
          <a:p>
            <a:pPr>
              <a:spcBef>
                <a:spcPts val="1200"/>
              </a:spcBef>
            </a:pPr>
            <a:endParaRPr lang="pt-BR" dirty="0"/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t-BR" dirty="0" smtClean="0"/>
              <a:t>Total Geral: 904 polos</a:t>
            </a:r>
            <a:endParaRPr lang="pt-BR" dirty="0"/>
          </a:p>
        </p:txBody>
      </p:sp>
      <p:sp>
        <p:nvSpPr>
          <p:cNvPr id="3" name="AutoShape 2"/>
          <p:cNvSpPr txBox="1">
            <a:spLocks noChangeArrowheads="1"/>
          </p:cNvSpPr>
          <p:nvPr/>
        </p:nvSpPr>
        <p:spPr bwMode="auto">
          <a:xfrm>
            <a:off x="827088" y="908050"/>
            <a:ext cx="7993384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Visitas de Monitoramento - 2011/14</a:t>
            </a: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7136438" y="6588126"/>
            <a:ext cx="197201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200" b="0"/>
              <a:t>Fonte: CGIE/DED/CAPES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356993"/>
            <a:ext cx="2880320" cy="248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ângulo 5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550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1011239" y="908050"/>
            <a:ext cx="8066087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dirty="0">
                <a:solidFill>
                  <a:schemeClr val="tx2"/>
                </a:solidFill>
                <a:cs typeface="+mn-cs"/>
              </a:rPr>
              <a:t>Situação </a:t>
            </a:r>
            <a:r>
              <a:rPr lang="pt-BR" sz="3600" dirty="0" smtClean="0">
                <a:solidFill>
                  <a:schemeClr val="tx2"/>
                </a:solidFill>
                <a:cs typeface="+mn-cs"/>
              </a:rPr>
              <a:t>Atualizada – Polos UAB</a:t>
            </a:r>
            <a:endParaRPr lang="pt-BR" sz="3600" kern="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7136438" y="6588126"/>
            <a:ext cx="197201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200" b="0"/>
              <a:t>Fonte: CGIE/DED/CAPES</a:t>
            </a:r>
          </a:p>
        </p:txBody>
      </p:sp>
      <p:sp>
        <p:nvSpPr>
          <p:cNvPr id="6" name="Retângulo 5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132856"/>
            <a:ext cx="3960000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1011239" y="5013176"/>
            <a:ext cx="3420951" cy="10156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pt-BR" u="sng" dirty="0" smtClean="0"/>
              <a:t>Visitas Realizadas</a:t>
            </a:r>
            <a:r>
              <a:rPr lang="pt-BR" dirty="0" smtClean="0"/>
              <a:t>: 1.485</a:t>
            </a:r>
          </a:p>
          <a:p>
            <a:r>
              <a:rPr lang="pt-BR" dirty="0" smtClean="0"/>
              <a:t>81 consultores</a:t>
            </a:r>
          </a:p>
          <a:p>
            <a:r>
              <a:rPr lang="pt-BR" dirty="0" smtClean="0"/>
              <a:t>13 servidores DED/CAPES</a:t>
            </a:r>
            <a:endParaRPr lang="pt-BR" dirty="0"/>
          </a:p>
        </p:txBody>
      </p:sp>
      <p:sp>
        <p:nvSpPr>
          <p:cNvPr id="2" name="Seta para baixo 1"/>
          <p:cNvSpPr/>
          <p:nvPr/>
        </p:nvSpPr>
        <p:spPr bwMode="auto">
          <a:xfrm>
            <a:off x="2493261" y="4319426"/>
            <a:ext cx="484632" cy="549734"/>
          </a:xfrm>
          <a:prstGeom prst="downArrow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eta para a direita 2"/>
          <p:cNvSpPr/>
          <p:nvPr/>
        </p:nvSpPr>
        <p:spPr bwMode="auto">
          <a:xfrm>
            <a:off x="4555078" y="5257213"/>
            <a:ext cx="809010" cy="484632"/>
          </a:xfrm>
          <a:prstGeom prst="rightArrow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05064"/>
            <a:ext cx="3605870" cy="2463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26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chemeClr val="tx2"/>
                </a:solidFill>
                <a:cs typeface="+mn-cs"/>
              </a:rPr>
              <a:t>A UAB em números</a:t>
            </a:r>
            <a:endParaRPr lang="pt-BR" sz="3600" kern="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8122569" y="6620773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0" dirty="0" smtClean="0"/>
              <a:t>Fonte: </a:t>
            </a:r>
            <a:r>
              <a:rPr lang="pt-BR" sz="1000" b="0" dirty="0" err="1" smtClean="0"/>
              <a:t>SisUAB</a:t>
            </a:r>
            <a:endParaRPr lang="pt-BR" sz="1000" b="0" dirty="0"/>
          </a:p>
        </p:txBody>
      </p:sp>
      <p:sp>
        <p:nvSpPr>
          <p:cNvPr id="15" name="Retângulo 14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o 2"/>
          <p:cNvGrpSpPr/>
          <p:nvPr/>
        </p:nvGrpSpPr>
        <p:grpSpPr>
          <a:xfrm>
            <a:off x="2915816" y="2420888"/>
            <a:ext cx="4320000" cy="4320000"/>
            <a:chOff x="3059832" y="2492896"/>
            <a:chExt cx="4320000" cy="4320000"/>
          </a:xfrm>
        </p:grpSpPr>
        <p:sp>
          <p:nvSpPr>
            <p:cNvPr id="2" name="Losango 1"/>
            <p:cNvSpPr>
              <a:spLocks noChangeAspect="1"/>
            </p:cNvSpPr>
            <p:nvPr/>
          </p:nvSpPr>
          <p:spPr bwMode="auto">
            <a:xfrm>
              <a:off x="3059832" y="2492896"/>
              <a:ext cx="4320000" cy="4320000"/>
            </a:xfrm>
            <a:prstGeom prst="diamon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9" name="Grupo 8"/>
            <p:cNvGrpSpPr/>
            <p:nvPr/>
          </p:nvGrpSpPr>
          <p:grpSpPr>
            <a:xfrm>
              <a:off x="3240000" y="2808000"/>
              <a:ext cx="1544571" cy="1544571"/>
              <a:chOff x="1911815" y="288031"/>
              <a:chExt cx="1544571" cy="1544571"/>
            </a:xfrm>
          </p:grpSpPr>
          <p:sp>
            <p:nvSpPr>
              <p:cNvPr id="10" name="Retângulo de cantos arredondados 9"/>
              <p:cNvSpPr/>
              <p:nvPr/>
            </p:nvSpPr>
            <p:spPr>
              <a:xfrm>
                <a:off x="1911815" y="288031"/>
                <a:ext cx="1544571" cy="1544571"/>
              </a:xfrm>
              <a:prstGeom prst="roundRect">
                <a:avLst/>
              </a:prstGeom>
              <a:solidFill>
                <a:schemeClr val="tx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Retângulo 10"/>
              <p:cNvSpPr/>
              <p:nvPr/>
            </p:nvSpPr>
            <p:spPr>
              <a:xfrm>
                <a:off x="1987215" y="363431"/>
                <a:ext cx="1393771" cy="13937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lvl="0" algn="ctr" defTabSz="10668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2400" b="1" kern="1200" dirty="0" smtClean="0">
                    <a:solidFill>
                      <a:schemeClr val="bg1"/>
                    </a:solidFill>
                  </a:rPr>
                  <a:t>87 IPES 602 cursos </a:t>
                </a:r>
                <a:endParaRPr lang="pt-BR" sz="2400" b="1" kern="1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" name="Grupo 11"/>
            <p:cNvGrpSpPr/>
            <p:nvPr/>
          </p:nvGrpSpPr>
          <p:grpSpPr>
            <a:xfrm>
              <a:off x="5436000" y="2808000"/>
              <a:ext cx="1544571" cy="1544571"/>
              <a:chOff x="1911815" y="288031"/>
              <a:chExt cx="1544571" cy="1544571"/>
            </a:xfrm>
          </p:grpSpPr>
          <p:sp>
            <p:nvSpPr>
              <p:cNvPr id="14" name="Retângulo de cantos arredondados 13"/>
              <p:cNvSpPr/>
              <p:nvPr/>
            </p:nvSpPr>
            <p:spPr>
              <a:xfrm>
                <a:off x="1911815" y="288031"/>
                <a:ext cx="1544571" cy="1544571"/>
              </a:xfrm>
              <a:prstGeom prst="roundRect">
                <a:avLst/>
              </a:prstGeom>
              <a:solidFill>
                <a:schemeClr val="tx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Retângulo 15"/>
              <p:cNvSpPr/>
              <p:nvPr/>
            </p:nvSpPr>
            <p:spPr>
              <a:xfrm>
                <a:off x="1987215" y="363431"/>
                <a:ext cx="1393771" cy="13937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lvl="0" algn="ctr" defTabSz="10668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2400" b="1" kern="1200" dirty="0" smtClean="0">
                    <a:solidFill>
                      <a:schemeClr val="bg1"/>
                    </a:solidFill>
                  </a:rPr>
                  <a:t>652 polos ativos</a:t>
                </a:r>
                <a:endParaRPr lang="pt-BR" sz="2400" b="1" kern="1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8" name="Grupo 17"/>
            <p:cNvGrpSpPr/>
            <p:nvPr/>
          </p:nvGrpSpPr>
          <p:grpSpPr>
            <a:xfrm>
              <a:off x="3240000" y="4932000"/>
              <a:ext cx="1544571" cy="1544571"/>
              <a:chOff x="1911815" y="288031"/>
              <a:chExt cx="1544571" cy="1544571"/>
            </a:xfrm>
          </p:grpSpPr>
          <p:sp>
            <p:nvSpPr>
              <p:cNvPr id="19" name="Retângulo de cantos arredondados 18"/>
              <p:cNvSpPr/>
              <p:nvPr/>
            </p:nvSpPr>
            <p:spPr>
              <a:xfrm>
                <a:off x="1911815" y="288031"/>
                <a:ext cx="1544571" cy="1544571"/>
              </a:xfrm>
              <a:prstGeom prst="roundRect">
                <a:avLst/>
              </a:prstGeom>
              <a:solidFill>
                <a:schemeClr val="tx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Retângulo 19"/>
              <p:cNvSpPr/>
              <p:nvPr/>
            </p:nvSpPr>
            <p:spPr>
              <a:xfrm>
                <a:off x="1987215" y="363431"/>
                <a:ext cx="1393771" cy="13937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2400" b="1" kern="1200" dirty="0" smtClean="0">
                    <a:solidFill>
                      <a:schemeClr val="bg1"/>
                    </a:solidFill>
                  </a:rPr>
                  <a:t>173 mil alunos ativos</a:t>
                </a:r>
                <a:endParaRPr lang="pt-BR" sz="2400" b="1" kern="1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1" name="Grupo 20"/>
            <p:cNvGrpSpPr/>
            <p:nvPr/>
          </p:nvGrpSpPr>
          <p:grpSpPr>
            <a:xfrm>
              <a:off x="5436000" y="4932000"/>
              <a:ext cx="1544571" cy="1544571"/>
              <a:chOff x="1911815" y="288031"/>
              <a:chExt cx="1544571" cy="1544571"/>
            </a:xfrm>
          </p:grpSpPr>
          <p:sp>
            <p:nvSpPr>
              <p:cNvPr id="22" name="Retângulo de cantos arredondados 21"/>
              <p:cNvSpPr/>
              <p:nvPr/>
            </p:nvSpPr>
            <p:spPr>
              <a:xfrm>
                <a:off x="1911815" y="288031"/>
                <a:ext cx="1544571" cy="1544571"/>
              </a:xfrm>
              <a:prstGeom prst="roundRect">
                <a:avLst/>
              </a:prstGeom>
              <a:solidFill>
                <a:schemeClr val="tx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Retângulo 23"/>
              <p:cNvSpPr/>
              <p:nvPr/>
            </p:nvSpPr>
            <p:spPr>
              <a:xfrm>
                <a:off x="1987215" y="363431"/>
                <a:ext cx="1393771" cy="13937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2000" b="1" kern="1200" dirty="0" smtClean="0">
                    <a:solidFill>
                      <a:schemeClr val="bg1"/>
                    </a:solidFill>
                  </a:rPr>
                  <a:t>Mais de 140 mil alunos formados</a:t>
                </a:r>
                <a:endParaRPr lang="pt-BR" sz="2000" b="1" kern="12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5" name="Retângulo de cantos arredondados 4"/>
          <p:cNvSpPr/>
          <p:nvPr/>
        </p:nvSpPr>
        <p:spPr bwMode="auto">
          <a:xfrm>
            <a:off x="4521696" y="4280563"/>
            <a:ext cx="914400" cy="579429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UAB</a:t>
            </a:r>
          </a:p>
        </p:txBody>
      </p:sp>
    </p:spTree>
    <p:extLst>
      <p:ext uri="{BB962C8B-B14F-4D97-AF65-F5344CB8AC3E}">
        <p14:creationId xmlns:p14="http://schemas.microsoft.com/office/powerpoint/2010/main" val="255609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63" y="2204864"/>
            <a:ext cx="7668717" cy="45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chemeClr val="tx2"/>
                </a:solidFill>
                <a:cs typeface="+mn-cs"/>
              </a:rPr>
              <a:t>A UAB em números: IPES</a:t>
            </a:r>
            <a:endParaRPr lang="pt-BR" sz="3600" kern="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122569" y="6620773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0" dirty="0" smtClean="0"/>
              <a:t>Fonte: </a:t>
            </a:r>
            <a:r>
              <a:rPr lang="pt-BR" sz="1000" b="0" dirty="0" err="1" smtClean="0"/>
              <a:t>SisUAB</a:t>
            </a:r>
            <a:endParaRPr lang="pt-BR" sz="1000" b="0" dirty="0"/>
          </a:p>
        </p:txBody>
      </p:sp>
      <p:sp>
        <p:nvSpPr>
          <p:cNvPr id="8" name="Retângulo 7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80927"/>
            <a:ext cx="3384625" cy="3205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678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chemeClr val="tx2"/>
                </a:solidFill>
                <a:cs typeface="+mn-cs"/>
              </a:rPr>
              <a:t>Ofertas </a:t>
            </a:r>
            <a:r>
              <a:rPr lang="pt-BR" sz="3600" kern="0" dirty="0" err="1" smtClean="0">
                <a:solidFill>
                  <a:schemeClr val="tx2"/>
                </a:solidFill>
                <a:cs typeface="+mn-cs"/>
              </a:rPr>
              <a:t>vs</a:t>
            </a:r>
            <a:r>
              <a:rPr lang="pt-BR" sz="3600" kern="0" dirty="0" smtClean="0">
                <a:solidFill>
                  <a:schemeClr val="tx2"/>
                </a:solidFill>
                <a:cs typeface="+mn-cs"/>
              </a:rPr>
              <a:t> Tipo Cursos</a:t>
            </a:r>
            <a:endParaRPr lang="pt-BR" sz="3600" kern="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5" name="Retângulo 4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740352" y="6620773"/>
            <a:ext cx="14029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0" dirty="0" smtClean="0"/>
              <a:t>Fonte: </a:t>
            </a:r>
            <a:r>
              <a:rPr lang="pt-BR" sz="1000" b="0" dirty="0" err="1" smtClean="0"/>
              <a:t>SisUAB</a:t>
            </a:r>
            <a:r>
              <a:rPr lang="pt-BR" sz="1000" b="0" dirty="0" smtClean="0"/>
              <a:t> </a:t>
            </a:r>
            <a:r>
              <a:rPr lang="pt-BR" sz="1000" b="0" dirty="0" err="1" smtClean="0"/>
              <a:t>jun</a:t>
            </a:r>
            <a:r>
              <a:rPr lang="pt-BR" sz="1000" b="0" dirty="0" smtClean="0"/>
              <a:t>/15</a:t>
            </a:r>
            <a:endParaRPr lang="pt-BR" sz="1000" b="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8" y="2276872"/>
            <a:ext cx="553402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015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"/>
                    </a14:imgEffect>
                    <a14:imgEffect>
                      <a14:colorTemperature colorTemp="7375"/>
                    </a14:imgEffect>
                    <a14:imgEffect>
                      <a14:saturation sat="115000"/>
                    </a14:imgEffect>
                    <a14:imgEffect>
                      <a14:brightnessContrast bright="-2000" contras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60848"/>
            <a:ext cx="8623722" cy="4619858"/>
          </a:xfrm>
          <a:prstGeom prst="rect">
            <a:avLst/>
          </a:prstGeom>
          <a:ln>
            <a:noFill/>
          </a:ln>
        </p:spPr>
      </p:pic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27088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827088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rgbClr val="002060"/>
                </a:solidFill>
                <a:cs typeface="+mn-cs"/>
              </a:rPr>
              <a:t>EaD – Linha do Tempo</a:t>
            </a:r>
            <a:endParaRPr lang="pt-BR" sz="3600" kern="0" dirty="0">
              <a:solidFill>
                <a:srgbClr val="002060"/>
              </a:solidFill>
              <a:cs typeface="+mn-cs"/>
            </a:endParaRPr>
          </a:p>
        </p:txBody>
      </p:sp>
      <p:cxnSp>
        <p:nvCxnSpPr>
          <p:cNvPr id="8" name="Conector reto 7"/>
          <p:cNvCxnSpPr/>
          <p:nvPr/>
        </p:nvCxnSpPr>
        <p:spPr bwMode="auto">
          <a:xfrm>
            <a:off x="899592" y="4212000"/>
            <a:ext cx="8064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5" name="Grupo 64"/>
          <p:cNvGrpSpPr/>
          <p:nvPr/>
        </p:nvGrpSpPr>
        <p:grpSpPr>
          <a:xfrm>
            <a:off x="467544" y="4005064"/>
            <a:ext cx="1476164" cy="1173929"/>
            <a:chOff x="395536" y="4005064"/>
            <a:chExt cx="1476164" cy="1173929"/>
          </a:xfrm>
        </p:grpSpPr>
        <p:sp>
          <p:nvSpPr>
            <p:cNvPr id="9" name="Triângulo isósceles 8"/>
            <p:cNvSpPr/>
            <p:nvPr/>
          </p:nvSpPr>
          <p:spPr bwMode="auto">
            <a:xfrm>
              <a:off x="935596" y="4005064"/>
              <a:ext cx="360000" cy="288000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395536" y="4871216"/>
              <a:ext cx="14761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Chicago -EUA</a:t>
              </a:r>
              <a:endParaRPr lang="pt-BR" sz="1400" dirty="0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791580" y="443711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0000"/>
                  </a:solidFill>
                </a:rPr>
                <a:t>1900</a:t>
              </a:r>
            </a:p>
          </p:txBody>
        </p:sp>
      </p:grpSp>
      <p:grpSp>
        <p:nvGrpSpPr>
          <p:cNvPr id="63" name="Grupo 62"/>
          <p:cNvGrpSpPr/>
          <p:nvPr/>
        </p:nvGrpSpPr>
        <p:grpSpPr>
          <a:xfrm>
            <a:off x="2783500" y="3990116"/>
            <a:ext cx="1332188" cy="1623902"/>
            <a:chOff x="2483748" y="4005064"/>
            <a:chExt cx="1332188" cy="1623902"/>
          </a:xfrm>
        </p:grpSpPr>
        <p:sp>
          <p:nvSpPr>
            <p:cNvPr id="14" name="Triângulo isósceles 13"/>
            <p:cNvSpPr/>
            <p:nvPr/>
          </p:nvSpPr>
          <p:spPr bwMode="auto">
            <a:xfrm>
              <a:off x="2699792" y="4005064"/>
              <a:ext cx="360000" cy="288000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2483748" y="4890302"/>
              <a:ext cx="133218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OPEN UNIV. – Reino Unido</a:t>
              </a:r>
              <a:endParaRPr lang="pt-BR" sz="1400" dirty="0"/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2555776" y="4437110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0000"/>
                  </a:solidFill>
                </a:rPr>
                <a:t>1969</a:t>
              </a:r>
            </a:p>
          </p:txBody>
        </p:sp>
      </p:grpSp>
      <p:grpSp>
        <p:nvGrpSpPr>
          <p:cNvPr id="64" name="Grupo 63"/>
          <p:cNvGrpSpPr/>
          <p:nvPr/>
        </p:nvGrpSpPr>
        <p:grpSpPr>
          <a:xfrm>
            <a:off x="3851920" y="4005064"/>
            <a:ext cx="1043714" cy="1414156"/>
            <a:chOff x="3527864" y="4005064"/>
            <a:chExt cx="1043714" cy="1414156"/>
          </a:xfrm>
        </p:grpSpPr>
        <p:sp>
          <p:nvSpPr>
            <p:cNvPr id="15" name="Triângulo isósceles 14"/>
            <p:cNvSpPr/>
            <p:nvPr/>
          </p:nvSpPr>
          <p:spPr bwMode="auto">
            <a:xfrm>
              <a:off x="3707904" y="4005064"/>
              <a:ext cx="360000" cy="288000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3527864" y="4896000"/>
              <a:ext cx="10437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UNED-Espanha</a:t>
              </a:r>
              <a:endParaRPr lang="pt-BR" sz="1400" dirty="0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3527864" y="4444842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0000"/>
                  </a:solidFill>
                </a:rPr>
                <a:t>1972</a:t>
              </a:r>
            </a:p>
          </p:txBody>
        </p:sp>
      </p:grpSp>
      <p:grpSp>
        <p:nvGrpSpPr>
          <p:cNvPr id="62" name="Grupo 61"/>
          <p:cNvGrpSpPr/>
          <p:nvPr/>
        </p:nvGrpSpPr>
        <p:grpSpPr>
          <a:xfrm>
            <a:off x="1619672" y="3096000"/>
            <a:ext cx="1008112" cy="2315236"/>
            <a:chOff x="1439652" y="3096000"/>
            <a:chExt cx="1008112" cy="2315236"/>
          </a:xfrm>
        </p:grpSpPr>
        <p:sp>
          <p:nvSpPr>
            <p:cNvPr id="13" name="Triângulo isósceles 12"/>
            <p:cNvSpPr/>
            <p:nvPr/>
          </p:nvSpPr>
          <p:spPr bwMode="auto">
            <a:xfrm>
              <a:off x="1763688" y="4005064"/>
              <a:ext cx="360000" cy="288000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1583668" y="4888016"/>
              <a:ext cx="8280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CNED- França</a:t>
              </a:r>
              <a:endParaRPr lang="pt-BR" sz="1400" dirty="0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439652" y="3096000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008000"/>
                  </a:solidFill>
                </a:rPr>
                <a:t>IUB</a:t>
              </a:r>
              <a:endParaRPr lang="pt-BR" sz="1400" dirty="0">
                <a:solidFill>
                  <a:srgbClr val="008000"/>
                </a:solidFill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1475656" y="3592761"/>
              <a:ext cx="936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0000"/>
                  </a:solidFill>
                </a:rPr>
                <a:t>1941</a:t>
              </a:r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1475656" y="4437112"/>
              <a:ext cx="936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0000"/>
                  </a:solidFill>
                </a:rPr>
                <a:t>1939</a:t>
              </a:r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6012160" y="3203721"/>
            <a:ext cx="1080120" cy="1089343"/>
            <a:chOff x="5887554" y="3203721"/>
            <a:chExt cx="1080120" cy="1089343"/>
          </a:xfrm>
        </p:grpSpPr>
        <p:sp>
          <p:nvSpPr>
            <p:cNvPr id="34" name="Triângulo isósceles 33"/>
            <p:cNvSpPr/>
            <p:nvPr/>
          </p:nvSpPr>
          <p:spPr bwMode="auto">
            <a:xfrm>
              <a:off x="6247614" y="4005064"/>
              <a:ext cx="360000" cy="288000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6084168" y="3602456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0000"/>
                  </a:solidFill>
                </a:rPr>
                <a:t>2005</a:t>
              </a:r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5887554" y="3203721"/>
              <a:ext cx="10801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008000"/>
                  </a:solidFill>
                </a:rPr>
                <a:t>Dec. 5.622</a:t>
              </a:r>
              <a:endParaRPr lang="pt-BR" sz="14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7092280" y="3203722"/>
            <a:ext cx="1080120" cy="1089342"/>
            <a:chOff x="7008730" y="3203722"/>
            <a:chExt cx="1080120" cy="1089342"/>
          </a:xfrm>
        </p:grpSpPr>
        <p:sp>
          <p:nvSpPr>
            <p:cNvPr id="32" name="Triângulo isósceles 31"/>
            <p:cNvSpPr/>
            <p:nvPr/>
          </p:nvSpPr>
          <p:spPr bwMode="auto">
            <a:xfrm>
              <a:off x="7368790" y="4005064"/>
              <a:ext cx="360000" cy="288000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/>
            <p:cNvSpPr txBox="1"/>
            <p:nvPr/>
          </p:nvSpPr>
          <p:spPr>
            <a:xfrm>
              <a:off x="7188750" y="3592760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0000"/>
                  </a:solidFill>
                </a:rPr>
                <a:t>2006</a:t>
              </a:r>
            </a:p>
          </p:txBody>
        </p:sp>
        <p:sp>
          <p:nvSpPr>
            <p:cNvPr id="55" name="CaixaDeTexto 54"/>
            <p:cNvSpPr txBox="1"/>
            <p:nvPr/>
          </p:nvSpPr>
          <p:spPr>
            <a:xfrm>
              <a:off x="7008730" y="3203722"/>
              <a:ext cx="10801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008000"/>
                  </a:solidFill>
                </a:rPr>
                <a:t>Dec. 5.800</a:t>
              </a:r>
              <a:endParaRPr lang="pt-BR" sz="14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8" name="Grupo 57"/>
          <p:cNvGrpSpPr/>
          <p:nvPr/>
        </p:nvGrpSpPr>
        <p:grpSpPr>
          <a:xfrm>
            <a:off x="8028384" y="3203722"/>
            <a:ext cx="1080120" cy="1089342"/>
            <a:chOff x="8100372" y="3203722"/>
            <a:chExt cx="1080120" cy="1089342"/>
          </a:xfrm>
        </p:grpSpPr>
        <p:sp>
          <p:nvSpPr>
            <p:cNvPr id="10" name="Triângulo isósceles 9"/>
            <p:cNvSpPr/>
            <p:nvPr/>
          </p:nvSpPr>
          <p:spPr bwMode="auto">
            <a:xfrm>
              <a:off x="8460432" y="4005064"/>
              <a:ext cx="360000" cy="288000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CaixaDeTexto 50"/>
            <p:cNvSpPr txBox="1"/>
            <p:nvPr/>
          </p:nvSpPr>
          <p:spPr>
            <a:xfrm>
              <a:off x="8271144" y="3602456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0000"/>
                  </a:solidFill>
                </a:rPr>
                <a:t>2009</a:t>
              </a:r>
            </a:p>
          </p:txBody>
        </p:sp>
        <p:sp>
          <p:nvSpPr>
            <p:cNvPr id="56" name="CaixaDeTexto 55"/>
            <p:cNvSpPr txBox="1"/>
            <p:nvPr/>
          </p:nvSpPr>
          <p:spPr>
            <a:xfrm>
              <a:off x="8100372" y="3203722"/>
              <a:ext cx="10801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008000"/>
                  </a:solidFill>
                </a:rPr>
                <a:t>Port. 318</a:t>
              </a:r>
              <a:endParaRPr lang="pt-BR" sz="14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4716016" y="2942111"/>
            <a:ext cx="1368152" cy="3665666"/>
            <a:chOff x="4355976" y="2942111"/>
            <a:chExt cx="1368152" cy="3665666"/>
          </a:xfrm>
        </p:grpSpPr>
        <p:sp>
          <p:nvSpPr>
            <p:cNvPr id="12" name="Triângulo isósceles 11"/>
            <p:cNvSpPr/>
            <p:nvPr/>
          </p:nvSpPr>
          <p:spPr bwMode="auto">
            <a:xfrm>
              <a:off x="4849438" y="4005064"/>
              <a:ext cx="360000" cy="288000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4543438" y="4860000"/>
              <a:ext cx="97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pt-BR" sz="1400" dirty="0" smtClean="0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4633414" y="4367588"/>
              <a:ext cx="72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0000"/>
                  </a:solidFill>
                </a:rPr>
                <a:t>1974 - 2000</a:t>
              </a:r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4543438" y="5220000"/>
              <a:ext cx="97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Holanda</a:t>
              </a:r>
              <a:endParaRPr lang="pt-BR" sz="1400" dirty="0"/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4553542" y="5580000"/>
              <a:ext cx="97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Portugal</a:t>
              </a:r>
              <a:endParaRPr lang="pt-BR" sz="1400" dirty="0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4536104" y="5940000"/>
              <a:ext cx="97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Austrália</a:t>
              </a:r>
              <a:endParaRPr lang="pt-BR" sz="1400" dirty="0"/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4535594" y="6300000"/>
              <a:ext cx="97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Malásia</a:t>
              </a:r>
              <a:endParaRPr lang="pt-BR" sz="1400" dirty="0"/>
            </a:p>
          </p:txBody>
        </p:sp>
        <p:sp>
          <p:nvSpPr>
            <p:cNvPr id="53" name="CaixaDeTexto 52"/>
            <p:cNvSpPr txBox="1"/>
            <p:nvPr/>
          </p:nvSpPr>
          <p:spPr>
            <a:xfrm>
              <a:off x="4355976" y="2942111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008000"/>
                  </a:solidFill>
                </a:rPr>
                <a:t>Art. 80 – LDB</a:t>
              </a:r>
            </a:p>
            <a:p>
              <a:pPr algn="ctr"/>
              <a:r>
                <a:rPr lang="pt-BR" sz="1400" dirty="0" smtClean="0">
                  <a:solidFill>
                    <a:srgbClr val="008000"/>
                  </a:solidFill>
                </a:rPr>
                <a:t>SEED</a:t>
              </a:r>
              <a:endParaRPr lang="pt-BR" sz="1400" dirty="0">
                <a:solidFill>
                  <a:srgbClr val="008000"/>
                </a:solidFill>
              </a:endParaRPr>
            </a:p>
          </p:txBody>
        </p:sp>
        <p:sp>
          <p:nvSpPr>
            <p:cNvPr id="57" name="CaixaDeTexto 56"/>
            <p:cNvSpPr txBox="1"/>
            <p:nvPr/>
          </p:nvSpPr>
          <p:spPr>
            <a:xfrm>
              <a:off x="4553542" y="3591271"/>
              <a:ext cx="936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0000"/>
                  </a:solidFill>
                </a:rPr>
                <a:t>1996</a:t>
              </a:r>
            </a:p>
          </p:txBody>
        </p:sp>
      </p:grp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8854" y="9524"/>
            <a:ext cx="2179650" cy="1547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236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323529" y="188640"/>
            <a:ext cx="6984776" cy="151474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UAB FINANCIAMENTO e MONITORAMENTO </a:t>
            </a: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tângulo 4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852442" y="2149019"/>
            <a:ext cx="814678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dirty="0" smtClean="0"/>
              <a:t>Monitoramento do fluxo de alunos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no encerramento das ofertas (operacional)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durante a realização das ofertas (em fase de implantação)</a:t>
            </a:r>
          </a:p>
          <a:p>
            <a:endParaRPr lang="pt-BR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dirty="0" smtClean="0"/>
              <a:t>Acompanhamento das IES integrantes da UAB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fluxo de alunos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indicadores de sucesso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acompanhamento de gastos nas IES e fundações de apoio</a:t>
            </a:r>
          </a:p>
          <a:p>
            <a:endParaRPr lang="pt-BR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dirty="0" smtClean="0"/>
              <a:t>Visitas de acompanhamento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execução orçamentária e financeira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análise acadêmica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dirty="0" smtClean="0"/>
              <a:t>Seminários sobre finanças públicas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255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52442" y="908050"/>
            <a:ext cx="8208963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Edital 75/2014 - Resultados</a:t>
            </a: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tângulo 4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619672" y="2132856"/>
            <a:ext cx="66967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dirty="0" smtClean="0"/>
              <a:t>250.000 vagas propostas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dirty="0" smtClean="0"/>
              <a:t>Período de início: 1/7/2015  a  30/6/2016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dirty="0" smtClean="0"/>
              <a:t>De acordo com as disponibilidades orçamentárias da DED/CAPES (itens 6 e 11.1)</a:t>
            </a:r>
          </a:p>
          <a:p>
            <a:endParaRPr lang="pt-BR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dirty="0" smtClean="0"/>
              <a:t>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Novas adesões: 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Proponentes: 96</a:t>
            </a:r>
          </a:p>
          <a:p>
            <a:pPr lvl="1"/>
            <a:endParaRPr lang="pt-BR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dirty="0" smtClean="0"/>
              <a:t>197.820 vagas em 888 ofertas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49.202 vagas em 2015 e 148.618 em 2016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Licenciatura: 79.184  -  40,0%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PNAP: 46.730  -  23,6%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dirty="0" smtClean="0"/>
              <a:t>Outros: 71.906  -  36,3% (45. 020 para formação de professores)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840759" y="6620773"/>
            <a:ext cx="13195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0" dirty="0" smtClean="0"/>
              <a:t>Fonte: DED/CAPES</a:t>
            </a:r>
            <a:endParaRPr lang="pt-BR" sz="1000" b="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548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52443" y="908050"/>
            <a:ext cx="6383854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Edital 75/2014 – Resultados </a:t>
            </a: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tângulo 4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840759" y="6620773"/>
            <a:ext cx="13195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0" dirty="0" smtClean="0"/>
              <a:t>Fonte: DED/CAPES</a:t>
            </a:r>
            <a:endParaRPr lang="pt-BR" sz="1000" b="0" dirty="0"/>
          </a:p>
        </p:txBody>
      </p:sp>
      <p:sp>
        <p:nvSpPr>
          <p:cNvPr id="2" name="CaixaDeTexto 1"/>
          <p:cNvSpPr txBox="1"/>
          <p:nvPr/>
        </p:nvSpPr>
        <p:spPr>
          <a:xfrm>
            <a:off x="1907704" y="2636912"/>
            <a:ext cx="482826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804 cursos, sendo 233 novos</a:t>
            </a:r>
          </a:p>
          <a:p>
            <a:r>
              <a:rPr lang="pt-BR" dirty="0" smtClean="0"/>
              <a:t>746 polos, sendo 77 novos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724726"/>
              </p:ext>
            </p:extLst>
          </p:nvPr>
        </p:nvGraphicFramePr>
        <p:xfrm>
          <a:off x="1763688" y="3717032"/>
          <a:ext cx="6096000" cy="2945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80320"/>
                <a:gridCol w="1183680"/>
                <a:gridCol w="203200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Tipo Curso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Qtde</a:t>
                      </a:r>
                      <a:r>
                        <a:rPr lang="pt-BR" dirty="0" smtClean="0"/>
                        <a:t> Cursos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Vagas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Bacharelado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63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19.245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Licenciatura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316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77.294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Formação Pedagógica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1.890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Tecnólogo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8.391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Especialização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386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91.000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804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197.820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057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5832648" cy="648072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CURSOS DA UAB NA ÁREA GESTÃO EM SAUDE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5536" y="1484784"/>
            <a:ext cx="7920880" cy="2592288"/>
          </a:xfrm>
        </p:spPr>
        <p:txBody>
          <a:bodyPr/>
          <a:lstStyle/>
          <a:p>
            <a:endParaRPr lang="pt-BR" b="1" dirty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018989"/>
              </p:ext>
            </p:extLst>
          </p:nvPr>
        </p:nvGraphicFramePr>
        <p:xfrm>
          <a:off x="395536" y="764704"/>
          <a:ext cx="8208913" cy="584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073"/>
                <a:gridCol w="1667960"/>
                <a:gridCol w="1667960"/>
                <a:gridCol w="1667960"/>
                <a:gridCol w="1667960"/>
              </a:tblGrid>
              <a:tr h="752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ESTRATEGIA SAUDE DA FAMILIA</a:t>
                      </a:r>
                      <a:endParaRPr lang="pt-BR" sz="1200" i="1" spc="75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UFMG</a:t>
                      </a:r>
                      <a:endParaRPr lang="pt-BR" sz="1200" i="1" spc="75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Sudeste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MG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7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5"/>
                        </a:rPr>
                        <a:t>GESTAO EM ENFERMAGEM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6"/>
                        </a:rPr>
                        <a:t>UNIFESP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Sudeste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SP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7"/>
                        </a:rPr>
                        <a:t>GESTAO EM SAUDE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8"/>
                        </a:rPr>
                        <a:t>IFSC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Sul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SC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u="sng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GESTAO EM SAUDE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9"/>
                        </a:rPr>
                        <a:t>UECE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Nordeste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u="sng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0"/>
                        </a:rPr>
                        <a:t>UEG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Centro-Oeste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7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1"/>
                        </a:rPr>
                        <a:t>UEM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Sul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u="sng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2"/>
                        </a:rPr>
                        <a:t>UEMA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Nordeste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7"/>
                        </a:rPr>
                        <a:t>GESTAO EM SAUDE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3"/>
                        </a:rPr>
                        <a:t>UEPG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Sul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7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4"/>
                        </a:rPr>
                        <a:t>UFAL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Nordeste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AL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7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5"/>
                        </a:rPr>
                        <a:t>UFES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Sudeste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7"/>
                        </a:rPr>
                        <a:t>GESTAO EM SAUDE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6"/>
                        </a:rPr>
                        <a:t>UFF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Sudeste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RJ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9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6347714" cy="504056"/>
          </a:xfrm>
        </p:spPr>
        <p:txBody>
          <a:bodyPr>
            <a:noAutofit/>
          </a:bodyPr>
          <a:lstStyle/>
          <a:p>
            <a:pPr algn="ctr"/>
            <a:r>
              <a:rPr lang="pt-BR" sz="1400" dirty="0">
                <a:solidFill>
                  <a:schemeClr val="tx1"/>
                </a:solidFill>
              </a:rPr>
              <a:t>CURSOS DA UAB NA ÁREA </a:t>
            </a:r>
            <a:r>
              <a:rPr lang="pt-BR" sz="1400" dirty="0" smtClean="0">
                <a:solidFill>
                  <a:schemeClr val="tx1"/>
                </a:solidFill>
              </a:rPr>
              <a:t>GESTÃO </a:t>
            </a:r>
            <a:r>
              <a:rPr lang="pt-BR" sz="1400" dirty="0">
                <a:solidFill>
                  <a:schemeClr val="tx1"/>
                </a:solidFill>
              </a:rPr>
              <a:t>EM SAUDE</a:t>
            </a:r>
            <a:endParaRPr lang="pt-BR" sz="14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6347714" cy="3024336"/>
          </a:xfrm>
        </p:spPr>
        <p:txBody>
          <a:bodyPr/>
          <a:lstStyle/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446883"/>
              </p:ext>
            </p:extLst>
          </p:nvPr>
        </p:nvGraphicFramePr>
        <p:xfrm>
          <a:off x="467545" y="980725"/>
          <a:ext cx="8208910" cy="5400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640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GESTAO EM SAUDE</a:t>
                      </a:r>
                      <a:endParaRPr lang="pt-BR" sz="1200" i="1" spc="75" dirty="0">
                        <a:solidFill>
                          <a:srgbClr val="0070C0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UFJF</a:t>
                      </a:r>
                      <a:endParaRPr lang="pt-BR" sz="1200" i="1" spc="75" dirty="0">
                        <a:solidFill>
                          <a:srgbClr val="0070C0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Sudeste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MG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GESTAO EM SAUDE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UFMS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Centro-Oeste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5"/>
                        </a:rPr>
                        <a:t>UFPA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Norte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6"/>
                        </a:rPr>
                        <a:t>UFPI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Nordeste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PI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7"/>
                        </a:rPr>
                        <a:t>UFPR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Sul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8"/>
                        </a:rPr>
                        <a:t>UFS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Nordeste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9"/>
                        </a:rPr>
                        <a:t>UFSM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Sul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RS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0"/>
                        </a:rPr>
                        <a:t>UFT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Região Norte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1"/>
                        </a:rPr>
                        <a:t>UNEB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Nordeste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2"/>
                        </a:rPr>
                        <a:t>UNICENTRO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Sul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u="sng" spc="75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GESTAO EM SAUDE</a:t>
                      </a:r>
                      <a:endParaRPr lang="pt-BR" sz="1200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Times New Roman"/>
                          <a:cs typeface="Times New Roman"/>
                          <a:hlinkClick r:id="rId13"/>
                        </a:rPr>
                        <a:t>UNIFESP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Região Sudeste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SP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i="0" spc="75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ESPECIALIZAÇÃO</a:t>
                      </a:r>
                      <a:endParaRPr lang="pt-BR" sz="1200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77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 txBox="1">
            <a:spLocks noChangeArrowheads="1"/>
          </p:cNvSpPr>
          <p:nvPr/>
        </p:nvSpPr>
        <p:spPr bwMode="auto">
          <a:xfrm>
            <a:off x="827088" y="908050"/>
            <a:ext cx="7777162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endParaRPr lang="pt-BR" sz="3600" kern="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979488" y="1060450"/>
            <a:ext cx="7777162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dirty="0" smtClean="0">
                <a:cs typeface="+mn-cs"/>
              </a:rPr>
              <a:t>EaD: Resultados</a:t>
            </a:r>
            <a:endParaRPr lang="pt-BR" sz="3600" kern="0" dirty="0">
              <a:solidFill>
                <a:schemeClr val="tx2"/>
              </a:solidFill>
              <a:cs typeface="+mn-cs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 l="392" t="519" r="392" b="519"/>
          <a:stretch>
            <a:fillRect/>
          </a:stretch>
        </p:blipFill>
        <p:spPr bwMode="auto">
          <a:xfrm>
            <a:off x="1043608" y="2420888"/>
            <a:ext cx="5646670" cy="403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948264" y="3595663"/>
            <a:ext cx="1836365" cy="38042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spcAft>
                <a:spcPct val="0"/>
              </a:spcAft>
              <a:buSzPct val="45000"/>
              <a:buFont typeface="Wingdings" pitchFamily="2" charset="2"/>
              <a:buNone/>
            </a:pPr>
            <a:r>
              <a:rPr lang="pt-BR" sz="1800" dirty="0" smtClean="0">
                <a:solidFill>
                  <a:srgbClr val="CC0000"/>
                </a:solidFill>
              </a:rPr>
              <a:t>10/09/2007</a:t>
            </a:r>
            <a:endParaRPr lang="pt-BR" sz="1800" b="0" dirty="0">
              <a:solidFill>
                <a:srgbClr val="CC0000"/>
              </a:solidFill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6804248" y="4603775"/>
            <a:ext cx="2160588" cy="769441"/>
          </a:xfrm>
          <a:prstGeom prst="rect">
            <a:avLst/>
          </a:prstGeom>
          <a:solidFill>
            <a:srgbClr val="99FFCC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SzPct val="45000"/>
              <a:buFont typeface="Wingdings" pitchFamily="2" charset="2"/>
              <a:buNone/>
            </a:pPr>
            <a:r>
              <a:rPr lang="pt-BR" dirty="0" err="1" smtClean="0">
                <a:solidFill>
                  <a:srgbClr val="CC3300"/>
                </a:solidFill>
              </a:rPr>
              <a:t>Enade</a:t>
            </a:r>
            <a:r>
              <a:rPr lang="pt-BR" dirty="0" smtClean="0">
                <a:solidFill>
                  <a:srgbClr val="CC3300"/>
                </a:solidFill>
              </a:rPr>
              <a:t>/</a:t>
            </a:r>
            <a:r>
              <a:rPr lang="pt-BR" dirty="0" smtClean="0"/>
              <a:t>2006</a:t>
            </a:r>
            <a:endParaRPr lang="pt-BR" dirty="0">
              <a:solidFill>
                <a:srgbClr val="CC3300"/>
              </a:solidFill>
            </a:endParaRPr>
          </a:p>
          <a:p>
            <a:pPr algn="ctr">
              <a:lnSpc>
                <a:spcPct val="110000"/>
              </a:lnSpc>
              <a:buSzPct val="45000"/>
              <a:buFont typeface="Wingdings" pitchFamily="2" charset="2"/>
              <a:buNone/>
            </a:pPr>
            <a:r>
              <a:rPr lang="pt-BR" b="0" dirty="0"/>
              <a:t>(</a:t>
            </a:r>
            <a:r>
              <a:rPr lang="pt-BR" b="0" dirty="0" err="1"/>
              <a:t>D.Ristoff</a:t>
            </a:r>
            <a:r>
              <a:rPr lang="pt-BR" b="0" dirty="0"/>
              <a:t>)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11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 txBox="1">
            <a:spLocks noChangeArrowheads="1"/>
          </p:cNvSpPr>
          <p:nvPr/>
        </p:nvSpPr>
        <p:spPr bwMode="auto">
          <a:xfrm>
            <a:off x="827088" y="908050"/>
            <a:ext cx="7777162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endParaRPr lang="pt-BR" sz="3600" kern="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979488" y="1060450"/>
            <a:ext cx="7777162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dirty="0" smtClean="0">
                <a:cs typeface="+mn-cs"/>
              </a:rPr>
              <a:t>EaD: Resultados</a:t>
            </a:r>
            <a:endParaRPr lang="pt-BR" sz="3600" kern="0" dirty="0">
              <a:solidFill>
                <a:schemeClr val="tx2"/>
              </a:solidFill>
              <a:cs typeface="+mn-cs"/>
            </a:endParaRPr>
          </a:p>
        </p:txBody>
      </p:sp>
      <p:pic>
        <p:nvPicPr>
          <p:cNvPr id="11" name="Picture 12" descr="MC90043251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320437"/>
            <a:ext cx="7128792" cy="4348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211960" y="2757696"/>
            <a:ext cx="2160240" cy="28315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 lIns="0" rIns="0">
            <a:spAutoFit/>
          </a:bodyPr>
          <a:lstStyle/>
          <a:p>
            <a:pPr algn="ctr">
              <a:spcAft>
                <a:spcPct val="0"/>
              </a:spcAft>
              <a:buFont typeface="Wingdings" pitchFamily="2" charset="2"/>
              <a:buNone/>
            </a:pPr>
            <a:r>
              <a:rPr lang="pt-BR" sz="1600" dirty="0">
                <a:solidFill>
                  <a:srgbClr val="FFFF00"/>
                </a:solidFill>
              </a:rPr>
              <a:t>Antonio </a:t>
            </a:r>
          </a:p>
          <a:p>
            <a:pPr algn="ctr">
              <a:spcAft>
                <a:spcPct val="0"/>
              </a:spcAft>
              <a:buFont typeface="Wingdings" pitchFamily="2" charset="2"/>
              <a:buNone/>
            </a:pPr>
            <a:r>
              <a:rPr lang="pt-BR" sz="1600" dirty="0" err="1">
                <a:solidFill>
                  <a:srgbClr val="FFFF00"/>
                </a:solidFill>
              </a:rPr>
              <a:t>Edjalma</a:t>
            </a:r>
            <a:r>
              <a:rPr lang="pt-BR" sz="1600" dirty="0">
                <a:solidFill>
                  <a:srgbClr val="FFFF00"/>
                </a:solidFill>
              </a:rPr>
              <a:t> </a:t>
            </a:r>
          </a:p>
          <a:p>
            <a:pPr algn="ctr">
              <a:buFont typeface="Wingdings" pitchFamily="2" charset="2"/>
              <a:buNone/>
            </a:pPr>
            <a:r>
              <a:rPr lang="pt-BR" sz="1600" dirty="0">
                <a:solidFill>
                  <a:srgbClr val="FFFF00"/>
                </a:solidFill>
              </a:rPr>
              <a:t>Rocha Jr.</a:t>
            </a:r>
          </a:p>
          <a:p>
            <a:pPr marL="357188" lvl="1" indent="-355600">
              <a:buFont typeface="Wingdings" pitchFamily="2" charset="2"/>
              <a:buBlip>
                <a:blip r:embed="rId4"/>
              </a:buBlip>
            </a:pPr>
            <a:r>
              <a:rPr lang="pt-BR" sz="1600" dirty="0">
                <a:solidFill>
                  <a:srgbClr val="CCFFCC"/>
                </a:solidFill>
              </a:rPr>
              <a:t>1º.lugar geral </a:t>
            </a:r>
            <a:r>
              <a:rPr lang="pt-BR" sz="1600" dirty="0" err="1" smtClean="0">
                <a:solidFill>
                  <a:srgbClr val="CCFFCC"/>
                </a:solidFill>
              </a:rPr>
              <a:t>Enade</a:t>
            </a:r>
            <a:r>
              <a:rPr lang="pt-BR" sz="1600" dirty="0" smtClean="0">
                <a:solidFill>
                  <a:srgbClr val="CCFFCC"/>
                </a:solidFill>
              </a:rPr>
              <a:t>/2008</a:t>
            </a:r>
            <a:endParaRPr lang="pt-BR" sz="1600" dirty="0">
              <a:solidFill>
                <a:srgbClr val="CCFFCC"/>
              </a:solidFill>
            </a:endParaRPr>
          </a:p>
          <a:p>
            <a:pPr marL="357188" lvl="1" indent="-355600">
              <a:spcAft>
                <a:spcPct val="0"/>
              </a:spcAft>
              <a:buFont typeface="Wingdings" pitchFamily="2" charset="2"/>
              <a:buBlip>
                <a:blip r:embed="rId4"/>
              </a:buBlip>
            </a:pPr>
            <a:r>
              <a:rPr lang="pt-BR" sz="1600" dirty="0">
                <a:solidFill>
                  <a:srgbClr val="CCFFCC"/>
                </a:solidFill>
              </a:rPr>
              <a:t>Tecnólogo em Gestão da Produção </a:t>
            </a:r>
            <a:r>
              <a:rPr lang="pt-BR" sz="1600" dirty="0" smtClean="0">
                <a:solidFill>
                  <a:srgbClr val="CCFFCC"/>
                </a:solidFill>
              </a:rPr>
              <a:t>Industrial</a:t>
            </a:r>
          </a:p>
          <a:p>
            <a:pPr marL="357188" lvl="1" indent="-355600">
              <a:spcAft>
                <a:spcPct val="0"/>
              </a:spcAft>
              <a:buFont typeface="Wingdings" pitchFamily="2" charset="2"/>
              <a:buBlip>
                <a:blip r:embed="rId4"/>
              </a:buBlip>
            </a:pPr>
            <a:r>
              <a:rPr lang="pt-BR" sz="1600" dirty="0" smtClean="0">
                <a:solidFill>
                  <a:srgbClr val="CCFFCC"/>
                </a:solidFill>
              </a:rPr>
              <a:t>IES privada </a:t>
            </a:r>
            <a:r>
              <a:rPr lang="pt-BR" sz="1600" dirty="0">
                <a:solidFill>
                  <a:srgbClr val="CCFFCC"/>
                </a:solidFill>
              </a:rPr>
              <a:t>do Pa</a:t>
            </a:r>
            <a:r>
              <a:rPr lang="pt-BR" sz="1800" dirty="0">
                <a:solidFill>
                  <a:srgbClr val="CCFFCC"/>
                </a:solidFill>
              </a:rPr>
              <a:t>raná.</a:t>
            </a: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907705" y="2636912"/>
            <a:ext cx="2304256" cy="319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 lIns="0" rIns="0">
            <a:spAutoFit/>
          </a:bodyPr>
          <a:lstStyle/>
          <a:p>
            <a:pPr algn="ctr" defTabSz="195263">
              <a:spcAft>
                <a:spcPct val="20000"/>
              </a:spcAft>
              <a:buSzPct val="45000"/>
              <a:buFont typeface="Wingdings" pitchFamily="2" charset="2"/>
              <a:buNone/>
              <a:tabLst>
                <a:tab pos="358775" algn="l"/>
              </a:tabLst>
            </a:pPr>
            <a:r>
              <a:rPr lang="pt-BR" sz="1600" dirty="0">
                <a:solidFill>
                  <a:srgbClr val="FFFF00"/>
                </a:solidFill>
              </a:rPr>
              <a:t>Concurso da Associação de Assistência e Extensão Rural </a:t>
            </a:r>
            <a:r>
              <a:rPr lang="pt-BR" sz="1600" dirty="0" err="1">
                <a:solidFill>
                  <a:srgbClr val="FFFF00"/>
                </a:solidFill>
              </a:rPr>
              <a:t>Emater</a:t>
            </a:r>
            <a:r>
              <a:rPr lang="pt-BR" sz="1600" dirty="0">
                <a:solidFill>
                  <a:srgbClr val="FFFF00"/>
                </a:solidFill>
              </a:rPr>
              <a:t>/RS (</a:t>
            </a:r>
            <a:r>
              <a:rPr lang="pt-BR" sz="1600" dirty="0" err="1">
                <a:solidFill>
                  <a:srgbClr val="FFFF00"/>
                </a:solidFill>
              </a:rPr>
              <a:t>nov</a:t>
            </a:r>
            <a:r>
              <a:rPr lang="pt-BR" sz="1600" dirty="0">
                <a:solidFill>
                  <a:srgbClr val="FFFF00"/>
                </a:solidFill>
              </a:rPr>
              <a:t>/2011)</a:t>
            </a:r>
          </a:p>
          <a:p>
            <a:pPr marL="357188" lvl="1" indent="-355600" defTabSz="195263">
              <a:spcAft>
                <a:spcPct val="20000"/>
              </a:spcAft>
              <a:buFont typeface="Wingdings" pitchFamily="2" charset="2"/>
              <a:buBlip>
                <a:blip r:embed="rId4"/>
              </a:buBlip>
              <a:tabLst>
                <a:tab pos="358775" algn="l"/>
              </a:tabLst>
            </a:pPr>
            <a:r>
              <a:rPr lang="pt-BR" sz="1600" dirty="0">
                <a:solidFill>
                  <a:srgbClr val="CCFFCC"/>
                </a:solidFill>
              </a:rPr>
              <a:t>5 primeiros lugares e 71 dos 116 aprovados. </a:t>
            </a:r>
          </a:p>
          <a:p>
            <a:pPr marL="357188" lvl="1" indent="-355600" defTabSz="195263">
              <a:spcAft>
                <a:spcPct val="20000"/>
              </a:spcAft>
              <a:buFont typeface="Wingdings" pitchFamily="2" charset="2"/>
              <a:buBlip>
                <a:blip r:embed="rId4"/>
              </a:buBlip>
              <a:tabLst>
                <a:tab pos="358775" algn="l"/>
              </a:tabLst>
            </a:pPr>
            <a:r>
              <a:rPr lang="pt-BR" sz="1600" dirty="0">
                <a:solidFill>
                  <a:srgbClr val="CCFFCC"/>
                </a:solidFill>
              </a:rPr>
              <a:t>Tecnólogos em Desenvolvimento Rural </a:t>
            </a:r>
            <a:endParaRPr lang="pt-BR" sz="1600" dirty="0" smtClean="0">
              <a:solidFill>
                <a:srgbClr val="CCFFCC"/>
              </a:solidFill>
            </a:endParaRPr>
          </a:p>
          <a:p>
            <a:pPr marL="357188" lvl="1" indent="-355600" defTabSz="195263">
              <a:spcAft>
                <a:spcPct val="20000"/>
              </a:spcAft>
              <a:buFont typeface="Wingdings" pitchFamily="2" charset="2"/>
              <a:buBlip>
                <a:blip r:embed="rId4"/>
              </a:buBlip>
              <a:tabLst>
                <a:tab pos="358775" algn="l"/>
              </a:tabLst>
            </a:pPr>
            <a:r>
              <a:rPr lang="pt-BR" sz="1600" dirty="0" smtClean="0">
                <a:solidFill>
                  <a:srgbClr val="CCFFCC"/>
                </a:solidFill>
              </a:rPr>
              <a:t>UFRGS/UAB</a:t>
            </a:r>
            <a:r>
              <a:rPr lang="pt-BR" sz="1600" dirty="0">
                <a:solidFill>
                  <a:srgbClr val="CCFFCC"/>
                </a:solidFill>
              </a:rPr>
              <a:t>.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6084168" y="2780928"/>
            <a:ext cx="2015430" cy="28007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 lIns="0" rIns="0">
            <a:spAutoFit/>
          </a:bodyPr>
          <a:lstStyle/>
          <a:p>
            <a:pPr algn="ctr">
              <a:buSzPct val="45000"/>
              <a:buFont typeface="Wingdings" pitchFamily="2" charset="2"/>
              <a:buNone/>
              <a:tabLst>
                <a:tab pos="274638" algn="l"/>
              </a:tabLst>
            </a:pPr>
            <a:r>
              <a:rPr lang="pt-BR" sz="1600" dirty="0" err="1">
                <a:solidFill>
                  <a:srgbClr val="FFFF00"/>
                </a:solidFill>
              </a:rPr>
              <a:t>Iury</a:t>
            </a:r>
            <a:r>
              <a:rPr lang="pt-BR" sz="1600" dirty="0">
                <a:solidFill>
                  <a:srgbClr val="FFFF00"/>
                </a:solidFill>
              </a:rPr>
              <a:t> </a:t>
            </a:r>
            <a:r>
              <a:rPr lang="pt-BR" sz="1600" dirty="0" err="1">
                <a:solidFill>
                  <a:srgbClr val="FFFF00"/>
                </a:solidFill>
              </a:rPr>
              <a:t>Kersnowsky</a:t>
            </a:r>
            <a:r>
              <a:rPr lang="pt-BR" sz="1600" dirty="0">
                <a:solidFill>
                  <a:srgbClr val="FFFF00"/>
                </a:solidFill>
              </a:rPr>
              <a:t> </a:t>
            </a:r>
            <a:r>
              <a:rPr lang="pt-BR" sz="1600" dirty="0" err="1">
                <a:solidFill>
                  <a:srgbClr val="FFFF00"/>
                </a:solidFill>
              </a:rPr>
              <a:t>Santanna</a:t>
            </a:r>
            <a:endParaRPr lang="pt-BR" sz="1600" dirty="0">
              <a:solidFill>
                <a:srgbClr val="FFFF00"/>
              </a:solidFill>
            </a:endParaRPr>
          </a:p>
          <a:p>
            <a:pPr marL="357188" lvl="1" indent="-355600">
              <a:buFontTx/>
              <a:buBlip>
                <a:blip r:embed="rId4"/>
              </a:buBlip>
              <a:tabLst>
                <a:tab pos="274638" algn="l"/>
              </a:tabLst>
            </a:pPr>
            <a:r>
              <a:rPr lang="pt-BR" sz="1600" dirty="0">
                <a:solidFill>
                  <a:srgbClr val="CCFFCC"/>
                </a:solidFill>
              </a:rPr>
              <a:t>1º.lugar geral no concurso Magistério do </a:t>
            </a:r>
            <a:r>
              <a:rPr lang="pt-BR" sz="1600" dirty="0" err="1">
                <a:solidFill>
                  <a:srgbClr val="CCFFCC"/>
                </a:solidFill>
              </a:rPr>
              <a:t>municipio</a:t>
            </a:r>
            <a:r>
              <a:rPr lang="pt-BR" sz="1600" dirty="0">
                <a:solidFill>
                  <a:srgbClr val="CCFFCC"/>
                </a:solidFill>
              </a:rPr>
              <a:t> do Rio de Janeiro (out/2011)</a:t>
            </a:r>
          </a:p>
          <a:p>
            <a:pPr marL="357188" lvl="1" indent="-355600">
              <a:buFontTx/>
              <a:buBlip>
                <a:blip r:embed="rId4"/>
              </a:buBlip>
              <a:tabLst>
                <a:tab pos="274638" algn="l"/>
              </a:tabLst>
            </a:pPr>
            <a:r>
              <a:rPr lang="pt-BR" sz="1600" dirty="0">
                <a:solidFill>
                  <a:srgbClr val="CCFFCC"/>
                </a:solidFill>
              </a:rPr>
              <a:t>Licenciatura </a:t>
            </a:r>
            <a:r>
              <a:rPr lang="pt-BR" sz="1600" dirty="0" smtClean="0">
                <a:solidFill>
                  <a:srgbClr val="CCFFCC"/>
                </a:solidFill>
              </a:rPr>
              <a:t>Matemática</a:t>
            </a:r>
          </a:p>
          <a:p>
            <a:pPr marL="357188" lvl="1" indent="-355600">
              <a:buFontTx/>
              <a:buBlip>
                <a:blip r:embed="rId4"/>
              </a:buBlip>
              <a:tabLst>
                <a:tab pos="274638" algn="l"/>
              </a:tabLst>
            </a:pPr>
            <a:r>
              <a:rPr lang="pt-BR" sz="1600" dirty="0" smtClean="0">
                <a:solidFill>
                  <a:srgbClr val="CCFFCC"/>
                </a:solidFill>
              </a:rPr>
              <a:t>UFF/UAB</a:t>
            </a:r>
            <a:r>
              <a:rPr lang="pt-BR" sz="1600" dirty="0">
                <a:solidFill>
                  <a:srgbClr val="CCFFCC"/>
                </a:solidFill>
              </a:rPr>
              <a:t>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894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7384"/>
            <a:ext cx="9180513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810785" y="2870934"/>
            <a:ext cx="59915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dirty="0" smtClean="0"/>
              <a:t>Obrigado pela atenção</a:t>
            </a:r>
          </a:p>
          <a:p>
            <a:pPr algn="ctr"/>
            <a:endParaRPr lang="pt-BR" sz="4000" dirty="0"/>
          </a:p>
          <a:p>
            <a:pPr algn="ctr"/>
            <a:r>
              <a:rPr lang="pt-BR" sz="4000" dirty="0" smtClean="0"/>
              <a:t>Luiz Lira/DED/CAPES</a:t>
            </a:r>
            <a:endParaRPr lang="pt-BR" sz="4000" dirty="0"/>
          </a:p>
          <a:p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589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683568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err="1" smtClean="0">
                <a:solidFill>
                  <a:srgbClr val="002060"/>
                </a:solidFill>
                <a:cs typeface="+mn-cs"/>
              </a:rPr>
              <a:t>EaD</a:t>
            </a:r>
            <a:r>
              <a:rPr lang="pt-BR" sz="3600" kern="0" dirty="0" smtClean="0">
                <a:solidFill>
                  <a:srgbClr val="002060"/>
                </a:solidFill>
                <a:cs typeface="+mn-cs"/>
              </a:rPr>
              <a:t> – Marco Legal</a:t>
            </a:r>
            <a:endParaRPr lang="pt-BR" sz="3600" kern="0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7" name="Retângulo 6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7089" y="2056026"/>
            <a:ext cx="8136904" cy="44812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57188" indent="-357188" eaLnBrk="0" hangingPunct="0">
              <a:lnSpc>
                <a:spcPct val="95000"/>
              </a:lnSpc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ü"/>
            </a:pPr>
            <a:r>
              <a:rPr lang="pt-BR" sz="2400" dirty="0" smtClean="0"/>
              <a:t>Constituição Federal/1988 (Art. 211)</a:t>
            </a:r>
          </a:p>
          <a:p>
            <a:pPr marL="357188" indent="-357188" eaLnBrk="0" hangingPunct="0">
              <a:lnSpc>
                <a:spcPct val="95000"/>
              </a:lnSpc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ü"/>
            </a:pPr>
            <a:r>
              <a:rPr lang="pt-BR" sz="2400" dirty="0"/>
              <a:t>Lei Nº. 8.405, de 9 de janeiro de 1992 (e alterações</a:t>
            </a:r>
            <a:r>
              <a:rPr lang="pt-BR" sz="2400" dirty="0" smtClean="0"/>
              <a:t>)</a:t>
            </a:r>
          </a:p>
          <a:p>
            <a:pPr marL="357188" indent="-357188" eaLnBrk="0" hangingPunct="0">
              <a:lnSpc>
                <a:spcPct val="95000"/>
              </a:lnSpc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ü"/>
            </a:pPr>
            <a:r>
              <a:rPr lang="pt-BR" sz="2400" dirty="0" smtClean="0"/>
              <a:t>Lei nº 9.394/1996 (LDB, Art. 80)</a:t>
            </a:r>
          </a:p>
          <a:p>
            <a:pPr marL="357188" indent="-357188" eaLnBrk="0" hangingPunct="0">
              <a:lnSpc>
                <a:spcPct val="95000"/>
              </a:lnSpc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ü"/>
            </a:pPr>
            <a:r>
              <a:rPr lang="pt-BR" sz="2400" dirty="0"/>
              <a:t>Decreto nº </a:t>
            </a:r>
            <a:r>
              <a:rPr lang="pt-BR" sz="2400" dirty="0" smtClean="0"/>
              <a:t>5.622, de 19 de dezembro de 2005</a:t>
            </a:r>
          </a:p>
          <a:p>
            <a:pPr marL="357188" indent="-357188" eaLnBrk="0" hangingPunct="0">
              <a:lnSpc>
                <a:spcPct val="95000"/>
              </a:lnSpc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ü"/>
            </a:pPr>
            <a:r>
              <a:rPr lang="pt-BR" sz="2400" dirty="0" smtClean="0"/>
              <a:t>Decreto </a:t>
            </a:r>
            <a:r>
              <a:rPr lang="pt-BR" sz="2400" dirty="0"/>
              <a:t>N</a:t>
            </a:r>
            <a:r>
              <a:rPr lang="pt-BR" sz="2400" baseline="30000" dirty="0">
                <a:solidFill>
                  <a:srgbClr val="002060"/>
                </a:solidFill>
              </a:rPr>
              <a:t>o</a:t>
            </a:r>
            <a:r>
              <a:rPr lang="pt-BR" sz="2400" dirty="0"/>
              <a:t>. 5.800, de 8 de junho de </a:t>
            </a:r>
            <a:r>
              <a:rPr lang="pt-BR" sz="2400" dirty="0" smtClean="0"/>
              <a:t>2006 (</a:t>
            </a:r>
            <a:r>
              <a:rPr lang="pt-BR" sz="2400" dirty="0" err="1" smtClean="0"/>
              <a:t>uab</a:t>
            </a:r>
            <a:r>
              <a:rPr lang="pt-BR" sz="2400" dirty="0" smtClean="0"/>
              <a:t>)</a:t>
            </a:r>
          </a:p>
          <a:p>
            <a:pPr marL="357188" indent="-357188">
              <a:lnSpc>
                <a:spcPct val="95000"/>
              </a:lnSpc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ü"/>
            </a:pPr>
            <a:r>
              <a:rPr lang="pt-BR" sz="2400" dirty="0" smtClean="0"/>
              <a:t>Portaria </a:t>
            </a:r>
            <a:r>
              <a:rPr lang="pt-BR" sz="2400" dirty="0"/>
              <a:t>MEC N</a:t>
            </a:r>
            <a:r>
              <a:rPr lang="pt-BR" sz="2400" baseline="30000" dirty="0">
                <a:solidFill>
                  <a:srgbClr val="002060"/>
                </a:solidFill>
              </a:rPr>
              <a:t>o</a:t>
            </a:r>
            <a:r>
              <a:rPr lang="pt-BR" sz="2400" dirty="0"/>
              <a:t>. 318/MEC, de 2 abril de </a:t>
            </a:r>
            <a:r>
              <a:rPr lang="pt-BR" sz="2400" dirty="0" smtClean="0"/>
              <a:t>2009</a:t>
            </a:r>
          </a:p>
          <a:p>
            <a:pPr marL="357188" indent="-357188">
              <a:lnSpc>
                <a:spcPct val="95000"/>
              </a:lnSpc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ü"/>
            </a:pPr>
            <a:r>
              <a:rPr lang="pt-BR" sz="2400" dirty="0"/>
              <a:t>Decreto Nº. 7.692, de 2 de março de </a:t>
            </a:r>
            <a:r>
              <a:rPr lang="pt-BR" sz="2400" dirty="0" smtClean="0"/>
              <a:t>2012</a:t>
            </a:r>
          </a:p>
          <a:p>
            <a:pPr marL="357188" indent="-357188">
              <a:lnSpc>
                <a:spcPct val="95000"/>
              </a:lnSpc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ü"/>
            </a:pPr>
            <a:r>
              <a:rPr lang="pt-BR" sz="2400" dirty="0" smtClean="0"/>
              <a:t>Lei Nº 13.005, de 25 de junho de 2014</a:t>
            </a:r>
          </a:p>
          <a:p>
            <a:pPr marL="357188" indent="-357188">
              <a:lnSpc>
                <a:spcPct val="95000"/>
              </a:lnSpc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Wingdings" pitchFamily="2" charset="2"/>
              <a:buChar char="ü"/>
            </a:pPr>
            <a:r>
              <a:rPr lang="pt-BR" sz="2400" dirty="0" smtClean="0"/>
              <a:t>Resolução 01, de 11/03/2016</a:t>
            </a:r>
            <a:endParaRPr lang="pt-BR" sz="2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699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27089" y="692696"/>
            <a:ext cx="7489825" cy="1010692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827089" y="160338"/>
            <a:ext cx="7489825" cy="1543049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rgbClr val="002060"/>
                </a:solidFill>
                <a:cs typeface="+mn-cs"/>
              </a:rPr>
              <a:t>SISTEMA UNIVERSIDADE ABERTA DO Brasil -UAB </a:t>
            </a:r>
            <a:endParaRPr lang="pt-BR" sz="3600" kern="0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7" name="Retângulo 6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AutoShape 2" descr="Resultado de imagem para mapa do brasi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552" y="2132856"/>
            <a:ext cx="4675944" cy="4675944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</p:pic>
      <p:sp>
        <p:nvSpPr>
          <p:cNvPr id="10" name="CaixaDeTexto 9"/>
          <p:cNvSpPr txBox="1"/>
          <p:nvPr/>
        </p:nvSpPr>
        <p:spPr>
          <a:xfrm>
            <a:off x="6624419" y="2780928"/>
            <a:ext cx="19800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 smtClean="0"/>
              <a:t>U</a:t>
            </a:r>
            <a:r>
              <a:rPr lang="pt-BR" dirty="0" smtClean="0"/>
              <a:t>niversidade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533938" y="5385410"/>
            <a:ext cx="15664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do</a:t>
            </a:r>
            <a:r>
              <a:rPr lang="pt-BR" sz="4000" dirty="0" smtClean="0"/>
              <a:t> B</a:t>
            </a:r>
            <a:r>
              <a:rPr lang="pt-BR" dirty="0" smtClean="0"/>
              <a:t>rasil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7782754" y="4161274"/>
            <a:ext cx="1181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 smtClean="0"/>
              <a:t>A</a:t>
            </a:r>
            <a:r>
              <a:rPr lang="pt-BR" dirty="0" smtClean="0"/>
              <a:t>berta</a:t>
            </a:r>
            <a:endParaRPr lang="pt-BR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ixaDeTexto 11"/>
          <p:cNvSpPr txBox="1"/>
          <p:nvPr/>
        </p:nvSpPr>
        <p:spPr>
          <a:xfrm>
            <a:off x="827584" y="2339002"/>
            <a:ext cx="5472608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Sistema coordenado pela DED/CAPES, com a finalidade de expandir e interiorizar a oferta pública de cursos superiores de excelência (mediante uso da modalidade a distância), prioritariamente </a:t>
            </a:r>
            <a:r>
              <a:rPr lang="pt-BR" sz="2800" u="sng" dirty="0" smtClean="0"/>
              <a:t>para formação de profissionais da educação básica</a:t>
            </a:r>
            <a:endParaRPr lang="pt-BR" sz="2800" u="sng" dirty="0"/>
          </a:p>
        </p:txBody>
      </p:sp>
    </p:spTree>
    <p:extLst>
      <p:ext uri="{BB962C8B-B14F-4D97-AF65-F5344CB8AC3E}">
        <p14:creationId xmlns:p14="http://schemas.microsoft.com/office/powerpoint/2010/main" val="206073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rgbClr val="002060"/>
                </a:solidFill>
                <a:cs typeface="+mn-cs"/>
              </a:rPr>
              <a:t>UAB - Integrantes</a:t>
            </a:r>
            <a:endParaRPr lang="pt-BR" sz="3600" kern="0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7" name="Retângulo 6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99593" y="2564904"/>
            <a:ext cx="74173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IPES credenciadas para EAD</a:t>
            </a:r>
            <a:r>
              <a:rPr lang="pt-BR" dirty="0" smtClean="0"/>
              <a:t>, responsáveis por todas </a:t>
            </a:r>
            <a:r>
              <a:rPr lang="pt-BR" dirty="0"/>
              <a:t>as atividades acadêmicas </a:t>
            </a:r>
            <a:r>
              <a:rPr lang="pt-BR" dirty="0" smtClean="0"/>
              <a:t>dos cursos </a:t>
            </a:r>
            <a:r>
              <a:rPr lang="pt-BR" dirty="0" err="1" smtClean="0"/>
              <a:t>EaD</a:t>
            </a:r>
            <a:r>
              <a:rPr lang="pt-BR" dirty="0" smtClean="0"/>
              <a:t> ofertados </a:t>
            </a:r>
            <a:r>
              <a:rPr lang="pt-BR" dirty="0"/>
              <a:t>no âmbito do </a:t>
            </a:r>
            <a:r>
              <a:rPr lang="pt-BR" dirty="0" smtClean="0"/>
              <a:t>Sistema: </a:t>
            </a:r>
            <a:r>
              <a:rPr lang="pt-BR" i="1" u="sng" dirty="0" smtClean="0"/>
              <a:t>gestão acadêmica</a:t>
            </a:r>
            <a:endParaRPr lang="pt-BR" i="1" u="sng" dirty="0"/>
          </a:p>
          <a:p>
            <a:pPr algn="ctr"/>
            <a:endParaRPr lang="pt-BR" dirty="0" smtClean="0"/>
          </a:p>
          <a:p>
            <a:pPr algn="ctr"/>
            <a:r>
              <a:rPr lang="pt-BR" dirty="0" smtClean="0">
                <a:solidFill>
                  <a:srgbClr val="FF0000"/>
                </a:solidFill>
              </a:rPr>
              <a:t>Governos estaduais e municipais (entes mantenedores)</a:t>
            </a:r>
            <a:r>
              <a:rPr lang="pt-BR" dirty="0" smtClean="0"/>
              <a:t>, responsáveis por </a:t>
            </a:r>
            <a:r>
              <a:rPr lang="pt-BR" dirty="0"/>
              <a:t>instalar e garantir </a:t>
            </a:r>
            <a:r>
              <a:rPr lang="pt-BR" dirty="0" smtClean="0"/>
              <a:t>a </a:t>
            </a:r>
            <a:r>
              <a:rPr lang="pt-BR" dirty="0"/>
              <a:t>infraestrutura física, tecnológica e </a:t>
            </a:r>
            <a:r>
              <a:rPr lang="pt-BR" dirty="0" smtClean="0"/>
              <a:t>de recursos </a:t>
            </a:r>
            <a:r>
              <a:rPr lang="pt-BR" dirty="0"/>
              <a:t>humanos indispensáveis à oferta de cursos do </a:t>
            </a:r>
            <a:r>
              <a:rPr lang="pt-BR" dirty="0" smtClean="0"/>
              <a:t>Sistema nos polos UAB: </a:t>
            </a:r>
            <a:r>
              <a:rPr lang="pt-BR" i="1" u="sng" dirty="0" smtClean="0"/>
              <a:t>gestão de infraestrutura</a:t>
            </a:r>
          </a:p>
          <a:p>
            <a:pPr algn="ctr"/>
            <a:endParaRPr lang="pt-BR" i="1" u="sng" dirty="0"/>
          </a:p>
          <a:p>
            <a:pPr algn="ctr"/>
            <a:r>
              <a:rPr lang="pt-BR" dirty="0" smtClean="0">
                <a:solidFill>
                  <a:srgbClr val="FF0000"/>
                </a:solidFill>
              </a:rPr>
              <a:t>CAPES, </a:t>
            </a:r>
            <a:r>
              <a:rPr lang="pt-BR" dirty="0"/>
              <a:t>responsável pela coordenação do Sistema: </a:t>
            </a:r>
            <a:r>
              <a:rPr lang="pt-BR" i="1" u="sng" dirty="0"/>
              <a:t>gestão integrada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278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-108520" y="692696"/>
            <a:ext cx="8229600" cy="1008112"/>
          </a:xfrm>
        </p:spPr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Principais Demandas Formativas no Brasil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251520" y="1700807"/>
            <a:ext cx="8424936" cy="5049813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números do Censo Escolar 2013: 22% dos 2.101.408 professores brasileiros  ( 459.213 ) não chegaram à universidade.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total  ( 459.213) </a:t>
            </a:r>
            <a:r>
              <a:rPr lang="pt-B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pt-B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8.339 terminaram apenas o ensino fundamental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115.456 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concluíram o ensino médio regular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335.418 possuem o magistério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Dentre o conjunto restante (1.642.195 diplomados) 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223.777 não cursaram licenciatura.</a:t>
            </a:r>
          </a:p>
          <a:p>
            <a:endParaRPr lang="pt-B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505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251520" y="620688"/>
            <a:ext cx="7776864" cy="3960440"/>
          </a:xfrm>
        </p:spPr>
        <p:txBody>
          <a:bodyPr/>
          <a:lstStyle/>
          <a:p>
            <a:pPr algn="ctr"/>
            <a:r>
              <a:rPr lang="pt-BR" sz="2000" dirty="0" smtClean="0">
                <a:solidFill>
                  <a:srgbClr val="FF0000"/>
                </a:solidFill>
              </a:rPr>
              <a:t>CENSO DO ENSINO SUPERIOR NO BRASIL</a:t>
            </a:r>
            <a:br>
              <a:rPr lang="pt-BR" sz="2000" dirty="0" smtClean="0">
                <a:solidFill>
                  <a:srgbClr val="FF0000"/>
                </a:solidFill>
              </a:rPr>
            </a:br>
            <a:r>
              <a:rPr lang="pt-BR" sz="2000" dirty="0" smtClean="0">
                <a:solidFill>
                  <a:srgbClr val="FF0000"/>
                </a:solidFill>
              </a:rPr>
              <a:t/>
            </a:r>
            <a:br>
              <a:rPr lang="pt-BR" sz="2000" dirty="0" smtClean="0">
                <a:solidFill>
                  <a:srgbClr val="FF0000"/>
                </a:solidFill>
              </a:rPr>
            </a:br>
            <a:r>
              <a:rPr lang="pt-BR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r>
              <a:rPr lang="pt-BR" sz="2000" dirty="0" smtClean="0">
                <a:solidFill>
                  <a:schemeClr val="tx1"/>
                </a:solidFill>
              </a:rPr>
              <a:t>Em </a:t>
            </a:r>
            <a:r>
              <a:rPr lang="pt-BR" sz="2000" dirty="0">
                <a:solidFill>
                  <a:schemeClr val="tx1"/>
                </a:solidFill>
              </a:rPr>
              <a:t>2013, o ensino superior somou 7.305.977 milhões de matrículas na graduação e outros 203.717 na pós-graduação. 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pt-BR" sz="2000" dirty="0" smtClean="0">
                <a:solidFill>
                  <a:schemeClr val="tx1"/>
                </a:solidFill>
              </a:rPr>
              <a:t>Os </a:t>
            </a:r>
            <a:r>
              <a:rPr lang="pt-BR" sz="2000" dirty="0">
                <a:solidFill>
                  <a:schemeClr val="tx1"/>
                </a:solidFill>
              </a:rPr>
              <a:t>cursos presenciais ainda são a esmagadora maioria, representando 90</a:t>
            </a:r>
            <a:r>
              <a:rPr lang="pt-BR" sz="2000" dirty="0" smtClean="0">
                <a:solidFill>
                  <a:schemeClr val="tx1"/>
                </a:solidFill>
              </a:rPr>
              <a:t>%.</a:t>
            </a:r>
            <a:br>
              <a:rPr lang="pt-BR" sz="2000" dirty="0" smtClean="0">
                <a:solidFill>
                  <a:schemeClr val="tx1"/>
                </a:solidFill>
              </a:rPr>
            </a:br>
            <a:r>
              <a:rPr lang="pt-BR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pt-BR" sz="2000" dirty="0" smtClean="0">
                <a:solidFill>
                  <a:schemeClr val="tx1"/>
                </a:solidFill>
              </a:rPr>
              <a:t>O EAD CRESCEU 15,7% entre 2012 e 2013 </a:t>
            </a:r>
            <a:br>
              <a:rPr lang="pt-BR" sz="2000" dirty="0" smtClean="0">
                <a:solidFill>
                  <a:schemeClr val="tx1"/>
                </a:solidFill>
              </a:rPr>
            </a:br>
            <a:r>
              <a:rPr lang="pt-BR" sz="2000" dirty="0" smtClean="0">
                <a:solidFill>
                  <a:schemeClr val="tx1"/>
                </a:solidFill>
              </a:rPr>
              <a:t/>
            </a:r>
            <a:br>
              <a:rPr lang="pt-BR" sz="2000" dirty="0" smtClean="0">
                <a:solidFill>
                  <a:schemeClr val="tx1"/>
                </a:solidFill>
              </a:rPr>
            </a:br>
            <a:endParaRPr lang="pt-BR" sz="2000" dirty="0">
              <a:solidFill>
                <a:srgbClr val="FF0000"/>
              </a:solidFill>
              <a:effectLst/>
            </a:endParaRP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 flipH="1">
            <a:off x="6876256" y="6165304"/>
            <a:ext cx="72008" cy="216024"/>
          </a:xfrm>
        </p:spPr>
        <p:txBody>
          <a:bodyPr>
            <a:normAutofit fontScale="550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998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358" y="630182"/>
            <a:ext cx="8597106" cy="5679137"/>
          </a:xfrm>
        </p:spPr>
        <p:txBody>
          <a:bodyPr/>
          <a:lstStyle/>
          <a:p>
            <a:r>
              <a:rPr lang="pt-BR" dirty="0" smtClean="0"/>
              <a:t>CONTRIBUIÇÃO DA UAB AO NOVO PNE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30" y="1340768"/>
            <a:ext cx="8208910" cy="5328592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  <a:p>
            <a:endParaRPr lang="pt-BR" dirty="0"/>
          </a:p>
          <a:p>
            <a:r>
              <a:rPr lang="pt-BR" sz="6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pt-BR" sz="6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12: Elevar </a:t>
            </a:r>
            <a:r>
              <a:rPr lang="pt-BR" sz="6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taxa bruta de matrícula na educação superior para 50% e a taxa líquida para 33% da população de 18 a 24 anos, assegurando a qualidade da oferta.</a:t>
            </a:r>
          </a:p>
          <a:p>
            <a:endParaRPr lang="pt-BR" sz="6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6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pt-BR" sz="6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13: Elevar </a:t>
            </a:r>
            <a:r>
              <a:rPr lang="pt-BR" sz="6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qualidade da educação superior e ampliar a proporção de mestres e doutores do corpo docente em efetivo exercício no conjunto do sistema de educação superior para 75%, sendo, do total, no mínimo, 35% de doutores.</a:t>
            </a:r>
          </a:p>
          <a:p>
            <a:endParaRPr lang="pt-BR" sz="6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6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pt-BR" sz="6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14: Elevar </a:t>
            </a:r>
            <a:r>
              <a:rPr lang="pt-BR" sz="6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gradualmente o número de matrículas na pós-graduação stricto sensu, de modo a atingir a titulação anual de 60 mil mestres e 25 mil doutores.</a:t>
            </a:r>
          </a:p>
          <a:p>
            <a:endParaRPr lang="pt-BR" sz="6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6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16: Formar</a:t>
            </a:r>
            <a:r>
              <a:rPr lang="pt-BR" sz="6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até o último ano de vigência deste PNE, 50% dos professores que atuam na educação básica em curso de pós-graduação stricto ou lato sensu em sua área de atuação, e garantir que os profissionais da educação básica tenham acesso à formação continuada, considerando as necessidades e contextos dos vários sistemas de ensino</a:t>
            </a:r>
            <a:r>
              <a:rPr lang="pt-BR" sz="6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t-BR" sz="6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(MESTRADOS PROFISSIONAIS PARA DOCENTES DA EDUCAÇÃO BÁSICA)</a:t>
            </a:r>
            <a:endParaRPr lang="pt-BR" sz="6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6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2924175" cy="457200"/>
          </a:xfrm>
          <a:prstGeom prst="rect">
            <a:avLst/>
          </a:prstGeom>
          <a:solidFill>
            <a:srgbClr val="F5F8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8069" tIns="68558400" rIns="138069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1" i="0" u="sng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useoSans700"/>
                <a:cs typeface="Arial" panose="020B0604020202020204" pitchFamily="34" charset="0"/>
              </a:rPr>
              <a:t>Meta 12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Elevar a taxa bruta de matrícula na educação superior para 50% e a taxa líquida para 33% da população de 18 a 24 anos, assegurando a qualidade da oferta.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1" i="0" u="sng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useoSans700"/>
                <a:cs typeface="Arial" panose="020B0604020202020204" pitchFamily="34" charset="0"/>
              </a:rPr>
              <a:t>Meta 13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Elevar a qualidade da educação superior e ampliar a proporção de mestres e doutores do corpo docente em efetivo exercício no conjunto do sistema de educação superior para 75%, sendo, do total, no mínimo, 35% de doutores.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1" i="0" u="sng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useoSans700"/>
                <a:cs typeface="Arial" panose="020B0604020202020204" pitchFamily="34" charset="0"/>
              </a:rPr>
              <a:t>Meta 14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Elevar gradualmente o número de matrículas na pós-graduação stricto sensu, de modo a atingir a titulação anual de 60 mil mestres e 25 mil doutores.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1" i="0" u="sng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useoSans700"/>
                <a:cs typeface="Arial" panose="020B0604020202020204" pitchFamily="34" charset="0"/>
              </a:rPr>
              <a:t>Meta 15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Garantir, em regime de colaboração entre a União, os estados, o Distrito Federal e os municípios, no prazo de um ano de vigência deste PNE, política nacional de formação dos profissionais da educação de que tratam os incisos I, II e III do art. 61 da Lei nº 9.394/1996, assegurando-lhes a devida formação inicial, nos termos da legislação, e formação continuada em nível superior de graduação e pós-graduação, gratuita e na respectiva área de atuação.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1" i="0" u="sng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useoSans700"/>
                <a:cs typeface="Arial" panose="020B0604020202020204" pitchFamily="34" charset="0"/>
              </a:rPr>
              <a:t>Meta 16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Formar, até o último ano de vigência deste PNE, 50% dos professores que atuam na educação básica em curso de pós-graduação stricto ou lato sensu em sua área de atuação, e garantir que os profissionais da educação básica tenham acesso à formação continuada, considerando as necessidades e contextos dos vários sistemas de ensino.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1" i="0" u="sng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useoSans700"/>
                <a:cs typeface="Arial" panose="020B0604020202020204" pitchFamily="34" charset="0"/>
              </a:rPr>
              <a:t>Meta 17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Valorizar os profissionais do magistério das redes públicas de educação básica de forma a equiparar seu rendimento médio ao dos demais profissionais com escolaridade equivalente, até o final do sexto ano de vigência deste PNE.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1" i="0" u="sng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useoSans700"/>
                <a:cs typeface="Arial" panose="020B0604020202020204" pitchFamily="34" charset="0"/>
              </a:rPr>
              <a:t>Meta 18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Assegurar, no prazo de dois anos, a existência de planos de carreira para os profissionais da educação básica e superior pública de todos os sistemas de ensino e, para o plano de carreira dos profissionais da educação básica pública, tomar como referência o piso salarial nacional profissional, definido em lei federal, nos termos do inciso VIII do art. 206 da Constituição Federal.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1" i="0" u="sng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useoSans700"/>
                <a:cs typeface="Arial" panose="020B0604020202020204" pitchFamily="34" charset="0"/>
              </a:rPr>
              <a:t>Meta 19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Garantir, em leis específicas aprovadas no âmbito da União, dos estados, do Distrito Federal e dos municípios, a efetivação da gestão democrática na educação básica e superior pública, informada pela prevalência de decisões colegiadas nos órgãos dos sistemas de ensino e nas instituições de educação, e forma de acesso às funções de direção que conjuguem mérito e desempenho à participação das comunidades escolar e acadêmica, observada a autonomia federativa e das universidades.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1" i="0" u="sng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useoSans700"/>
                <a:cs typeface="Arial" panose="020B0604020202020204" pitchFamily="34" charset="0"/>
              </a:rPr>
              <a:t>Meta 20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Ampliar o investimento público em educação de forma a atingir, no mínimo, o patamar de 7% do Produto Interno Bruto (PIB) do País no quinto ano de vigência desta Lei e, no mínimo, o equivalente a 10% do PIB no final do decênio.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MuseoSans700"/>
                <a:cs typeface="Arial" panose="020B0604020202020204" pitchFamily="34" charset="0"/>
              </a:rPr>
              <a:t>LEIA TUDO SOBRE:</a:t>
            </a:r>
            <a:r>
              <a:rPr kumimoji="0" lang="pt-BR" altLang="pt-B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CCCCCC"/>
                </a:solidFill>
                <a:effectLst/>
                <a:latin typeface="MuseoSans700"/>
                <a:cs typeface="Arial" panose="020B0604020202020204" pitchFamily="34" charset="0"/>
                <a:hlinkClick r:id="rId14"/>
              </a:rPr>
              <a:t>PNE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CCCCCC"/>
                </a:solidFill>
                <a:effectLst/>
                <a:latin typeface="MuseoSans700"/>
                <a:cs typeface="Arial" panose="020B0604020202020204" pitchFamily="34" charset="0"/>
              </a:rPr>
              <a:t> • 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CCCCCC"/>
                </a:solidFill>
                <a:effectLst/>
                <a:latin typeface="MuseoSans700"/>
                <a:cs typeface="Arial" panose="020B0604020202020204" pitchFamily="34" charset="0"/>
                <a:hlinkClick r:id="rId15"/>
              </a:rPr>
              <a:t>PLANO NACIONAL DE EDUCAÇÃO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CCCCCC"/>
                </a:solidFill>
                <a:effectLst/>
                <a:latin typeface="MuseoSans700"/>
                <a:cs typeface="Arial" panose="020B0604020202020204" pitchFamily="34" charset="0"/>
              </a:rPr>
              <a:t> • 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CCCCCC"/>
                </a:solidFill>
                <a:effectLst/>
                <a:latin typeface="MuseoSans700"/>
                <a:cs typeface="Arial" panose="020B0604020202020204" pitchFamily="34" charset="0"/>
                <a:hlinkClick r:id="rId16"/>
              </a:rPr>
              <a:t>METAS DO PNE</a:t>
            </a:r>
            <a:r>
              <a:rPr kumimoji="0" lang="pt-BR" altLang="pt-B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compartilhe</a:t>
            </a:r>
            <a:endParaRPr kumimoji="0" lang="pt-BR" altLang="pt-B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MuseoSans700"/>
                <a:cs typeface="Arial" panose="020B0604020202020204" pitchFamily="34" charset="0"/>
              </a:rPr>
              <a:t>TEXTO</a:t>
            </a:r>
            <a:endParaRPr kumimoji="0" lang="pt-BR" altLang="pt-B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MuseoSans700"/>
                <a:cs typeface="Arial" panose="020B0604020202020204" pitchFamily="34" charset="0"/>
              </a:rPr>
              <a:t> </a:t>
            </a:r>
            <a:r>
              <a:rPr kumimoji="0" lang="pt-BR" altLang="pt-B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recomendadas para </a:t>
            </a:r>
            <a:r>
              <a:rPr kumimoji="0" lang="pt-BR" altLang="pt-BR" sz="1000" b="1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MuseoSans700"/>
                <a:cs typeface="Arial" panose="020B0604020202020204" pitchFamily="34" charset="0"/>
              </a:rPr>
              <a:t>VOCÊ</a:t>
            </a:r>
            <a:endParaRPr kumimoji="0" lang="pt-BR" altLang="pt-B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7"/>
              </a:rPr>
              <a:t>Recomendado por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572000" y="0"/>
            <a:ext cx="2924175" cy="0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8069" tIns="68558400" rIns="138069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572000" y="0"/>
            <a:ext cx="2924175" cy="0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8069" tIns="68558400" rIns="138069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300" b="0" i="0" u="none" strike="noStrike" cap="none" normalizeH="0" baseline="0" smtClean="0">
                <a:ln>
                  <a:noFill/>
                </a:ln>
                <a:solidFill>
                  <a:srgbClr val="FEFEFE"/>
                </a:solidFill>
                <a:effectLst/>
                <a:latin typeface="MuseoSans700"/>
              </a:rPr>
              <a:t>PAN 2015</a:t>
            </a:r>
            <a:endParaRPr kumimoji="0" lang="pt-BR" altLang="pt-B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0" y="-52059436"/>
            <a:ext cx="413487" cy="10411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8069" tIns="68558400" rIns="138069" bIns="342792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&lt;</a:t>
            </a:r>
          </a:p>
        </p:txBody>
      </p:sp>
      <p:sp>
        <p:nvSpPr>
          <p:cNvPr id="20" name="AutoShape 18"/>
          <p:cNvSpPr>
            <a:spLocks noChangeAspect="1" noChangeArrowheads="1"/>
          </p:cNvSpPr>
          <p:nvPr/>
        </p:nvSpPr>
        <p:spPr bwMode="auto">
          <a:xfrm>
            <a:off x="201613" y="168116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243" name="HTMLHidden1" r:id="rId2" imgW="914400" imgH="228600"/>
        </mc:Choice>
        <mc:Fallback>
          <p:control name="HTMLHidden1" r:id="rId2" imgW="914400" imgH="228600">
            <p:pic>
              <p:nvPicPr>
                <p:cNvPr id="0" name="HTMLHidde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4" name="HTMLHidden2" r:id="rId3" imgW="914400" imgH="228600"/>
        </mc:Choice>
        <mc:Fallback>
          <p:control name="HTMLHidden2" r:id="rId3" imgW="914400" imgH="228600">
            <p:pic>
              <p:nvPicPr>
                <p:cNvPr id="0" name="HTMLHidde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5" name="HTMLHidden3" r:id="rId4" imgW="914400" imgH="228600"/>
        </mc:Choice>
        <mc:Fallback>
          <p:control name="HTMLHidden3" r:id="rId4" imgW="914400" imgH="228600">
            <p:pic>
              <p:nvPicPr>
                <p:cNvPr id="0" name="HTMLHidde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6" name="HTMLHidden4" r:id="rId5" imgW="914400" imgH="228600"/>
        </mc:Choice>
        <mc:Fallback>
          <p:control name="HTMLHidden4" r:id="rId5" imgW="914400" imgH="228600">
            <p:pic>
              <p:nvPicPr>
                <p:cNvPr id="0" name="HTMLHidde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7" name="HTMLHidden5" r:id="rId6" imgW="914400" imgH="228600"/>
        </mc:Choice>
        <mc:Fallback>
          <p:control name="HTMLHidden5" r:id="rId6" imgW="914400" imgH="228600">
            <p:pic>
              <p:nvPicPr>
                <p:cNvPr id="0" name="HTMLHidden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8" name="HTMLHidden6" r:id="rId7" imgW="914400" imgH="228600"/>
        </mc:Choice>
        <mc:Fallback>
          <p:control name="HTMLHidden6" r:id="rId7" imgW="914400" imgH="228600">
            <p:pic>
              <p:nvPicPr>
                <p:cNvPr id="0" name="HTMLHidden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9" name="HTMLHidden7" r:id="rId8" imgW="914400" imgH="228600"/>
        </mc:Choice>
        <mc:Fallback>
          <p:control name="HTMLHidden7" r:id="rId8" imgW="914400" imgH="228600">
            <p:pic>
              <p:nvPicPr>
                <p:cNvPr id="0" name="HTMLHidden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0" name="HTMLHidden8" r:id="rId9" imgW="914400" imgH="228600"/>
        </mc:Choice>
        <mc:Fallback>
          <p:control name="HTMLHidden8" r:id="rId9" imgW="914400" imgH="228600">
            <p:pic>
              <p:nvPicPr>
                <p:cNvPr id="0" name="HTMLHidden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1" name="HTMLHidden9" r:id="rId10" imgW="914400" imgH="228600"/>
        </mc:Choice>
        <mc:Fallback>
          <p:control name="HTMLHidden9" r:id="rId10" imgW="914400" imgH="228600">
            <p:pic>
              <p:nvPicPr>
                <p:cNvPr id="0" name="HTMLHidden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2" name="HTMLHidden10" r:id="rId11" imgW="914400" imgH="228600"/>
        </mc:Choice>
        <mc:Fallback>
          <p:control name="HTMLHidden10" r:id="rId11" imgW="914400" imgH="228600">
            <p:pic>
              <p:nvPicPr>
                <p:cNvPr id="0" name="HTMLHidden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3" name="HTMLText1" r:id="rId12" imgW="914400" imgH="228600"/>
        </mc:Choice>
        <mc:Fallback>
          <p:control name="HTMLText1" r:id="rId12" imgW="914400" imgH="228600">
            <p:pic>
              <p:nvPicPr>
                <p:cNvPr id="0" name="HTMLTex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37128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endParaRPr lang="pt-BR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 bwMode="auto">
          <a:xfrm>
            <a:off x="827089" y="908050"/>
            <a:ext cx="7489825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defRPr/>
            </a:pPr>
            <a:r>
              <a:rPr lang="pt-BR" sz="3600" kern="0" dirty="0" smtClean="0">
                <a:solidFill>
                  <a:srgbClr val="002060"/>
                </a:solidFill>
                <a:cs typeface="+mn-cs"/>
              </a:rPr>
              <a:t>UAB - Objetivos</a:t>
            </a:r>
            <a:endParaRPr lang="pt-BR" sz="3600" kern="0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7" name="Retângulo 6"/>
          <p:cNvSpPr/>
          <p:nvPr/>
        </p:nvSpPr>
        <p:spPr bwMode="auto">
          <a:xfrm>
            <a:off x="7812360" y="0"/>
            <a:ext cx="1331640" cy="692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CaixaDeTexto 2"/>
          <p:cNvSpPr txBox="1">
            <a:spLocks noChangeArrowheads="1"/>
          </p:cNvSpPr>
          <p:nvPr/>
        </p:nvSpPr>
        <p:spPr bwMode="auto">
          <a:xfrm>
            <a:off x="1187625" y="2912498"/>
            <a:ext cx="691276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400" dirty="0"/>
              <a:t> </a:t>
            </a:r>
            <a:r>
              <a:rPr lang="pt-BR" sz="2800" dirty="0" smtClean="0"/>
              <a:t>Reduzir as desigualdades regionais</a:t>
            </a:r>
            <a:endParaRPr lang="pt-BR" sz="2800" dirty="0"/>
          </a:p>
          <a:p>
            <a:endParaRPr lang="pt-BR" sz="2800" dirty="0"/>
          </a:p>
          <a:p>
            <a:pPr>
              <a:buFont typeface="Wingdings" pitchFamily="2" charset="2"/>
              <a:buChar char="ü"/>
            </a:pPr>
            <a:r>
              <a:rPr lang="pt-BR" sz="2800" dirty="0"/>
              <a:t> Institucionalizar a EaD no País</a:t>
            </a:r>
          </a:p>
          <a:p>
            <a:endParaRPr lang="pt-BR" sz="2800" dirty="0"/>
          </a:p>
          <a:p>
            <a:pPr>
              <a:buFont typeface="Wingdings" pitchFamily="2" charset="2"/>
              <a:buChar char="ü"/>
            </a:pPr>
            <a:r>
              <a:rPr lang="pt-BR" sz="2800" dirty="0"/>
              <a:t> </a:t>
            </a:r>
            <a:r>
              <a:rPr lang="pt-BR" sz="2800" dirty="0" smtClean="0"/>
              <a:t>Fomentar a </a:t>
            </a:r>
            <a:r>
              <a:rPr lang="pt-BR" sz="2800" dirty="0"/>
              <a:t>inovação </a:t>
            </a:r>
            <a:r>
              <a:rPr lang="pt-BR" sz="2800" dirty="0" smtClean="0"/>
              <a:t>apoiada em TIC</a:t>
            </a:r>
            <a:endParaRPr lang="pt-BR" sz="2800" dirty="0"/>
          </a:p>
          <a:p>
            <a:endParaRPr lang="pt-BR" sz="28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9525"/>
            <a:ext cx="16192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437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15772</TotalTime>
  <Words>1346</Words>
  <Application>Microsoft Office PowerPoint</Application>
  <PresentationFormat>Apresentação na tela (4:3)</PresentationFormat>
  <Paragraphs>467</Paragraphs>
  <Slides>27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Facetado</vt:lpstr>
      <vt:lpstr>  Sistema UAB,IES, Cursos e Polos ( Munícipios)</vt:lpstr>
      <vt:lpstr>Apresentação do PowerPoint</vt:lpstr>
      <vt:lpstr>Apresentação do PowerPoint</vt:lpstr>
      <vt:lpstr>Apresentação do PowerPoint</vt:lpstr>
      <vt:lpstr>Apresentação do PowerPoint</vt:lpstr>
      <vt:lpstr>       Principais Demandas Formativas no Brasil</vt:lpstr>
      <vt:lpstr>CENSO DO ENSINO SUPERIOR NO BRASIL  Em 2013, o ensino superior somou 7.305.977 milhões de matrículas na graduação e outros 203.717 na pós-graduação.  Os cursos presenciais ainda são a esmagadora maioria, representando 90%. O EAD CRESCEU 15,7% entre 2012 e 2013   </vt:lpstr>
      <vt:lpstr>CONTRIBUIÇÃO DA UAB AO NOVO PNE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CURSOS DA UAB NA ÁREA GESTÃO EM SAUDE</vt:lpstr>
      <vt:lpstr>CURSOS DA UAB NA ÁREA GESTÃO EM SAUDE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Coordenação de Aperfeiçoamento de Pessoal de Nível Superior</dc:title>
  <dc:creator>capes</dc:creator>
  <cp:lastModifiedBy>Luiz Alberto Rocha de Lira</cp:lastModifiedBy>
  <cp:revision>758</cp:revision>
  <cp:lastPrinted>2015-11-03T15:03:57Z</cp:lastPrinted>
  <dcterms:created xsi:type="dcterms:W3CDTF">2011-01-13T17:20:47Z</dcterms:created>
  <dcterms:modified xsi:type="dcterms:W3CDTF">2016-04-07T11:30:51Z</dcterms:modified>
</cp:coreProperties>
</file>