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32" r:id="rId3"/>
    <p:sldId id="373" r:id="rId4"/>
    <p:sldId id="387" r:id="rId5"/>
    <p:sldId id="397" r:id="rId6"/>
    <p:sldId id="392" r:id="rId7"/>
    <p:sldId id="393" r:id="rId8"/>
    <p:sldId id="394" r:id="rId9"/>
    <p:sldId id="395" r:id="rId10"/>
    <p:sldId id="396" r:id="rId11"/>
    <p:sldId id="375" r:id="rId12"/>
    <p:sldId id="374" r:id="rId13"/>
    <p:sldId id="377" r:id="rId14"/>
    <p:sldId id="379" r:id="rId15"/>
    <p:sldId id="380" r:id="rId16"/>
    <p:sldId id="381" r:id="rId17"/>
    <p:sldId id="331" r:id="rId18"/>
    <p:sldId id="337" r:id="rId19"/>
    <p:sldId id="336" r:id="rId20"/>
    <p:sldId id="338" r:id="rId21"/>
    <p:sldId id="361" r:id="rId22"/>
    <p:sldId id="382" r:id="rId23"/>
    <p:sldId id="384" r:id="rId24"/>
    <p:sldId id="386" r:id="rId25"/>
    <p:sldId id="398" r:id="rId26"/>
    <p:sldId id="399" r:id="rId27"/>
    <p:sldId id="400" r:id="rId28"/>
    <p:sldId id="401" r:id="rId29"/>
    <p:sldId id="402" r:id="rId30"/>
    <p:sldId id="403" r:id="rId31"/>
    <p:sldId id="275" r:id="rId32"/>
  </p:sldIdLst>
  <p:sldSz cx="9906000" cy="6858000" type="A4"/>
  <p:notesSz cx="6819900" cy="99187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line Nunes Andrade" initials="AN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76" autoAdjust="0"/>
  </p:normalViewPr>
  <p:slideViewPr>
    <p:cSldViewPr>
      <p:cViewPr>
        <p:scale>
          <a:sx n="100" d="100"/>
          <a:sy n="100" d="100"/>
        </p:scale>
        <p:origin x="-864" y="18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g04\DEED\CGCQTI\CICQES\Documentos\Censo%202014\Material%20de%20Divulga&#231;&#227;o\Tabelas%20de%20divulga&#231;&#227;o%20Censo%202014%20-%20vers&#227;o%201.2%20-%20Gr&#225;ficos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Pasta3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Pasta3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Pasta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g04\DEED\CGCQTI\CICQES\Documentos\Censo%202014\Material%20de%20Divulga&#231;&#227;o\Tabelas%20de%20divulga&#231;&#227;o%20Censo%202014%20-%20vers&#227;o%201.2%20-%20Gr&#225;fico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g04\DEED\CGCQTI\CICQES\Documentos\Censo%202014\Material%20de%20Divulga&#231;&#227;o\Tabelas%20de%20divulga&#231;&#227;o%20Censo%202014%20-%20vers&#227;o%201.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g04\DEED\CGCQTI\CICQES\Documentos\Censo%202014\Material%20de%20Divulga&#231;&#227;o\Tabelas%20de%20divulga&#231;&#227;o%20Censo%202014%20-%20vers&#227;o%201.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g04\DEED\CGCQTI\CICQES\Documentos\Censo%202014\Material%20de%20Divulga&#231;&#227;o\Tabelas%20de%20divulga&#231;&#227;o%20Censo%202014%20-%20vers&#227;o%201.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g04\DEED\CGCQTI\CICQES\Documentos\Censo%202014\Material%20de%20Divulga&#231;&#227;o\Tabelas%20de%20divulga&#231;&#227;o%20Censo%202014%20-%20vers&#227;o%201.2%20-%20Gr&#225;fico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g04\DEED\CGCQTI\CICQES\Documentos\Censo%202014\Material%20de%20Divulga&#231;&#227;o\Tabelas%20de%20divulga&#231;&#227;o%20Censo%202014%20-%20vers&#227;o%201.1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g04\DEED\CGCQTI\CICQES\Documentos\Censo%202014\Material%20de%20Divulga&#231;&#227;o\Tabelas%20de%20divulga&#231;&#227;o%20Censo%202014%20-%20vers&#227;o%201.2%20-%20Gr&#225;ficos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Pasta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accent1">
                    <a:lumMod val="50000"/>
                  </a:schemeClr>
                </a:solidFill>
              </a:defRPr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Matrículas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1591520954376344"/>
          <c:y val="0.5011851208675490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599320224294658"/>
          <c:y val="0.34513564692081028"/>
          <c:w val="0.37971503411777496"/>
          <c:h val="0.60909744224498652"/>
        </c:manualLayout>
      </c:layout>
      <c:pieChart>
        <c:varyColors val="1"/>
        <c:ser>
          <c:idx val="0"/>
          <c:order val="0"/>
          <c:tx>
            <c:strRef>
              <c:f>Plan2!$D$2</c:f>
              <c:strCache>
                <c:ptCount val="1"/>
                <c:pt idx="0">
                  <c:v>Matrículas de Graduação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426072106374827E-3"/>
                  <c:y val="-5.328610584672922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(Plan2!$A$7,Plan2!$A$9,Plan2!$A$11,Plan2!$A$13)</c:f>
              <c:strCache>
                <c:ptCount val="4"/>
                <c:pt idx="0">
                  <c:v>Universidades</c:v>
                </c:pt>
                <c:pt idx="1">
                  <c:v>Centros Universitários</c:v>
                </c:pt>
                <c:pt idx="2">
                  <c:v>Faculdades</c:v>
                </c:pt>
                <c:pt idx="3">
                  <c:v>IFs e Cefets</c:v>
                </c:pt>
              </c:strCache>
            </c:strRef>
          </c:cat>
          <c:val>
            <c:numRef>
              <c:f>(Plan2!$D$7,Plan2!$D$9,Plan2!$D$11,Plan2!$D$13)</c:f>
              <c:numCache>
                <c:formatCode>#,##0</c:formatCode>
                <c:ptCount val="4"/>
                <c:pt idx="0">
                  <c:v>4167059</c:v>
                </c:pt>
                <c:pt idx="1">
                  <c:v>1293795</c:v>
                </c:pt>
                <c:pt idx="2">
                  <c:v>2235197</c:v>
                </c:pt>
                <c:pt idx="3">
                  <c:v>131962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20874023100467"/>
          <c:y val="0.26878299979316306"/>
          <c:w val="0.69983997428986522"/>
          <c:h val="0.73121700020683689"/>
        </c:manualLayout>
      </c:layout>
      <c:pieChart>
        <c:varyColors val="1"/>
        <c:ser>
          <c:idx val="0"/>
          <c:order val="0"/>
          <c:tx>
            <c:strRef>
              <c:f>Plan1!$F$1</c:f>
              <c:strCache>
                <c:ptCount val="1"/>
                <c:pt idx="0">
                  <c:v>VAGAS</c:v>
                </c:pt>
              </c:strCache>
            </c:strRef>
          </c:tx>
          <c:cat>
            <c:strRef>
              <c:f>Plan1!$A$2:$A$3</c:f>
              <c:strCache>
                <c:ptCount val="2"/>
                <c:pt idx="0">
                  <c:v>Saúde e Bem-Estar Social  </c:v>
                </c:pt>
                <c:pt idx="1">
                  <c:v>Enfermagem  </c:v>
                </c:pt>
              </c:strCache>
            </c:strRef>
          </c:cat>
          <c:val>
            <c:numRef>
              <c:f>Plan1!$F$2:$F$3</c:f>
              <c:numCache>
                <c:formatCode>General</c:formatCode>
                <c:ptCount val="2"/>
                <c:pt idx="0">
                  <c:v>538875</c:v>
                </c:pt>
                <c:pt idx="1">
                  <c:v>133752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413213346665188E-2"/>
          <c:y val="2.8796228523628092E-2"/>
          <c:w val="0.71071096267081435"/>
          <c:h val="0.87475370383682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Plan1!$A$10</c:f>
              <c:strCache>
                <c:ptCount val="1"/>
                <c:pt idx="0">
                  <c:v>Saúde e Bem-Estar Social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789764100285156E-3"/>
                  <c:y val="-2.8530326695726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97441025071289E-3"/>
                  <c:y val="-3.1123992758974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757952820057031E-2"/>
                  <c:y val="-1.8155662442735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(Plan1!$B$9:$C$9,Plan1!$E$9)</c:f>
              <c:strCache>
                <c:ptCount val="3"/>
                <c:pt idx="0">
                  <c:v>TOTAL</c:v>
                </c:pt>
                <c:pt idx="1">
                  <c:v>N MATRIC PRES</c:v>
                </c:pt>
                <c:pt idx="2">
                  <c:v>N MATRIC EAD</c:v>
                </c:pt>
              </c:strCache>
            </c:strRef>
          </c:cat>
          <c:val>
            <c:numRef>
              <c:f>(Plan1!$B$10:$C$10,Plan1!$E$10)</c:f>
              <c:numCache>
                <c:formatCode>#,##0</c:formatCode>
                <c:ptCount val="3"/>
                <c:pt idx="0" formatCode="_(* #,##0_);_(* \(#,##0\);_(* &quot;-&quot;_);_(@_)">
                  <c:v>1081266</c:v>
                </c:pt>
                <c:pt idx="1">
                  <c:v>984769</c:v>
                </c:pt>
                <c:pt idx="2" formatCode="_(* #,##0_);_(* \(#,##0\);_(* &quot;-&quot;_);_(@_)">
                  <c:v>96497</c:v>
                </c:pt>
              </c:numCache>
            </c:numRef>
          </c:val>
        </c:ser>
        <c:ser>
          <c:idx val="1"/>
          <c:order val="1"/>
          <c:tx>
            <c:strRef>
              <c:f>Plan1!$A$11</c:f>
              <c:strCache>
                <c:ptCount val="1"/>
                <c:pt idx="0">
                  <c:v>       Enfermagem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46161537606961E-2"/>
                  <c:y val="-3.1123992758974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33437025515689E-2"/>
                  <c:y val="-3.1123992758974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925137947635448E-2"/>
                  <c:y val="-2.074932850598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pt-BR" sz="2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(Plan1!$B$9:$C$9,Plan1!$E$9)</c:f>
              <c:strCache>
                <c:ptCount val="3"/>
                <c:pt idx="0">
                  <c:v>TOTAL</c:v>
                </c:pt>
                <c:pt idx="1">
                  <c:v>N MATRIC PRES</c:v>
                </c:pt>
                <c:pt idx="2">
                  <c:v>N MATRIC EAD</c:v>
                </c:pt>
              </c:strCache>
            </c:strRef>
          </c:cat>
          <c:val>
            <c:numRef>
              <c:f>(Plan1!$B$11:$C$11,Plan1!$E$11)</c:f>
              <c:numCache>
                <c:formatCode>#,##0</c:formatCode>
                <c:ptCount val="3"/>
                <c:pt idx="0" formatCode="_(* #,##0_);_(* \(#,##0\);_(* &quot;-&quot;_);_(@_)">
                  <c:v>229207</c:v>
                </c:pt>
                <c:pt idx="1">
                  <c:v>228515</c:v>
                </c:pt>
                <c:pt idx="2" formatCode="_(* #,##0_);_(* \(#,##0\);_(* &quot;-&quot;_);_(@_)">
                  <c:v>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134336"/>
        <c:axId val="103135872"/>
        <c:axId val="0"/>
      </c:bar3DChart>
      <c:catAx>
        <c:axId val="103134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03135872"/>
        <c:crosses val="autoZero"/>
        <c:auto val="1"/>
        <c:lblAlgn val="ctr"/>
        <c:lblOffset val="100"/>
        <c:noMultiLvlLbl val="0"/>
      </c:catAx>
      <c:valAx>
        <c:axId val="103135872"/>
        <c:scaling>
          <c:orientation val="minMax"/>
        </c:scaling>
        <c:delete val="0"/>
        <c:axPos val="l"/>
        <c:numFmt formatCode="_(* #,##0_);_(* \(#,##0\);_(* &quot;-&quot;_);_(@_)" sourceLinked="1"/>
        <c:majorTickMark val="out"/>
        <c:minorTickMark val="none"/>
        <c:tickLblPos val="nextTo"/>
        <c:crossAx val="103134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260204884642453"/>
          <c:y val="6.317517007914158E-3"/>
          <c:w val="0.39976102192349006"/>
          <c:h val="0.14961082755510827"/>
        </c:manualLayout>
      </c:layout>
      <c:overlay val="0"/>
      <c:txPr>
        <a:bodyPr/>
        <a:lstStyle/>
        <a:p>
          <a:pPr algn="ctr">
            <a:defRPr lang="pt-BR" sz="20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334919627846671E-2"/>
          <c:y val="3.3761095510460526E-2"/>
          <c:w val="0.86607215818995331"/>
          <c:h val="0.890060587137827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Plan1!$A$10</c:f>
              <c:strCache>
                <c:ptCount val="1"/>
                <c:pt idx="0">
                  <c:v>Saúde e Bem-Estar Social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575974570318632E-3"/>
                  <c:y val="-3.3449348539817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75974570319168E-3"/>
                  <c:y val="-2.7367648805305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pt-BR" sz="2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(Plan1!$G$9,Plan1!$H$9,Plan1!$J$9)</c:f>
              <c:strCache>
                <c:ptCount val="3"/>
                <c:pt idx="0">
                  <c:v>TOTAL</c:v>
                </c:pt>
                <c:pt idx="1">
                  <c:v>N CONCL PRES</c:v>
                </c:pt>
                <c:pt idx="2">
                  <c:v>N CONCL EAD</c:v>
                </c:pt>
              </c:strCache>
            </c:strRef>
          </c:cat>
          <c:val>
            <c:numRef>
              <c:f>(Plan1!$G$10,Plan1!$H$10,Plan1!$J$10)</c:f>
              <c:numCache>
                <c:formatCode>#,##0</c:formatCode>
                <c:ptCount val="3"/>
                <c:pt idx="0" formatCode="0">
                  <c:v>156447</c:v>
                </c:pt>
                <c:pt idx="1">
                  <c:v>139880</c:v>
                </c:pt>
                <c:pt idx="2" formatCode="_(* #,##0_);_(* \(#,##0\);_(* &quot;-&quot;_);_(@_)">
                  <c:v>16567</c:v>
                </c:pt>
              </c:numCache>
            </c:numRef>
          </c:val>
        </c:ser>
        <c:ser>
          <c:idx val="1"/>
          <c:order val="1"/>
          <c:tx>
            <c:strRef>
              <c:f>Plan1!$A$11</c:f>
              <c:strCache>
                <c:ptCount val="1"/>
                <c:pt idx="0">
                  <c:v>       Enfermagem 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6236754226573539E-2"/>
                  <c:y val="-3.040849867256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30389828127453E-3"/>
                  <c:y val="-6.0816997345122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pt-BR" sz="2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(Plan1!$G$9,Plan1!$H$9,Plan1!$J$9)</c:f>
              <c:strCache>
                <c:ptCount val="3"/>
                <c:pt idx="0">
                  <c:v>TOTAL</c:v>
                </c:pt>
                <c:pt idx="1">
                  <c:v>N CONCL PRES</c:v>
                </c:pt>
                <c:pt idx="2">
                  <c:v>N CONCL EAD</c:v>
                </c:pt>
              </c:strCache>
            </c:strRef>
          </c:cat>
          <c:val>
            <c:numRef>
              <c:f>(Plan1!$G$11,Plan1!$H$11,Plan1!$J$11)</c:f>
              <c:numCache>
                <c:formatCode>#,##0</c:formatCode>
                <c:ptCount val="3"/>
                <c:pt idx="0" formatCode="0">
                  <c:v>32335</c:v>
                </c:pt>
                <c:pt idx="1">
                  <c:v>32239</c:v>
                </c:pt>
                <c:pt idx="2" formatCode="_(* #,##0_);_(* \(#,##0\);_(* &quot;-&quot;_);_(@_)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966976"/>
        <c:axId val="103985152"/>
        <c:axId val="0"/>
      </c:bar3DChart>
      <c:catAx>
        <c:axId val="103966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103985152"/>
        <c:crosses val="autoZero"/>
        <c:auto val="1"/>
        <c:lblAlgn val="ctr"/>
        <c:lblOffset val="100"/>
        <c:noMultiLvlLbl val="0"/>
      </c:catAx>
      <c:valAx>
        <c:axId val="10398515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3966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775329830202526"/>
          <c:y val="2.2067231993380079E-2"/>
          <c:w val="0.40475553221359245"/>
          <c:h val="0.18348966973018324"/>
        </c:manualLayout>
      </c:layout>
      <c:overlay val="0"/>
      <c:txPr>
        <a:bodyPr/>
        <a:lstStyle/>
        <a:p>
          <a:pPr algn="ctr">
            <a:defRPr lang="pt-BR" sz="20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7.1176340460893439E-2"/>
          <c:y val="0.45025991264128545"/>
        </c:manualLayout>
      </c:layout>
      <c:overlay val="0"/>
      <c:txPr>
        <a:bodyPr/>
        <a:lstStyle/>
        <a:p>
          <a:pPr>
            <a:defRPr sz="1400">
              <a:solidFill>
                <a:schemeClr val="accent1">
                  <a:lumMod val="50000"/>
                </a:schemeClr>
              </a:solidFill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847784356079226"/>
          <c:y val="0.10463822733146609"/>
          <c:w val="0.48662114146207891"/>
          <c:h val="0.71307098918833589"/>
        </c:manualLayout>
      </c:layout>
      <c:pieChart>
        <c:varyColors val="1"/>
        <c:ser>
          <c:idx val="0"/>
          <c:order val="0"/>
          <c:tx>
            <c:strRef>
              <c:f>Plan2!$B$2</c:f>
              <c:strCache>
                <c:ptCount val="1"/>
                <c:pt idx="0">
                  <c:v>Instituições</c:v>
                </c:pt>
              </c:strCache>
            </c:strRef>
          </c:tx>
          <c:explosion val="23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1.3748842023452364E-2"/>
                  <c:y val="1.463543658119097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16625504398929"/>
                  <c:y val="-0.1530622285628925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2">
                          <a:lumMod val="7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5809791647098475E-3"/>
                  <c:y val="1.85604394248993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(Plan2!$A$7,Plan2!$A$9,Plan2!$A$11,Plan2!$A$13)</c:f>
              <c:strCache>
                <c:ptCount val="4"/>
                <c:pt idx="0">
                  <c:v>Universidades</c:v>
                </c:pt>
                <c:pt idx="1">
                  <c:v>Centros Universitários</c:v>
                </c:pt>
                <c:pt idx="2">
                  <c:v>Faculdades</c:v>
                </c:pt>
                <c:pt idx="3">
                  <c:v>IFs e Cefets</c:v>
                </c:pt>
              </c:strCache>
            </c:strRef>
          </c:cat>
          <c:val>
            <c:numRef>
              <c:f>(Plan2!$B$7,Plan2!$B$9,Plan2!$B$11,Plan2!$B$13)</c:f>
              <c:numCache>
                <c:formatCode>#,##0</c:formatCode>
                <c:ptCount val="4"/>
                <c:pt idx="0">
                  <c:v>195</c:v>
                </c:pt>
                <c:pt idx="1">
                  <c:v>147</c:v>
                </c:pt>
                <c:pt idx="2">
                  <c:v>1986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6817004090385013"/>
          <c:y val="0.74759652028327606"/>
          <c:w val="0.3223278757456704"/>
          <c:h val="0.24420010656277924"/>
        </c:manualLayout>
      </c:layout>
      <c:overlay val="0"/>
      <c:txPr>
        <a:bodyPr/>
        <a:lstStyle/>
        <a:p>
          <a:pPr rtl="0">
            <a:defRPr sz="900" b="0">
              <a:solidFill>
                <a:schemeClr val="tx2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 A'!$C$5</c:f>
              <c:strCache>
                <c:ptCount val="1"/>
                <c:pt idx="0">
                  <c:v>Matrículas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'Tab A'!$A$7:$A$18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'Tab A'!$C$7:$C$18</c:f>
              <c:numCache>
                <c:formatCode>#,##0</c:formatCode>
                <c:ptCount val="12"/>
                <c:pt idx="0">
                  <c:v>3989366</c:v>
                </c:pt>
                <c:pt idx="1">
                  <c:v>4278133</c:v>
                </c:pt>
                <c:pt idx="2">
                  <c:v>4626740</c:v>
                </c:pt>
                <c:pt idx="3">
                  <c:v>4944877</c:v>
                </c:pt>
                <c:pt idx="4">
                  <c:v>5302373</c:v>
                </c:pt>
                <c:pt idx="5">
                  <c:v>5843322</c:v>
                </c:pt>
                <c:pt idx="6">
                  <c:v>5985873</c:v>
                </c:pt>
                <c:pt idx="7">
                  <c:v>6407733</c:v>
                </c:pt>
                <c:pt idx="8">
                  <c:v>6765540</c:v>
                </c:pt>
                <c:pt idx="9">
                  <c:v>7058084</c:v>
                </c:pt>
                <c:pt idx="10">
                  <c:v>7322964</c:v>
                </c:pt>
                <c:pt idx="11">
                  <c:v>7839765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4411904"/>
        <c:axId val="84413440"/>
      </c:barChart>
      <c:catAx>
        <c:axId val="8441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tx2">
                    <a:lumMod val="50000"/>
                  </a:schemeClr>
                </a:solidFill>
              </a:defRPr>
            </a:pPr>
            <a:endParaRPr lang="pt-BR"/>
          </a:p>
        </c:txPr>
        <c:crossAx val="84413440"/>
        <c:crosses val="autoZero"/>
        <c:auto val="1"/>
        <c:lblAlgn val="ctr"/>
        <c:lblOffset val="100"/>
        <c:noMultiLvlLbl val="0"/>
      </c:catAx>
      <c:valAx>
        <c:axId val="84413440"/>
        <c:scaling>
          <c:orientation val="minMax"/>
          <c:max val="8000000"/>
        </c:scaling>
        <c:delete val="1"/>
        <c:axPos val="l"/>
        <c:numFmt formatCode="#,##0" sourceLinked="1"/>
        <c:majorTickMark val="out"/>
        <c:minorTickMark val="none"/>
        <c:tickLblPos val="nextTo"/>
        <c:crossAx val="844119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358423321145442E-2"/>
          <c:y val="3.0324783423088468E-2"/>
          <c:w val="0.84810037327619592"/>
          <c:h val="0.756451290641310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'Tab4.3'!$C$4</c:f>
              <c:strCache>
                <c:ptCount val="1"/>
                <c:pt idx="0">
                  <c:v>Pública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34"/>
              <c:layout>
                <c:manualLayout>
                  <c:x val="5.452788098858722E-2"/>
                  <c:y val="-9.3162652828298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'Tab4.3'!$A$7:$A$41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'Tab4.3'!$C$7:$C$41</c:f>
              <c:numCache>
                <c:formatCode>#,##0</c:formatCode>
                <c:ptCount val="35"/>
                <c:pt idx="0">
                  <c:v>492232</c:v>
                </c:pt>
                <c:pt idx="1">
                  <c:v>535810</c:v>
                </c:pt>
                <c:pt idx="2">
                  <c:v>548388</c:v>
                </c:pt>
                <c:pt idx="3">
                  <c:v>576689</c:v>
                </c:pt>
                <c:pt idx="4">
                  <c:v>571879</c:v>
                </c:pt>
                <c:pt idx="5">
                  <c:v>556680</c:v>
                </c:pt>
                <c:pt idx="6">
                  <c:v>577632</c:v>
                </c:pt>
                <c:pt idx="7">
                  <c:v>584965</c:v>
                </c:pt>
                <c:pt idx="8">
                  <c:v>585351</c:v>
                </c:pt>
                <c:pt idx="9">
                  <c:v>584414</c:v>
                </c:pt>
                <c:pt idx="10">
                  <c:v>578625</c:v>
                </c:pt>
                <c:pt idx="11">
                  <c:v>605736</c:v>
                </c:pt>
                <c:pt idx="12">
                  <c:v>629662</c:v>
                </c:pt>
                <c:pt idx="13">
                  <c:v>653516</c:v>
                </c:pt>
                <c:pt idx="14">
                  <c:v>690450</c:v>
                </c:pt>
                <c:pt idx="15">
                  <c:v>700540</c:v>
                </c:pt>
                <c:pt idx="16">
                  <c:v>735427</c:v>
                </c:pt>
                <c:pt idx="17">
                  <c:v>759182</c:v>
                </c:pt>
                <c:pt idx="18">
                  <c:v>804729</c:v>
                </c:pt>
                <c:pt idx="19">
                  <c:v>832022</c:v>
                </c:pt>
                <c:pt idx="20">
                  <c:v>888708</c:v>
                </c:pt>
                <c:pt idx="21">
                  <c:v>944584</c:v>
                </c:pt>
                <c:pt idx="22">
                  <c:v>1085977</c:v>
                </c:pt>
                <c:pt idx="23">
                  <c:v>1176174</c:v>
                </c:pt>
                <c:pt idx="24">
                  <c:v>1214317</c:v>
                </c:pt>
                <c:pt idx="25">
                  <c:v>1246704</c:v>
                </c:pt>
                <c:pt idx="26">
                  <c:v>1251365</c:v>
                </c:pt>
                <c:pt idx="27">
                  <c:v>1335177</c:v>
                </c:pt>
                <c:pt idx="28">
                  <c:v>1552953</c:v>
                </c:pt>
                <c:pt idx="29">
                  <c:v>1523864</c:v>
                </c:pt>
                <c:pt idx="30">
                  <c:v>1643298</c:v>
                </c:pt>
                <c:pt idx="31">
                  <c:v>1773315</c:v>
                </c:pt>
                <c:pt idx="32">
                  <c:v>1897376</c:v>
                </c:pt>
                <c:pt idx="33">
                  <c:v>1932527</c:v>
                </c:pt>
                <c:pt idx="34">
                  <c:v>1961002</c:v>
                </c:pt>
              </c:numCache>
            </c:numRef>
          </c:val>
        </c:ser>
        <c:ser>
          <c:idx val="1"/>
          <c:order val="1"/>
          <c:tx>
            <c:strRef>
              <c:f>'Tab4.3'!$G$4</c:f>
              <c:strCache>
                <c:ptCount val="1"/>
                <c:pt idx="0">
                  <c:v>Privada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34"/>
              <c:layout>
                <c:manualLayout>
                  <c:x val="5.0102246763814522E-2"/>
                  <c:y val="-7.650990888425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'Tab4.3'!$G$7:$G$41</c:f>
              <c:numCache>
                <c:formatCode>#,##0</c:formatCode>
                <c:ptCount val="35"/>
                <c:pt idx="0">
                  <c:v>885054</c:v>
                </c:pt>
                <c:pt idx="1">
                  <c:v>850982</c:v>
                </c:pt>
                <c:pt idx="2">
                  <c:v>859599</c:v>
                </c:pt>
                <c:pt idx="3">
                  <c:v>862303</c:v>
                </c:pt>
                <c:pt idx="4">
                  <c:v>827660</c:v>
                </c:pt>
                <c:pt idx="5">
                  <c:v>810929</c:v>
                </c:pt>
                <c:pt idx="6">
                  <c:v>840564</c:v>
                </c:pt>
                <c:pt idx="7">
                  <c:v>885590</c:v>
                </c:pt>
                <c:pt idx="8">
                  <c:v>918204</c:v>
                </c:pt>
                <c:pt idx="9">
                  <c:v>934490</c:v>
                </c:pt>
                <c:pt idx="10">
                  <c:v>961455</c:v>
                </c:pt>
                <c:pt idx="11">
                  <c:v>959320</c:v>
                </c:pt>
                <c:pt idx="12">
                  <c:v>906126</c:v>
                </c:pt>
                <c:pt idx="13">
                  <c:v>941152</c:v>
                </c:pt>
                <c:pt idx="14">
                  <c:v>970584</c:v>
                </c:pt>
                <c:pt idx="15">
                  <c:v>1059163</c:v>
                </c:pt>
                <c:pt idx="16">
                  <c:v>1133102</c:v>
                </c:pt>
                <c:pt idx="17">
                  <c:v>1186433</c:v>
                </c:pt>
                <c:pt idx="18">
                  <c:v>1321229</c:v>
                </c:pt>
                <c:pt idx="19">
                  <c:v>1537923</c:v>
                </c:pt>
                <c:pt idx="20">
                  <c:v>1807219</c:v>
                </c:pt>
                <c:pt idx="21">
                  <c:v>2091529</c:v>
                </c:pt>
                <c:pt idx="22">
                  <c:v>2434650</c:v>
                </c:pt>
                <c:pt idx="23">
                  <c:v>2760759</c:v>
                </c:pt>
                <c:pt idx="24">
                  <c:v>3009027</c:v>
                </c:pt>
                <c:pt idx="25">
                  <c:v>3321094</c:v>
                </c:pt>
                <c:pt idx="26">
                  <c:v>3632487</c:v>
                </c:pt>
                <c:pt idx="27">
                  <c:v>3914970</c:v>
                </c:pt>
                <c:pt idx="28">
                  <c:v>4255064</c:v>
                </c:pt>
                <c:pt idx="29">
                  <c:v>4430157</c:v>
                </c:pt>
                <c:pt idx="30">
                  <c:v>4736001</c:v>
                </c:pt>
                <c:pt idx="31">
                  <c:v>4966374</c:v>
                </c:pt>
                <c:pt idx="32">
                  <c:v>5140312</c:v>
                </c:pt>
                <c:pt idx="33">
                  <c:v>5373450</c:v>
                </c:pt>
                <c:pt idx="34">
                  <c:v>5867011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84461440"/>
        <c:axId val="84462976"/>
      </c:barChart>
      <c:catAx>
        <c:axId val="8446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tx2">
                    <a:lumMod val="50000"/>
                  </a:schemeClr>
                </a:solidFill>
              </a:defRPr>
            </a:pPr>
            <a:endParaRPr lang="pt-BR"/>
          </a:p>
        </c:txPr>
        <c:crossAx val="84462976"/>
        <c:crosses val="autoZero"/>
        <c:auto val="1"/>
        <c:lblAlgn val="ctr"/>
        <c:lblOffset val="100"/>
        <c:noMultiLvlLbl val="0"/>
      </c:catAx>
      <c:valAx>
        <c:axId val="84462976"/>
        <c:scaling>
          <c:orientation val="minMax"/>
          <c:max val="8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 b="0">
                <a:solidFill>
                  <a:schemeClr val="tx2">
                    <a:lumMod val="50000"/>
                  </a:schemeClr>
                </a:solidFill>
              </a:defRPr>
            </a:pPr>
            <a:endParaRPr lang="pt-BR"/>
          </a:p>
        </c:txPr>
        <c:crossAx val="84461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944495900232874"/>
          <c:y val="0.91379780723397253"/>
          <c:w val="0.19552603583506661"/>
          <c:h val="8.620211211774173E-2"/>
        </c:manualLayout>
      </c:layout>
      <c:overlay val="0"/>
      <c:txPr>
        <a:bodyPr/>
        <a:lstStyle/>
        <a:p>
          <a:pPr>
            <a:defRPr sz="1200" b="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52109259920213E-2"/>
          <c:y val="2.8882406030069231E-2"/>
          <c:w val="0.84790918844921725"/>
          <c:h val="0.830716883923461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'Tab4.1'!$H$4</c:f>
              <c:strCache>
                <c:ptCount val="1"/>
                <c:pt idx="0">
                  <c:v>Presencial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11"/>
              <c:layout>
                <c:manualLayout>
                  <c:x val="9.0434257526529394E-2"/>
                  <c:y val="-5.5497123954410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('Tab4.1'!$A$7,'Tab4.1'!$A$13,'Tab4.1'!$A$19,'Tab4.1'!$A$25,'Tab4.1'!$A$31,'Tab4.1'!$A$37,'Tab4.1'!$A$43,'Tab4.1'!$A$49,'Tab4.1'!$A$55,'Tab4.1'!$A$60,'Tab4.1'!$A$65,'Tab4.1'!$A$70)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('Tab4.1'!$H$7,'Tab4.1'!$H$13,'Tab4.1'!$H$19,'Tab4.1'!$H$25,'Tab4.1'!$H$31,'Tab4.1'!$H$37,'Tab4.1'!$H$43,'Tab4.1'!$H$49,'Tab4.1'!$H$55,'Tab4.1'!$H$60,'Tab4.1'!$H$65,'Tab4.1'!$H$70)</c:f>
              <c:numCache>
                <c:formatCode>#,##0</c:formatCode>
                <c:ptCount val="12"/>
                <c:pt idx="0">
                  <c:v>3887022</c:v>
                </c:pt>
                <c:pt idx="1">
                  <c:v>4163733</c:v>
                </c:pt>
                <c:pt idx="2">
                  <c:v>4453156</c:v>
                </c:pt>
                <c:pt idx="3">
                  <c:v>4676646</c:v>
                </c:pt>
                <c:pt idx="4">
                  <c:v>4880381</c:v>
                </c:pt>
                <c:pt idx="5">
                  <c:v>5080056</c:v>
                </c:pt>
                <c:pt idx="6">
                  <c:v>5115896</c:v>
                </c:pt>
                <c:pt idx="7">
                  <c:v>5449120</c:v>
                </c:pt>
                <c:pt idx="8">
                  <c:v>5746762</c:v>
                </c:pt>
                <c:pt idx="9">
                  <c:v>5923838</c:v>
                </c:pt>
                <c:pt idx="10">
                  <c:v>6152405</c:v>
                </c:pt>
                <c:pt idx="11">
                  <c:v>6486171</c:v>
                </c:pt>
              </c:numCache>
            </c:numRef>
          </c:val>
        </c:ser>
        <c:ser>
          <c:idx val="1"/>
          <c:order val="1"/>
          <c:tx>
            <c:strRef>
              <c:f>'Tab4.1'!$M$4</c:f>
              <c:strCache>
                <c:ptCount val="1"/>
                <c:pt idx="0">
                  <c:v>A distância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1"/>
              <c:layout>
                <c:manualLayout>
                  <c:x val="9.3216850065807225E-2"/>
                  <c:y val="-1.3874280988602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('Tab4.1'!$A$7,'Tab4.1'!$A$13,'Tab4.1'!$A$19,'Tab4.1'!$A$25,'Tab4.1'!$A$31,'Tab4.1'!$A$37,'Tab4.1'!$A$43,'Tab4.1'!$A$49,'Tab4.1'!$A$55,'Tab4.1'!$A$60,'Tab4.1'!$A$65,'Tab4.1'!$A$70)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('Tab4.1'!$M$7,'Tab4.1'!$M$13,'Tab4.1'!$M$19,'Tab4.1'!$M$25,'Tab4.1'!$M$31,'Tab4.1'!$M$37,'Tab4.1'!$M$43,'Tab4.1'!$M$49,'Tab4.1'!$M$55,'Tab4.1'!$M$60,'Tab4.1'!$M$65,'Tab4.1'!$M$70)</c:f>
              <c:numCache>
                <c:formatCode>#,##0</c:formatCode>
                <c:ptCount val="12"/>
                <c:pt idx="0">
                  <c:v>49911</c:v>
                </c:pt>
                <c:pt idx="1">
                  <c:v>59611</c:v>
                </c:pt>
                <c:pt idx="2">
                  <c:v>114642</c:v>
                </c:pt>
                <c:pt idx="3">
                  <c:v>207206</c:v>
                </c:pt>
                <c:pt idx="4">
                  <c:v>369766</c:v>
                </c:pt>
                <c:pt idx="5">
                  <c:v>727961</c:v>
                </c:pt>
                <c:pt idx="6">
                  <c:v>838125</c:v>
                </c:pt>
                <c:pt idx="7">
                  <c:v>930179</c:v>
                </c:pt>
                <c:pt idx="8">
                  <c:v>992927</c:v>
                </c:pt>
                <c:pt idx="9">
                  <c:v>1113850</c:v>
                </c:pt>
                <c:pt idx="10">
                  <c:v>1153572</c:v>
                </c:pt>
                <c:pt idx="11">
                  <c:v>1341842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84530688"/>
        <c:axId val="84532224"/>
      </c:barChart>
      <c:catAx>
        <c:axId val="8453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pt-BR"/>
          </a:p>
        </c:txPr>
        <c:crossAx val="84532224"/>
        <c:crosses val="autoZero"/>
        <c:auto val="1"/>
        <c:lblAlgn val="ctr"/>
        <c:lblOffset val="100"/>
        <c:noMultiLvlLbl val="0"/>
      </c:catAx>
      <c:valAx>
        <c:axId val="84532224"/>
        <c:scaling>
          <c:orientation val="minMax"/>
          <c:max val="8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2">
                    <a:lumMod val="50000"/>
                  </a:schemeClr>
                </a:solidFill>
              </a:defRPr>
            </a:pPr>
            <a:endParaRPr lang="pt-BR"/>
          </a:p>
        </c:txPr>
        <c:crossAx val="84530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7307160311729237"/>
          <c:y val="0.92050392044028451"/>
          <c:w val="0.25663938630469302"/>
          <c:h val="7.9496079559715535E-2"/>
        </c:manualLayout>
      </c:layout>
      <c:overlay val="0"/>
      <c:txPr>
        <a:bodyPr/>
        <a:lstStyle/>
        <a:p>
          <a:pPr>
            <a:defRPr sz="1200" b="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Organização</a:t>
            </a:r>
            <a:r>
              <a:rPr lang="pt-BR" baseline="0" dirty="0" smtClean="0">
                <a:solidFill>
                  <a:schemeClr val="accent1">
                    <a:lumMod val="50000"/>
                  </a:schemeClr>
                </a:solidFill>
              </a:rPr>
              <a:t> Acadêmica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2613316823103888"/>
          <c:y val="2.04161683192509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305624192890164"/>
          <c:y val="0.11497571494099137"/>
          <c:w val="0.44132014518193863"/>
          <c:h val="0.67683429358985903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4603744011314912"/>
                  <c:y val="-8.04056762306501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3717275364911474E-2"/>
                  <c:y val="-2.60418676132052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2055362843039149E-2"/>
                  <c:y val="-5.352144072773726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'Tab4.1'!$N$5:$Q$5</c:f>
              <c:strCache>
                <c:ptCount val="4"/>
                <c:pt idx="0">
                  <c:v>Universidade</c:v>
                </c:pt>
                <c:pt idx="1">
                  <c:v>Centro Universitário</c:v>
                </c:pt>
                <c:pt idx="2">
                  <c:v>Faculdade</c:v>
                </c:pt>
                <c:pt idx="3">
                  <c:v>IF e Cefet</c:v>
                </c:pt>
              </c:strCache>
            </c:strRef>
          </c:cat>
          <c:val>
            <c:numRef>
              <c:f>'Tab4.1'!$N$70:$Q$70</c:f>
              <c:numCache>
                <c:formatCode>#,##0</c:formatCode>
                <c:ptCount val="4"/>
                <c:pt idx="0">
                  <c:v>962058</c:v>
                </c:pt>
                <c:pt idx="1">
                  <c:v>330035</c:v>
                </c:pt>
                <c:pt idx="2">
                  <c:v>41075</c:v>
                </c:pt>
                <c:pt idx="3">
                  <c:v>8674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6"/>
      </c:pieChart>
    </c:plotArea>
    <c:legend>
      <c:legendPos val="b"/>
      <c:layout>
        <c:manualLayout>
          <c:xMode val="edge"/>
          <c:yMode val="edge"/>
          <c:x val="0.37770067336020441"/>
          <c:y val="0.79072221793536268"/>
          <c:w val="0.37771936616371959"/>
          <c:h val="0.18886161374538626"/>
        </c:manualLayout>
      </c:layout>
      <c:overlay val="0"/>
      <c:txPr>
        <a:bodyPr/>
        <a:lstStyle/>
        <a:p>
          <a:pPr rtl="0">
            <a:defRPr sz="1200" b="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Categoria Administrativa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8.2213275101565286E-2"/>
          <c:y val="2.08560790954483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26946855754766"/>
          <c:y val="0.11285930549256612"/>
          <c:w val="0.47765938919699613"/>
          <c:h val="0.6966401185019423"/>
        </c:manualLayout>
      </c:layout>
      <c:pieChart>
        <c:varyColors val="1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explosion val="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520604317238024"/>
                  <c:y val="-0.2318837446022578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'Tab4.1'!$L$77:$L$78</c:f>
              <c:strCache>
                <c:ptCount val="2"/>
                <c:pt idx="0">
                  <c:v>Pública</c:v>
                </c:pt>
                <c:pt idx="1">
                  <c:v>Privada</c:v>
                </c:pt>
              </c:strCache>
            </c:strRef>
          </c:cat>
          <c:val>
            <c:numRef>
              <c:f>'Tab4.1'!$M$77:$M$78</c:f>
              <c:numCache>
                <c:formatCode>#,##0</c:formatCode>
                <c:ptCount val="2"/>
                <c:pt idx="0">
                  <c:v>139373</c:v>
                </c:pt>
                <c:pt idx="1">
                  <c:v>1202469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20202822809477625"/>
          <c:y val="0.82792503088040847"/>
          <c:w val="0.28610559787651224"/>
          <c:h val="7.1270586824924709E-2"/>
        </c:manualLayout>
      </c:layout>
      <c:overlay val="0"/>
      <c:txPr>
        <a:bodyPr/>
        <a:lstStyle/>
        <a:p>
          <a:pPr rtl="0">
            <a:defRPr sz="1200" b="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Grau Acadêmico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8286909562601154"/>
          <c:y val="2.08560790954483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48940207844773"/>
          <c:y val="0.1180029838973005"/>
          <c:w val="0.4721571852376763"/>
          <c:h val="0.68861545468305196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3179091212087546"/>
                  <c:y val="0.10165915309538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1890773397550422E-2"/>
                  <c:y val="-0.186105198391399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9875554367833"/>
                  <c:y val="0.1266787843588165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'Tab4.2'!$B$78:$B$80</c:f>
              <c:strCache>
                <c:ptCount val="3"/>
                <c:pt idx="0">
                  <c:v>Bacharelado</c:v>
                </c:pt>
                <c:pt idx="1">
                  <c:v>Licenciatura</c:v>
                </c:pt>
                <c:pt idx="2">
                  <c:v>Tecnológico</c:v>
                </c:pt>
              </c:strCache>
            </c:strRef>
          </c:cat>
          <c:val>
            <c:numRef>
              <c:f>'Tab4.2'!$O$78:$O$80</c:f>
              <c:numCache>
                <c:formatCode>#,##0</c:formatCode>
                <c:ptCount val="3"/>
                <c:pt idx="0">
                  <c:v>416507</c:v>
                </c:pt>
                <c:pt idx="1">
                  <c:v>540693</c:v>
                </c:pt>
                <c:pt idx="2">
                  <c:v>384642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29563231712992849"/>
          <c:y val="0.83487705724555794"/>
          <c:w val="0.27049997447731033"/>
          <c:h val="0.14079085047641909"/>
        </c:manualLayout>
      </c:layout>
      <c:overlay val="0"/>
      <c:txPr>
        <a:bodyPr/>
        <a:lstStyle/>
        <a:p>
          <a:pPr rtl="0">
            <a:defRPr sz="1200" b="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6778041527131909E-2"/>
          <c:y val="0.15457426026737769"/>
          <c:w val="0.91696024350468996"/>
          <c:h val="0.70224026034144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Saúde e Bem-Estar Social 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1844455554321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241774723443429E-3"/>
                  <c:y val="-2.2046161537606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(Plan1!$B$1,Plan1!$D$1)</c:f>
              <c:strCache>
                <c:ptCount val="2"/>
                <c:pt idx="0">
                  <c:v>IES</c:v>
                </c:pt>
                <c:pt idx="1">
                  <c:v>CURSOS</c:v>
                </c:pt>
              </c:strCache>
            </c:strRef>
          </c:cat>
          <c:val>
            <c:numRef>
              <c:f>(Plan1!$B$2,Plan1!$D$2)</c:f>
              <c:numCache>
                <c:formatCode>#,##0</c:formatCode>
                <c:ptCount val="2"/>
                <c:pt idx="0" formatCode="General">
                  <c:v>939</c:v>
                </c:pt>
                <c:pt idx="1">
                  <c:v>3738</c:v>
                </c:pt>
              </c:numCache>
            </c:numRef>
          </c:val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Enfermagem 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620887361721712E-2"/>
                  <c:y val="-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770339009951277E-2"/>
                  <c:y val="-2.20461615376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(Plan1!$B$1,Plan1!$D$1)</c:f>
              <c:strCache>
                <c:ptCount val="2"/>
                <c:pt idx="0">
                  <c:v>IES</c:v>
                </c:pt>
                <c:pt idx="1">
                  <c:v>CURSOS</c:v>
                </c:pt>
              </c:strCache>
            </c:strRef>
          </c:cat>
          <c:val>
            <c:numRef>
              <c:f>(Plan1!$B$3,Plan1!$D$3)</c:f>
              <c:numCache>
                <c:formatCode>General</c:formatCode>
                <c:ptCount val="2"/>
                <c:pt idx="0">
                  <c:v>670</c:v>
                </c:pt>
                <c:pt idx="1">
                  <c:v>851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883136"/>
        <c:axId val="103884672"/>
        <c:axId val="0"/>
      </c:bar3DChart>
      <c:catAx>
        <c:axId val="103883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103884672"/>
        <c:crosses val="autoZero"/>
        <c:auto val="1"/>
        <c:lblAlgn val="ctr"/>
        <c:lblOffset val="100"/>
        <c:noMultiLvlLbl val="0"/>
      </c:catAx>
      <c:valAx>
        <c:axId val="103884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03883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7435533573462076E-3"/>
          <c:y val="1.6374282927999181E-2"/>
          <c:w val="0.50812781714730115"/>
          <c:h val="0.11025086718759644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mailto:Claudia.griboski@inep.gov.br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mailto:Claudia.griboski@inep.gov.b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15B94B-22C7-4061-B52F-0E3501BA40B1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</dgm:pt>
    <dgm:pt modelId="{8A8D708E-D9D6-435A-BFA1-3D1C4A642166}">
      <dgm:prSet phldrT="[Texto]" custT="1"/>
      <dgm:spPr/>
      <dgm:t>
        <a:bodyPr/>
        <a:lstStyle/>
        <a:p>
          <a:r>
            <a:rPr lang="pt-B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Estudantes</a:t>
          </a:r>
          <a:endParaRPr lang="pt-BR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F4B11EC6-DFCC-4375-91E3-BE33876D3589}" type="parTrans" cxnId="{CD03A6EE-8F5E-4DC5-8E2C-1D28DC3D23B4}">
      <dgm:prSet/>
      <dgm:spPr/>
      <dgm:t>
        <a:bodyPr/>
        <a:lstStyle/>
        <a:p>
          <a:endParaRPr lang="pt-BR"/>
        </a:p>
      </dgm:t>
    </dgm:pt>
    <dgm:pt modelId="{30B21363-7448-4CBC-B783-C7B917FF8127}" type="sibTrans" cxnId="{CD03A6EE-8F5E-4DC5-8E2C-1D28DC3D23B4}">
      <dgm:prSet/>
      <dgm:spPr/>
      <dgm:t>
        <a:bodyPr/>
        <a:lstStyle/>
        <a:p>
          <a:endParaRPr lang="pt-BR"/>
        </a:p>
      </dgm:t>
    </dgm:pt>
    <dgm:pt modelId="{9192A79B-7DBE-4A2E-85C6-1F22C6514F2E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</a:rPr>
            <a:t>Cursos</a:t>
          </a:r>
          <a:endParaRPr lang="pt-BR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</a:endParaRPr>
        </a:p>
      </dgm:t>
    </dgm:pt>
    <dgm:pt modelId="{AC69B15E-54CE-4FF6-BCFD-36B450BD0B04}" type="parTrans" cxnId="{15EB5C02-99BC-4F1B-A2C2-47E0B90E0329}">
      <dgm:prSet/>
      <dgm:spPr/>
      <dgm:t>
        <a:bodyPr/>
        <a:lstStyle/>
        <a:p>
          <a:endParaRPr lang="pt-BR"/>
        </a:p>
      </dgm:t>
    </dgm:pt>
    <dgm:pt modelId="{6AF2E6BB-758D-47B8-83B1-329E1FA493FF}" type="sibTrans" cxnId="{15EB5C02-99BC-4F1B-A2C2-47E0B90E0329}">
      <dgm:prSet/>
      <dgm:spPr/>
      <dgm:t>
        <a:bodyPr/>
        <a:lstStyle/>
        <a:p>
          <a:endParaRPr lang="pt-BR"/>
        </a:p>
      </dgm:t>
    </dgm:pt>
    <dgm:pt modelId="{55F61F09-DD03-4215-901C-0192B8EA3200}">
      <dgm:prSet phldrT="[Texto]" custT="1"/>
      <dgm:spPr/>
      <dgm:t>
        <a:bodyPr/>
        <a:lstStyle/>
        <a:p>
          <a:r>
            <a:rPr lang="pt-B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IES</a:t>
          </a:r>
          <a:endParaRPr lang="pt-BR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6DD90BBC-3A2A-497E-9F93-C2169434E406}" type="parTrans" cxnId="{21449405-8D1B-4CE9-A7C2-8BE7D9B94217}">
      <dgm:prSet/>
      <dgm:spPr/>
      <dgm:t>
        <a:bodyPr/>
        <a:lstStyle/>
        <a:p>
          <a:endParaRPr lang="pt-BR"/>
        </a:p>
      </dgm:t>
    </dgm:pt>
    <dgm:pt modelId="{BD6A70C5-B618-490B-838F-71392855355F}" type="sibTrans" cxnId="{21449405-8D1B-4CE9-A7C2-8BE7D9B94217}">
      <dgm:prSet/>
      <dgm:spPr/>
      <dgm:t>
        <a:bodyPr/>
        <a:lstStyle/>
        <a:p>
          <a:endParaRPr lang="pt-BR"/>
        </a:p>
      </dgm:t>
    </dgm:pt>
    <dgm:pt modelId="{C3EE3C3C-3A4A-4F53-A568-D6A08A1AB392}" type="pres">
      <dgm:prSet presAssocID="{8415B94B-22C7-4061-B52F-0E3501BA40B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18132E-9CA5-481A-9B63-4C8C25AECE8B}" type="pres">
      <dgm:prSet presAssocID="{8A8D708E-D9D6-435A-BFA1-3D1C4A642166}" presName="gear1" presStyleLbl="node1" presStyleIdx="0" presStyleCnt="3" custScaleX="105032" custScaleY="112622" custLinFactNeighborX="-2543" custLinFactNeighborY="-315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288E16-BD63-4962-9DA1-0E766425F6F1}" type="pres">
      <dgm:prSet presAssocID="{8A8D708E-D9D6-435A-BFA1-3D1C4A642166}" presName="gear1srcNode" presStyleLbl="node1" presStyleIdx="0" presStyleCnt="3"/>
      <dgm:spPr/>
      <dgm:t>
        <a:bodyPr/>
        <a:lstStyle/>
        <a:p>
          <a:endParaRPr lang="pt-BR"/>
        </a:p>
      </dgm:t>
    </dgm:pt>
    <dgm:pt modelId="{1BE7D9DB-03E3-4ADD-BEFA-E68CE8410712}" type="pres">
      <dgm:prSet presAssocID="{8A8D708E-D9D6-435A-BFA1-3D1C4A642166}" presName="gear1dstNode" presStyleLbl="node1" presStyleIdx="0" presStyleCnt="3"/>
      <dgm:spPr/>
      <dgm:t>
        <a:bodyPr/>
        <a:lstStyle/>
        <a:p>
          <a:endParaRPr lang="pt-BR"/>
        </a:p>
      </dgm:t>
    </dgm:pt>
    <dgm:pt modelId="{81610C30-30CF-4A46-AB8D-2F2F0267766B}" type="pres">
      <dgm:prSet presAssocID="{9192A79B-7DBE-4A2E-85C6-1F22C6514F2E}" presName="gear2" presStyleLbl="node1" presStyleIdx="1" presStyleCnt="3" custScaleX="102718" custScaleY="105175" custLinFactNeighborX="-7129" custLinFactNeighborY="-452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7B9FC6-84D3-4145-9EC8-98CEC256D02B}" type="pres">
      <dgm:prSet presAssocID="{9192A79B-7DBE-4A2E-85C6-1F22C6514F2E}" presName="gear2srcNode" presStyleLbl="node1" presStyleIdx="1" presStyleCnt="3"/>
      <dgm:spPr/>
      <dgm:t>
        <a:bodyPr/>
        <a:lstStyle/>
        <a:p>
          <a:endParaRPr lang="pt-BR"/>
        </a:p>
      </dgm:t>
    </dgm:pt>
    <dgm:pt modelId="{679E7288-7CAF-476E-827E-7601C2F2D2D7}" type="pres">
      <dgm:prSet presAssocID="{9192A79B-7DBE-4A2E-85C6-1F22C6514F2E}" presName="gear2dstNode" presStyleLbl="node1" presStyleIdx="1" presStyleCnt="3"/>
      <dgm:spPr/>
      <dgm:t>
        <a:bodyPr/>
        <a:lstStyle/>
        <a:p>
          <a:endParaRPr lang="pt-BR"/>
        </a:p>
      </dgm:t>
    </dgm:pt>
    <dgm:pt modelId="{92DAD683-E50D-4976-83DF-5D16A454C2D7}" type="pres">
      <dgm:prSet presAssocID="{55F61F09-DD03-4215-901C-0192B8EA3200}" presName="gear3" presStyleLbl="node1" presStyleIdx="2" presStyleCnt="3" custLinFactNeighborX="-3605" custLinFactNeighborY="-2150"/>
      <dgm:spPr/>
      <dgm:t>
        <a:bodyPr/>
        <a:lstStyle/>
        <a:p>
          <a:endParaRPr lang="pt-BR"/>
        </a:p>
      </dgm:t>
    </dgm:pt>
    <dgm:pt modelId="{908E4BBC-CA51-4D82-8FC7-A5730FC6EB6F}" type="pres">
      <dgm:prSet presAssocID="{55F61F09-DD03-4215-901C-0192B8EA320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81C3C8-7DB0-45F2-9D31-99A3C68CA342}" type="pres">
      <dgm:prSet presAssocID="{55F61F09-DD03-4215-901C-0192B8EA3200}" presName="gear3srcNode" presStyleLbl="node1" presStyleIdx="2" presStyleCnt="3"/>
      <dgm:spPr/>
      <dgm:t>
        <a:bodyPr/>
        <a:lstStyle/>
        <a:p>
          <a:endParaRPr lang="pt-BR"/>
        </a:p>
      </dgm:t>
    </dgm:pt>
    <dgm:pt modelId="{417F4084-8D36-4A8A-B1E6-E0F9AE1158A0}" type="pres">
      <dgm:prSet presAssocID="{55F61F09-DD03-4215-901C-0192B8EA3200}" presName="gear3dstNode" presStyleLbl="node1" presStyleIdx="2" presStyleCnt="3"/>
      <dgm:spPr/>
      <dgm:t>
        <a:bodyPr/>
        <a:lstStyle/>
        <a:p>
          <a:endParaRPr lang="pt-BR"/>
        </a:p>
      </dgm:t>
    </dgm:pt>
    <dgm:pt modelId="{1F6F9FEA-A07F-4738-BB6F-AFD0BC81534A}" type="pres">
      <dgm:prSet presAssocID="{30B21363-7448-4CBC-B783-C7B917FF8127}" presName="connector1" presStyleLbl="sibTrans2D1" presStyleIdx="0" presStyleCnt="3" custLinFactNeighborX="2035" custLinFactNeighborY="-3912"/>
      <dgm:spPr/>
      <dgm:t>
        <a:bodyPr/>
        <a:lstStyle/>
        <a:p>
          <a:endParaRPr lang="pt-BR"/>
        </a:p>
      </dgm:t>
    </dgm:pt>
    <dgm:pt modelId="{35964432-5994-4333-9A05-2D2BBC41399A}" type="pres">
      <dgm:prSet presAssocID="{6AF2E6BB-758D-47B8-83B1-329E1FA493FF}" presName="connector2" presStyleLbl="sibTrans2D1" presStyleIdx="1" presStyleCnt="3" custLinFactNeighborX="-7343" custLinFactNeighborY="-5663"/>
      <dgm:spPr/>
      <dgm:t>
        <a:bodyPr/>
        <a:lstStyle/>
        <a:p>
          <a:endParaRPr lang="pt-BR"/>
        </a:p>
      </dgm:t>
    </dgm:pt>
    <dgm:pt modelId="{C77CBC27-F9F0-49A3-A254-70DE612671F8}" type="pres">
      <dgm:prSet presAssocID="{BD6A70C5-B618-490B-838F-71392855355F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295459F8-E6FB-460F-8F7B-8F7E8B7C2522}" type="presOf" srcId="{9192A79B-7DBE-4A2E-85C6-1F22C6514F2E}" destId="{81610C30-30CF-4A46-AB8D-2F2F0267766B}" srcOrd="0" destOrd="0" presId="urn:microsoft.com/office/officeart/2005/8/layout/gear1"/>
    <dgm:cxn modelId="{FD3498E6-C45E-4F50-A0E4-9CC32A183AF6}" type="presOf" srcId="{8415B94B-22C7-4061-B52F-0E3501BA40B1}" destId="{C3EE3C3C-3A4A-4F53-A568-D6A08A1AB392}" srcOrd="0" destOrd="0" presId="urn:microsoft.com/office/officeart/2005/8/layout/gear1"/>
    <dgm:cxn modelId="{EF6E810F-1FFD-41AB-BC86-6FBEEA616172}" type="presOf" srcId="{9192A79B-7DBE-4A2E-85C6-1F22C6514F2E}" destId="{B17B9FC6-84D3-4145-9EC8-98CEC256D02B}" srcOrd="1" destOrd="0" presId="urn:microsoft.com/office/officeart/2005/8/layout/gear1"/>
    <dgm:cxn modelId="{CD03A6EE-8F5E-4DC5-8E2C-1D28DC3D23B4}" srcId="{8415B94B-22C7-4061-B52F-0E3501BA40B1}" destId="{8A8D708E-D9D6-435A-BFA1-3D1C4A642166}" srcOrd="0" destOrd="0" parTransId="{F4B11EC6-DFCC-4375-91E3-BE33876D3589}" sibTransId="{30B21363-7448-4CBC-B783-C7B917FF8127}"/>
    <dgm:cxn modelId="{AA1A4E6C-1023-4C9F-97F1-84E71D68E9D0}" type="presOf" srcId="{55F61F09-DD03-4215-901C-0192B8EA3200}" destId="{3681C3C8-7DB0-45F2-9D31-99A3C68CA342}" srcOrd="2" destOrd="0" presId="urn:microsoft.com/office/officeart/2005/8/layout/gear1"/>
    <dgm:cxn modelId="{CEE120E4-9464-46D5-A6D7-25CABAE6C372}" type="presOf" srcId="{8A8D708E-D9D6-435A-BFA1-3D1C4A642166}" destId="{4D18132E-9CA5-481A-9B63-4C8C25AECE8B}" srcOrd="0" destOrd="0" presId="urn:microsoft.com/office/officeart/2005/8/layout/gear1"/>
    <dgm:cxn modelId="{210230E3-3CA2-4514-9C5C-D9B27AC9074A}" type="presOf" srcId="{8A8D708E-D9D6-435A-BFA1-3D1C4A642166}" destId="{1BE7D9DB-03E3-4ADD-BEFA-E68CE8410712}" srcOrd="2" destOrd="0" presId="urn:microsoft.com/office/officeart/2005/8/layout/gear1"/>
    <dgm:cxn modelId="{00294B82-5E9A-4D8B-9E12-6CB72A29978E}" type="presOf" srcId="{55F61F09-DD03-4215-901C-0192B8EA3200}" destId="{417F4084-8D36-4A8A-B1E6-E0F9AE1158A0}" srcOrd="3" destOrd="0" presId="urn:microsoft.com/office/officeart/2005/8/layout/gear1"/>
    <dgm:cxn modelId="{DB8C35C9-B78A-453C-85C2-62837DC281B2}" type="presOf" srcId="{30B21363-7448-4CBC-B783-C7B917FF8127}" destId="{1F6F9FEA-A07F-4738-BB6F-AFD0BC81534A}" srcOrd="0" destOrd="0" presId="urn:microsoft.com/office/officeart/2005/8/layout/gear1"/>
    <dgm:cxn modelId="{AE523D2E-9FCB-4B0C-94BB-196CC0DB978E}" type="presOf" srcId="{8A8D708E-D9D6-435A-BFA1-3D1C4A642166}" destId="{CA288E16-BD63-4962-9DA1-0E766425F6F1}" srcOrd="1" destOrd="0" presId="urn:microsoft.com/office/officeart/2005/8/layout/gear1"/>
    <dgm:cxn modelId="{E4088D7D-3E76-43D8-92B6-AFC3B019C95D}" type="presOf" srcId="{BD6A70C5-B618-490B-838F-71392855355F}" destId="{C77CBC27-F9F0-49A3-A254-70DE612671F8}" srcOrd="0" destOrd="0" presId="urn:microsoft.com/office/officeart/2005/8/layout/gear1"/>
    <dgm:cxn modelId="{22B43E94-8F7E-461C-962B-102994B92F5A}" type="presOf" srcId="{55F61F09-DD03-4215-901C-0192B8EA3200}" destId="{92DAD683-E50D-4976-83DF-5D16A454C2D7}" srcOrd="0" destOrd="0" presId="urn:microsoft.com/office/officeart/2005/8/layout/gear1"/>
    <dgm:cxn modelId="{15EB5C02-99BC-4F1B-A2C2-47E0B90E0329}" srcId="{8415B94B-22C7-4061-B52F-0E3501BA40B1}" destId="{9192A79B-7DBE-4A2E-85C6-1F22C6514F2E}" srcOrd="1" destOrd="0" parTransId="{AC69B15E-54CE-4FF6-BCFD-36B450BD0B04}" sibTransId="{6AF2E6BB-758D-47B8-83B1-329E1FA493FF}"/>
    <dgm:cxn modelId="{E96AF61B-C242-42DC-810E-1251CACAB221}" type="presOf" srcId="{55F61F09-DD03-4215-901C-0192B8EA3200}" destId="{908E4BBC-CA51-4D82-8FC7-A5730FC6EB6F}" srcOrd="1" destOrd="0" presId="urn:microsoft.com/office/officeart/2005/8/layout/gear1"/>
    <dgm:cxn modelId="{2610215C-0684-4EF1-A466-A55BE2E486C0}" type="presOf" srcId="{9192A79B-7DBE-4A2E-85C6-1F22C6514F2E}" destId="{679E7288-7CAF-476E-827E-7601C2F2D2D7}" srcOrd="2" destOrd="0" presId="urn:microsoft.com/office/officeart/2005/8/layout/gear1"/>
    <dgm:cxn modelId="{F1642756-A789-42D1-B50F-9288C34269F1}" type="presOf" srcId="{6AF2E6BB-758D-47B8-83B1-329E1FA493FF}" destId="{35964432-5994-4333-9A05-2D2BBC41399A}" srcOrd="0" destOrd="0" presId="urn:microsoft.com/office/officeart/2005/8/layout/gear1"/>
    <dgm:cxn modelId="{21449405-8D1B-4CE9-A7C2-8BE7D9B94217}" srcId="{8415B94B-22C7-4061-B52F-0E3501BA40B1}" destId="{55F61F09-DD03-4215-901C-0192B8EA3200}" srcOrd="2" destOrd="0" parTransId="{6DD90BBC-3A2A-497E-9F93-C2169434E406}" sibTransId="{BD6A70C5-B618-490B-838F-71392855355F}"/>
    <dgm:cxn modelId="{E02A0CD8-AE76-4628-B49F-A35CF9CB5985}" type="presParOf" srcId="{C3EE3C3C-3A4A-4F53-A568-D6A08A1AB392}" destId="{4D18132E-9CA5-481A-9B63-4C8C25AECE8B}" srcOrd="0" destOrd="0" presId="urn:microsoft.com/office/officeart/2005/8/layout/gear1"/>
    <dgm:cxn modelId="{1BF61AC7-5567-4C35-9333-79A9851F9962}" type="presParOf" srcId="{C3EE3C3C-3A4A-4F53-A568-D6A08A1AB392}" destId="{CA288E16-BD63-4962-9DA1-0E766425F6F1}" srcOrd="1" destOrd="0" presId="urn:microsoft.com/office/officeart/2005/8/layout/gear1"/>
    <dgm:cxn modelId="{3217B3C5-BBCB-43CC-95FA-0B8F5C47294A}" type="presParOf" srcId="{C3EE3C3C-3A4A-4F53-A568-D6A08A1AB392}" destId="{1BE7D9DB-03E3-4ADD-BEFA-E68CE8410712}" srcOrd="2" destOrd="0" presId="urn:microsoft.com/office/officeart/2005/8/layout/gear1"/>
    <dgm:cxn modelId="{41ADF48C-E5F4-4EAD-8E9B-9AC16AB97ADA}" type="presParOf" srcId="{C3EE3C3C-3A4A-4F53-A568-D6A08A1AB392}" destId="{81610C30-30CF-4A46-AB8D-2F2F0267766B}" srcOrd="3" destOrd="0" presId="urn:microsoft.com/office/officeart/2005/8/layout/gear1"/>
    <dgm:cxn modelId="{227447B5-98C1-44DA-B1B7-6B6B4397603B}" type="presParOf" srcId="{C3EE3C3C-3A4A-4F53-A568-D6A08A1AB392}" destId="{B17B9FC6-84D3-4145-9EC8-98CEC256D02B}" srcOrd="4" destOrd="0" presId="urn:microsoft.com/office/officeart/2005/8/layout/gear1"/>
    <dgm:cxn modelId="{63C3D3A8-0679-41C0-86FD-BE5DA7B7DDFF}" type="presParOf" srcId="{C3EE3C3C-3A4A-4F53-A568-D6A08A1AB392}" destId="{679E7288-7CAF-476E-827E-7601C2F2D2D7}" srcOrd="5" destOrd="0" presId="urn:microsoft.com/office/officeart/2005/8/layout/gear1"/>
    <dgm:cxn modelId="{410848DA-EAA1-4A7D-87E2-EA607A4793D7}" type="presParOf" srcId="{C3EE3C3C-3A4A-4F53-A568-D6A08A1AB392}" destId="{92DAD683-E50D-4976-83DF-5D16A454C2D7}" srcOrd="6" destOrd="0" presId="urn:microsoft.com/office/officeart/2005/8/layout/gear1"/>
    <dgm:cxn modelId="{61C81E08-AC5D-423E-8D21-42D83FFEE0F3}" type="presParOf" srcId="{C3EE3C3C-3A4A-4F53-A568-D6A08A1AB392}" destId="{908E4BBC-CA51-4D82-8FC7-A5730FC6EB6F}" srcOrd="7" destOrd="0" presId="urn:microsoft.com/office/officeart/2005/8/layout/gear1"/>
    <dgm:cxn modelId="{58B16833-53FA-4E22-B0E5-E28093114772}" type="presParOf" srcId="{C3EE3C3C-3A4A-4F53-A568-D6A08A1AB392}" destId="{3681C3C8-7DB0-45F2-9D31-99A3C68CA342}" srcOrd="8" destOrd="0" presId="urn:microsoft.com/office/officeart/2005/8/layout/gear1"/>
    <dgm:cxn modelId="{BDBEDDDF-B732-4A95-A5BD-4546475E2CE7}" type="presParOf" srcId="{C3EE3C3C-3A4A-4F53-A568-D6A08A1AB392}" destId="{417F4084-8D36-4A8A-B1E6-E0F9AE1158A0}" srcOrd="9" destOrd="0" presId="urn:microsoft.com/office/officeart/2005/8/layout/gear1"/>
    <dgm:cxn modelId="{6F40464F-A003-4BE0-8F50-A56AE101991D}" type="presParOf" srcId="{C3EE3C3C-3A4A-4F53-A568-D6A08A1AB392}" destId="{1F6F9FEA-A07F-4738-BB6F-AFD0BC81534A}" srcOrd="10" destOrd="0" presId="urn:microsoft.com/office/officeart/2005/8/layout/gear1"/>
    <dgm:cxn modelId="{08B25CE6-FA1D-40C1-9492-26C2AA440D5E}" type="presParOf" srcId="{C3EE3C3C-3A4A-4F53-A568-D6A08A1AB392}" destId="{35964432-5994-4333-9A05-2D2BBC41399A}" srcOrd="11" destOrd="0" presId="urn:microsoft.com/office/officeart/2005/8/layout/gear1"/>
    <dgm:cxn modelId="{CDF4375E-9903-44B4-B186-9B1A972F0447}" type="presParOf" srcId="{C3EE3C3C-3A4A-4F53-A568-D6A08A1AB392}" destId="{C77CBC27-F9F0-49A3-A254-70DE612671F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2AF348-70A3-457A-953C-31B57E0F120B}" type="doc">
      <dgm:prSet loTypeId="urn:microsoft.com/office/officeart/2005/8/layout/default#5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75DBF081-95E2-45AD-BC00-51A6AC208491}">
      <dgm:prSet phldrT="[Texto]" custT="1"/>
      <dgm:spPr/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Responsabilidade Social</a:t>
          </a:r>
        </a:p>
      </dgm:t>
    </dgm:pt>
    <dgm:pt modelId="{340D14C2-AD75-48C8-AE76-894BB7692F64}" type="parTrans" cxnId="{E891C577-ABDA-4E31-BBD6-415606B54A50}">
      <dgm:prSet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E0BA91DF-0844-4EF7-A40E-B47891C1F070}" type="sibTrans" cxnId="{E891C577-ABDA-4E31-BBD6-415606B54A50}">
      <dgm:prSet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911E015A-CF3D-45E9-95E2-4F699415B0F7}">
      <dgm:prSet phldrT="[Texto]" custT="1"/>
      <dgm:spPr/>
      <dgm:t>
        <a:bodyPr/>
        <a:lstStyle/>
        <a:p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Reconhecimento da Diversidade do Sistema</a:t>
          </a:r>
        </a:p>
      </dgm:t>
    </dgm:pt>
    <dgm:pt modelId="{2DB89CD3-E9E4-4BB8-9C3A-186EB75B29AF}" type="parTrans" cxnId="{3B02EE5F-3C4D-4B91-A55F-056C63DA1ACB}">
      <dgm:prSet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5B6ADD64-ADA3-4901-AD28-10DC7FA7F032}" type="sibTrans" cxnId="{3B02EE5F-3C4D-4B91-A55F-056C63DA1ACB}">
      <dgm:prSet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2013CC44-D7A8-4947-96DF-B6C20AE5C66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Respeito às Autonomia, Identidade, Missão e  História</a:t>
          </a:r>
        </a:p>
      </dgm:t>
    </dgm:pt>
    <dgm:pt modelId="{39FAAA17-633E-4637-B206-F33F911FB090}" type="parTrans" cxnId="{DFCDC4CF-9D88-4459-A588-53F298EDD285}">
      <dgm:prSet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CA92C3D8-CB84-4667-95AC-88A107B69E8F}" type="sibTrans" cxnId="{DFCDC4CF-9D88-4459-A588-53F298EDD285}">
      <dgm:prSet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66154352-ED96-4197-8DEB-88C1604ABAC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Avaliação a partir de um conjunto integrado de Indicadores de Qualidade</a:t>
          </a:r>
        </a:p>
      </dgm:t>
    </dgm:pt>
    <dgm:pt modelId="{354CC2FD-CFA1-47F2-B3FE-66B2EF180770}" type="parTrans" cxnId="{A2AC3013-7219-4F5F-8BC2-45A33196611E}">
      <dgm:prSet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9957370B-8A1B-4DCA-8F57-2F9A57B214FE}" type="sibTrans" cxnId="{A2AC3013-7219-4F5F-8BC2-45A33196611E}">
      <dgm:prSet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63ACFA15-143D-4BC0-A2E6-8DECDD787759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Caráter Público dos Procedimentos e Resultados</a:t>
          </a:r>
        </a:p>
      </dgm:t>
    </dgm:pt>
    <dgm:pt modelId="{59CFF44B-5312-4B95-9B60-C8ACBBE05242}" type="parTrans" cxnId="{FAA14A17-ABDC-4637-BA64-61E2A8F9E957}">
      <dgm:prSet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4083266D-B054-43E1-8B91-3C27CD504E36}" type="sibTrans" cxnId="{FAA14A17-ABDC-4637-BA64-61E2A8F9E957}">
      <dgm:prSet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A6903BCD-F10B-4895-85BE-7B07E156F00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Participação de todos Atores</a:t>
          </a:r>
        </a:p>
      </dgm:t>
    </dgm:pt>
    <dgm:pt modelId="{2EF696E0-1847-473B-A07F-900D42C1902F}" type="parTrans" cxnId="{5138A66D-24F0-4B79-8335-BE23758B461C}">
      <dgm:prSet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282EEDE5-47C2-4A79-8C4F-638EC3B7004D}" type="sibTrans" cxnId="{5138A66D-24F0-4B79-8335-BE23758B461C}">
      <dgm:prSet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459E199A-5846-43AF-80F3-4FDE5E2EE55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pt-B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Continuidade do Processo Avaliativo</a:t>
          </a:r>
        </a:p>
      </dgm:t>
    </dgm:pt>
    <dgm:pt modelId="{C724331E-1FF6-4D22-BE4F-F3D77F3E1A5A}" type="parTrans" cxnId="{1CCB7565-00B1-41E2-A005-99E74DF6CF55}">
      <dgm:prSet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67675FBB-DE56-4BA1-8E04-173081980789}" type="sibTrans" cxnId="{1CCB7565-00B1-41E2-A005-99E74DF6CF55}">
      <dgm:prSet/>
      <dgm:spPr/>
      <dgm:t>
        <a:bodyPr/>
        <a:lstStyle/>
        <a:p>
          <a:endParaRPr lang="pt-B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CD1E3525-3E21-494A-A44C-78BD2BF5C9A4}" type="pres">
      <dgm:prSet presAssocID="{AA2AF348-70A3-457A-953C-31B57E0F12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E3392FF-7026-4C97-868B-78E2363A33B1}" type="pres">
      <dgm:prSet presAssocID="{75DBF081-95E2-45AD-BC00-51A6AC20849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1048CF-944D-4DDA-8D50-000FA4998FCD}" type="pres">
      <dgm:prSet presAssocID="{E0BA91DF-0844-4EF7-A40E-B47891C1F070}" presName="sibTrans" presStyleCnt="0"/>
      <dgm:spPr/>
      <dgm:t>
        <a:bodyPr/>
        <a:lstStyle/>
        <a:p>
          <a:endParaRPr lang="pt-BR"/>
        </a:p>
      </dgm:t>
    </dgm:pt>
    <dgm:pt modelId="{1D3C2D7B-53ED-491E-991C-D5F7B12EE800}" type="pres">
      <dgm:prSet presAssocID="{911E015A-CF3D-45E9-95E2-4F699415B0F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FA1287-8DB3-48CA-9092-D435A4CF8F01}" type="pres">
      <dgm:prSet presAssocID="{5B6ADD64-ADA3-4901-AD28-10DC7FA7F032}" presName="sibTrans" presStyleCnt="0"/>
      <dgm:spPr/>
      <dgm:t>
        <a:bodyPr/>
        <a:lstStyle/>
        <a:p>
          <a:endParaRPr lang="pt-BR"/>
        </a:p>
      </dgm:t>
    </dgm:pt>
    <dgm:pt modelId="{0BF1FD35-8327-4646-B57C-34BC21ED3D1A}" type="pres">
      <dgm:prSet presAssocID="{2013CC44-D7A8-4947-96DF-B6C20AE5C66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F25DD4-1B94-4BC5-9EB4-239315DA110A}" type="pres">
      <dgm:prSet presAssocID="{CA92C3D8-CB84-4667-95AC-88A107B69E8F}" presName="sibTrans" presStyleCnt="0"/>
      <dgm:spPr/>
      <dgm:t>
        <a:bodyPr/>
        <a:lstStyle/>
        <a:p>
          <a:endParaRPr lang="pt-BR"/>
        </a:p>
      </dgm:t>
    </dgm:pt>
    <dgm:pt modelId="{2BF855F6-3FFC-4EDD-873C-8E01E4A3AC8C}" type="pres">
      <dgm:prSet presAssocID="{66154352-ED96-4197-8DEB-88C1604ABAC2}" presName="node" presStyleLbl="node1" presStyleIdx="3" presStyleCnt="7" custScaleX="1250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CFB406-8059-4C00-A5F3-5B18C7CE21FD}" type="pres">
      <dgm:prSet presAssocID="{9957370B-8A1B-4DCA-8F57-2F9A57B214FE}" presName="sibTrans" presStyleCnt="0"/>
      <dgm:spPr/>
      <dgm:t>
        <a:bodyPr/>
        <a:lstStyle/>
        <a:p>
          <a:endParaRPr lang="pt-BR"/>
        </a:p>
      </dgm:t>
    </dgm:pt>
    <dgm:pt modelId="{818F5F41-173B-4D24-8432-46BD4BB20194}" type="pres">
      <dgm:prSet presAssocID="{63ACFA15-143D-4BC0-A2E6-8DECDD78775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F11D79-AE70-4E83-928F-46C9C36E284A}" type="pres">
      <dgm:prSet presAssocID="{4083266D-B054-43E1-8B91-3C27CD504E36}" presName="sibTrans" presStyleCnt="0"/>
      <dgm:spPr/>
      <dgm:t>
        <a:bodyPr/>
        <a:lstStyle/>
        <a:p>
          <a:endParaRPr lang="pt-BR"/>
        </a:p>
      </dgm:t>
    </dgm:pt>
    <dgm:pt modelId="{D7E3B9C4-9027-49F6-957E-85B0F0D58ED1}" type="pres">
      <dgm:prSet presAssocID="{A6903BCD-F10B-4895-85BE-7B07E156F00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EBA3BB-598C-46B4-90F0-7D06DE7BFBBD}" type="pres">
      <dgm:prSet presAssocID="{282EEDE5-47C2-4A79-8C4F-638EC3B7004D}" presName="sibTrans" presStyleCnt="0"/>
      <dgm:spPr/>
      <dgm:t>
        <a:bodyPr/>
        <a:lstStyle/>
        <a:p>
          <a:endParaRPr lang="pt-BR"/>
        </a:p>
      </dgm:t>
    </dgm:pt>
    <dgm:pt modelId="{3A2F3569-85FA-4272-B1B9-2C583E00A646}" type="pres">
      <dgm:prSet presAssocID="{459E199A-5846-43AF-80F3-4FDE5E2EE55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2AC3013-7219-4F5F-8BC2-45A33196611E}" srcId="{AA2AF348-70A3-457A-953C-31B57E0F120B}" destId="{66154352-ED96-4197-8DEB-88C1604ABAC2}" srcOrd="3" destOrd="0" parTransId="{354CC2FD-CFA1-47F2-B3FE-66B2EF180770}" sibTransId="{9957370B-8A1B-4DCA-8F57-2F9A57B214FE}"/>
    <dgm:cxn modelId="{DFCDC4CF-9D88-4459-A588-53F298EDD285}" srcId="{AA2AF348-70A3-457A-953C-31B57E0F120B}" destId="{2013CC44-D7A8-4947-96DF-B6C20AE5C66A}" srcOrd="2" destOrd="0" parTransId="{39FAAA17-633E-4637-B206-F33F911FB090}" sibTransId="{CA92C3D8-CB84-4667-95AC-88A107B69E8F}"/>
    <dgm:cxn modelId="{3B02EE5F-3C4D-4B91-A55F-056C63DA1ACB}" srcId="{AA2AF348-70A3-457A-953C-31B57E0F120B}" destId="{911E015A-CF3D-45E9-95E2-4F699415B0F7}" srcOrd="1" destOrd="0" parTransId="{2DB89CD3-E9E4-4BB8-9C3A-186EB75B29AF}" sibTransId="{5B6ADD64-ADA3-4901-AD28-10DC7FA7F032}"/>
    <dgm:cxn modelId="{A1992758-D94A-44D4-803F-B393CF381984}" type="presOf" srcId="{911E015A-CF3D-45E9-95E2-4F699415B0F7}" destId="{1D3C2D7B-53ED-491E-991C-D5F7B12EE800}" srcOrd="0" destOrd="0" presId="urn:microsoft.com/office/officeart/2005/8/layout/default#5"/>
    <dgm:cxn modelId="{FAA14A17-ABDC-4637-BA64-61E2A8F9E957}" srcId="{AA2AF348-70A3-457A-953C-31B57E0F120B}" destId="{63ACFA15-143D-4BC0-A2E6-8DECDD787759}" srcOrd="4" destOrd="0" parTransId="{59CFF44B-5312-4B95-9B60-C8ACBBE05242}" sibTransId="{4083266D-B054-43E1-8B91-3C27CD504E36}"/>
    <dgm:cxn modelId="{1CCB7565-00B1-41E2-A005-99E74DF6CF55}" srcId="{AA2AF348-70A3-457A-953C-31B57E0F120B}" destId="{459E199A-5846-43AF-80F3-4FDE5E2EE552}" srcOrd="6" destOrd="0" parTransId="{C724331E-1FF6-4D22-BE4F-F3D77F3E1A5A}" sibTransId="{67675FBB-DE56-4BA1-8E04-173081980789}"/>
    <dgm:cxn modelId="{49D3D23C-0E73-4A25-9DC7-782D14127AB2}" type="presOf" srcId="{66154352-ED96-4197-8DEB-88C1604ABAC2}" destId="{2BF855F6-3FFC-4EDD-873C-8E01E4A3AC8C}" srcOrd="0" destOrd="0" presId="urn:microsoft.com/office/officeart/2005/8/layout/default#5"/>
    <dgm:cxn modelId="{24B717EC-4681-4AE2-93BE-63057F917040}" type="presOf" srcId="{75DBF081-95E2-45AD-BC00-51A6AC208491}" destId="{5E3392FF-7026-4C97-868B-78E2363A33B1}" srcOrd="0" destOrd="0" presId="urn:microsoft.com/office/officeart/2005/8/layout/default#5"/>
    <dgm:cxn modelId="{6F32ACCD-95B7-42A8-A9C5-11959582F219}" type="presOf" srcId="{459E199A-5846-43AF-80F3-4FDE5E2EE552}" destId="{3A2F3569-85FA-4272-B1B9-2C583E00A646}" srcOrd="0" destOrd="0" presId="urn:microsoft.com/office/officeart/2005/8/layout/default#5"/>
    <dgm:cxn modelId="{183A6E7F-E3C0-4FC7-9A53-7DA2CA3A3218}" type="presOf" srcId="{AA2AF348-70A3-457A-953C-31B57E0F120B}" destId="{CD1E3525-3E21-494A-A44C-78BD2BF5C9A4}" srcOrd="0" destOrd="0" presId="urn:microsoft.com/office/officeart/2005/8/layout/default#5"/>
    <dgm:cxn modelId="{900A2B1D-5734-4B68-BC7C-D59532221A03}" type="presOf" srcId="{2013CC44-D7A8-4947-96DF-B6C20AE5C66A}" destId="{0BF1FD35-8327-4646-B57C-34BC21ED3D1A}" srcOrd="0" destOrd="0" presId="urn:microsoft.com/office/officeart/2005/8/layout/default#5"/>
    <dgm:cxn modelId="{266802E7-2865-486F-BA34-E5E4FB6C416F}" type="presOf" srcId="{63ACFA15-143D-4BC0-A2E6-8DECDD787759}" destId="{818F5F41-173B-4D24-8432-46BD4BB20194}" srcOrd="0" destOrd="0" presId="urn:microsoft.com/office/officeart/2005/8/layout/default#5"/>
    <dgm:cxn modelId="{E891C577-ABDA-4E31-BBD6-415606B54A50}" srcId="{AA2AF348-70A3-457A-953C-31B57E0F120B}" destId="{75DBF081-95E2-45AD-BC00-51A6AC208491}" srcOrd="0" destOrd="0" parTransId="{340D14C2-AD75-48C8-AE76-894BB7692F64}" sibTransId="{E0BA91DF-0844-4EF7-A40E-B47891C1F070}"/>
    <dgm:cxn modelId="{5138A66D-24F0-4B79-8335-BE23758B461C}" srcId="{AA2AF348-70A3-457A-953C-31B57E0F120B}" destId="{A6903BCD-F10B-4895-85BE-7B07E156F004}" srcOrd="5" destOrd="0" parTransId="{2EF696E0-1847-473B-A07F-900D42C1902F}" sibTransId="{282EEDE5-47C2-4A79-8C4F-638EC3B7004D}"/>
    <dgm:cxn modelId="{8BDD3CAF-F6E5-43C5-94B5-A8EBC2646CDA}" type="presOf" srcId="{A6903BCD-F10B-4895-85BE-7B07E156F004}" destId="{D7E3B9C4-9027-49F6-957E-85B0F0D58ED1}" srcOrd="0" destOrd="0" presId="urn:microsoft.com/office/officeart/2005/8/layout/default#5"/>
    <dgm:cxn modelId="{41A45AA5-79C3-453C-817F-037968EE26F6}" type="presParOf" srcId="{CD1E3525-3E21-494A-A44C-78BD2BF5C9A4}" destId="{5E3392FF-7026-4C97-868B-78E2363A33B1}" srcOrd="0" destOrd="0" presId="urn:microsoft.com/office/officeart/2005/8/layout/default#5"/>
    <dgm:cxn modelId="{709302F7-1040-4A11-98EB-BF9C54F2EF09}" type="presParOf" srcId="{CD1E3525-3E21-494A-A44C-78BD2BF5C9A4}" destId="{621048CF-944D-4DDA-8D50-000FA4998FCD}" srcOrd="1" destOrd="0" presId="urn:microsoft.com/office/officeart/2005/8/layout/default#5"/>
    <dgm:cxn modelId="{40D9A62C-65B0-477A-BAB4-34E64D215BC7}" type="presParOf" srcId="{CD1E3525-3E21-494A-A44C-78BD2BF5C9A4}" destId="{1D3C2D7B-53ED-491E-991C-D5F7B12EE800}" srcOrd="2" destOrd="0" presId="urn:microsoft.com/office/officeart/2005/8/layout/default#5"/>
    <dgm:cxn modelId="{A52FB337-5D99-436C-A01D-46A0FDD9BC26}" type="presParOf" srcId="{CD1E3525-3E21-494A-A44C-78BD2BF5C9A4}" destId="{2AFA1287-8DB3-48CA-9092-D435A4CF8F01}" srcOrd="3" destOrd="0" presId="urn:microsoft.com/office/officeart/2005/8/layout/default#5"/>
    <dgm:cxn modelId="{FD44BECA-745B-4DBB-B1A2-992451269212}" type="presParOf" srcId="{CD1E3525-3E21-494A-A44C-78BD2BF5C9A4}" destId="{0BF1FD35-8327-4646-B57C-34BC21ED3D1A}" srcOrd="4" destOrd="0" presId="urn:microsoft.com/office/officeart/2005/8/layout/default#5"/>
    <dgm:cxn modelId="{A5118E21-4496-41E9-9443-FAC7ADEFCB2C}" type="presParOf" srcId="{CD1E3525-3E21-494A-A44C-78BD2BF5C9A4}" destId="{EAF25DD4-1B94-4BC5-9EB4-239315DA110A}" srcOrd="5" destOrd="0" presId="urn:microsoft.com/office/officeart/2005/8/layout/default#5"/>
    <dgm:cxn modelId="{3A67F64C-A404-4648-ACE6-9AAC92F52E57}" type="presParOf" srcId="{CD1E3525-3E21-494A-A44C-78BD2BF5C9A4}" destId="{2BF855F6-3FFC-4EDD-873C-8E01E4A3AC8C}" srcOrd="6" destOrd="0" presId="urn:microsoft.com/office/officeart/2005/8/layout/default#5"/>
    <dgm:cxn modelId="{D4FC0487-C9FA-402E-9F89-621C46038F1D}" type="presParOf" srcId="{CD1E3525-3E21-494A-A44C-78BD2BF5C9A4}" destId="{0FCFB406-8059-4C00-A5F3-5B18C7CE21FD}" srcOrd="7" destOrd="0" presId="urn:microsoft.com/office/officeart/2005/8/layout/default#5"/>
    <dgm:cxn modelId="{85429CB4-CD57-40F5-96FF-546FDB1C4275}" type="presParOf" srcId="{CD1E3525-3E21-494A-A44C-78BD2BF5C9A4}" destId="{818F5F41-173B-4D24-8432-46BD4BB20194}" srcOrd="8" destOrd="0" presId="urn:microsoft.com/office/officeart/2005/8/layout/default#5"/>
    <dgm:cxn modelId="{19CAFB49-DAB4-425D-BE37-17AA30DB8824}" type="presParOf" srcId="{CD1E3525-3E21-494A-A44C-78BD2BF5C9A4}" destId="{58F11D79-AE70-4E83-928F-46C9C36E284A}" srcOrd="9" destOrd="0" presId="urn:microsoft.com/office/officeart/2005/8/layout/default#5"/>
    <dgm:cxn modelId="{D5034561-F5B9-485B-A084-55E7CBF0605F}" type="presParOf" srcId="{CD1E3525-3E21-494A-A44C-78BD2BF5C9A4}" destId="{D7E3B9C4-9027-49F6-957E-85B0F0D58ED1}" srcOrd="10" destOrd="0" presId="urn:microsoft.com/office/officeart/2005/8/layout/default#5"/>
    <dgm:cxn modelId="{90C6D055-A11C-4307-BA89-02501A753DBB}" type="presParOf" srcId="{CD1E3525-3E21-494A-A44C-78BD2BF5C9A4}" destId="{EDEBA3BB-598C-46B4-90F0-7D06DE7BFBBD}" srcOrd="11" destOrd="0" presId="urn:microsoft.com/office/officeart/2005/8/layout/default#5"/>
    <dgm:cxn modelId="{E017A662-3897-4166-BA3D-A3DDF5CE3BF1}" type="presParOf" srcId="{CD1E3525-3E21-494A-A44C-78BD2BF5C9A4}" destId="{3A2F3569-85FA-4272-B1B9-2C583E00A646}" srcOrd="12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2087C2-BC23-42FD-8BE1-33C703DB369A}" type="doc">
      <dgm:prSet loTypeId="urn:microsoft.com/office/officeart/2005/8/layout/hierarchy2" loCatId="hierarchy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190FF7B8-4074-4116-97E1-879F4BD460CC}">
      <dgm:prSet phldrT="[Texto]"/>
      <dgm:spPr>
        <a:solidFill>
          <a:srgbClr val="C00000">
            <a:alpha val="80000"/>
          </a:srgbClr>
        </a:solidFill>
      </dgm:spPr>
      <dgm:t>
        <a:bodyPr/>
        <a:lstStyle/>
        <a:p>
          <a:r>
            <a:rPr lang="pt-BR" dirty="0" smtClean="0"/>
            <a:t>Todas as dimensões</a:t>
          </a:r>
          <a:endParaRPr lang="pt-BR" dirty="0"/>
        </a:p>
      </dgm:t>
    </dgm:pt>
    <dgm:pt modelId="{8787FA5D-6F7E-433A-835C-2184B0715EEC}" type="parTrans" cxnId="{9D7FC8E5-DE5E-4819-9D52-61D4720A5FDD}">
      <dgm:prSet/>
      <dgm:spPr/>
      <dgm:t>
        <a:bodyPr/>
        <a:lstStyle/>
        <a:p>
          <a:endParaRPr lang="pt-BR"/>
        </a:p>
      </dgm:t>
    </dgm:pt>
    <dgm:pt modelId="{77897D79-F4EA-4956-98E2-40E8FBF0EE0C}" type="sibTrans" cxnId="{9D7FC8E5-DE5E-4819-9D52-61D4720A5FDD}">
      <dgm:prSet/>
      <dgm:spPr/>
      <dgm:t>
        <a:bodyPr/>
        <a:lstStyle/>
        <a:p>
          <a:endParaRPr lang="pt-BR"/>
        </a:p>
      </dgm:t>
    </dgm:pt>
    <dgm:pt modelId="{1920707E-68E9-470F-BE91-47415D5350C0}" type="asst">
      <dgm:prSet phldrT="[Texto]"/>
      <dgm:spPr>
        <a:solidFill>
          <a:srgbClr val="C00000">
            <a:alpha val="80000"/>
          </a:srgbClr>
        </a:solidFill>
      </dgm:spPr>
      <dgm:t>
        <a:bodyPr/>
        <a:lstStyle/>
        <a:p>
          <a:r>
            <a:rPr lang="pt-BR" dirty="0" smtClean="0"/>
            <a:t>SEDE</a:t>
          </a:r>
          <a:endParaRPr lang="pt-BR" dirty="0"/>
        </a:p>
      </dgm:t>
    </dgm:pt>
    <dgm:pt modelId="{8F429F3B-2284-4985-999C-D116C489767F}" type="parTrans" cxnId="{7D47E860-A14C-4F66-BA6D-5093434BBF58}">
      <dgm:prSet/>
      <dgm:spPr/>
      <dgm:t>
        <a:bodyPr/>
        <a:lstStyle/>
        <a:p>
          <a:endParaRPr lang="pt-BR"/>
        </a:p>
      </dgm:t>
    </dgm:pt>
    <dgm:pt modelId="{091E4B66-8CBB-482C-AC41-3A82E9035167}" type="sibTrans" cxnId="{7D47E860-A14C-4F66-BA6D-5093434BBF58}">
      <dgm:prSet/>
      <dgm:spPr/>
      <dgm:t>
        <a:bodyPr/>
        <a:lstStyle/>
        <a:p>
          <a:endParaRPr lang="pt-BR"/>
        </a:p>
      </dgm:t>
    </dgm:pt>
    <dgm:pt modelId="{6E048801-C155-45D0-A650-E7F7027B841A}">
      <dgm:prSet phldrT="[Texto]"/>
      <dgm:spPr>
        <a:solidFill>
          <a:srgbClr val="C00000">
            <a:alpha val="70000"/>
          </a:srgbClr>
        </a:solidFill>
      </dgm:spPr>
      <dgm:t>
        <a:bodyPr/>
        <a:lstStyle/>
        <a:p>
          <a:r>
            <a:rPr lang="pt-BR" dirty="0" smtClean="0"/>
            <a:t>Polo</a:t>
          </a:r>
          <a:endParaRPr lang="pt-BR" dirty="0"/>
        </a:p>
      </dgm:t>
    </dgm:pt>
    <dgm:pt modelId="{A109EEB7-9BB0-41A5-AE52-2CBC156E292D}" type="parTrans" cxnId="{CAAEA7B0-82CB-4063-B43B-F6B4DE504E60}">
      <dgm:prSet/>
      <dgm:spPr/>
      <dgm:t>
        <a:bodyPr/>
        <a:lstStyle/>
        <a:p>
          <a:endParaRPr lang="pt-BR"/>
        </a:p>
      </dgm:t>
    </dgm:pt>
    <dgm:pt modelId="{E9E0EFCA-6E30-48FC-AE2A-08B85C1938D5}" type="sibTrans" cxnId="{CAAEA7B0-82CB-4063-B43B-F6B4DE504E60}">
      <dgm:prSet/>
      <dgm:spPr/>
      <dgm:t>
        <a:bodyPr/>
        <a:lstStyle/>
        <a:p>
          <a:endParaRPr lang="pt-BR"/>
        </a:p>
      </dgm:t>
    </dgm:pt>
    <dgm:pt modelId="{0E656602-6BC7-4F43-BDAA-A61CB0361626}">
      <dgm:prSet phldrT="[Texto]"/>
      <dgm:spPr>
        <a:solidFill>
          <a:srgbClr val="C00000">
            <a:alpha val="70000"/>
          </a:srgbClr>
        </a:solidFill>
      </dgm:spPr>
      <dgm:t>
        <a:bodyPr/>
        <a:lstStyle/>
        <a:p>
          <a:r>
            <a:rPr lang="pt-BR" dirty="0" smtClean="0"/>
            <a:t>Polo</a:t>
          </a:r>
          <a:endParaRPr lang="pt-BR" dirty="0"/>
        </a:p>
      </dgm:t>
    </dgm:pt>
    <dgm:pt modelId="{7D1695A3-E10E-4F12-8E17-CAC16908FA3E}" type="parTrans" cxnId="{4F2C2EDF-5FAC-4EFD-86E1-E9CA327AFD1C}">
      <dgm:prSet/>
      <dgm:spPr/>
      <dgm:t>
        <a:bodyPr/>
        <a:lstStyle/>
        <a:p>
          <a:endParaRPr lang="pt-BR"/>
        </a:p>
      </dgm:t>
    </dgm:pt>
    <dgm:pt modelId="{0FB0D808-11C0-49E1-8416-DE551F49631D}" type="sibTrans" cxnId="{4F2C2EDF-5FAC-4EFD-86E1-E9CA327AFD1C}">
      <dgm:prSet/>
      <dgm:spPr/>
      <dgm:t>
        <a:bodyPr/>
        <a:lstStyle/>
        <a:p>
          <a:endParaRPr lang="pt-BR"/>
        </a:p>
      </dgm:t>
    </dgm:pt>
    <dgm:pt modelId="{BD5FCC1F-7E3E-477B-A675-1DCCA7B8FBC8}">
      <dgm:prSet phldrT="[Texto]"/>
      <dgm:spPr>
        <a:solidFill>
          <a:srgbClr val="C00000">
            <a:alpha val="70000"/>
          </a:srgbClr>
        </a:solidFill>
      </dgm:spPr>
      <dgm:t>
        <a:bodyPr/>
        <a:lstStyle/>
        <a:p>
          <a:r>
            <a:rPr lang="pt-BR" dirty="0" smtClean="0"/>
            <a:t>Polo</a:t>
          </a:r>
          <a:endParaRPr lang="pt-BR" dirty="0"/>
        </a:p>
      </dgm:t>
    </dgm:pt>
    <dgm:pt modelId="{B7D6613E-9EF6-44AD-8D98-18A19A6E0D44}" type="parTrans" cxnId="{13654967-9343-4F02-A821-E3DB54419B36}">
      <dgm:prSet/>
      <dgm:spPr/>
      <dgm:t>
        <a:bodyPr/>
        <a:lstStyle/>
        <a:p>
          <a:endParaRPr lang="pt-BR"/>
        </a:p>
      </dgm:t>
    </dgm:pt>
    <dgm:pt modelId="{E5F5D085-3931-47AC-9CF7-F3763D40415A}" type="sibTrans" cxnId="{13654967-9343-4F02-A821-E3DB54419B36}">
      <dgm:prSet/>
      <dgm:spPr/>
      <dgm:t>
        <a:bodyPr/>
        <a:lstStyle/>
        <a:p>
          <a:endParaRPr lang="pt-BR"/>
        </a:p>
      </dgm:t>
    </dgm:pt>
    <dgm:pt modelId="{1707A4BC-7B6A-4E5A-8912-79C83D39099D}">
      <dgm:prSet phldrT="[Texto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pt-BR" sz="2000" dirty="0" smtClean="0"/>
            <a:t>Alguns indicadores Dimensões 1 e 3</a:t>
          </a:r>
          <a:endParaRPr lang="pt-BR" sz="2000" dirty="0"/>
        </a:p>
      </dgm:t>
    </dgm:pt>
    <dgm:pt modelId="{54222954-51D8-41FE-AA68-81BE7AD510F4}" type="parTrans" cxnId="{4BA2B436-7A1F-408D-AA69-C434D9550EFA}">
      <dgm:prSet/>
      <dgm:spPr/>
      <dgm:t>
        <a:bodyPr/>
        <a:lstStyle/>
        <a:p>
          <a:endParaRPr lang="pt-BR"/>
        </a:p>
      </dgm:t>
    </dgm:pt>
    <dgm:pt modelId="{45C93415-A204-46D6-8A44-AD562974EF00}" type="sibTrans" cxnId="{4BA2B436-7A1F-408D-AA69-C434D9550EFA}">
      <dgm:prSet/>
      <dgm:spPr/>
      <dgm:t>
        <a:bodyPr/>
        <a:lstStyle/>
        <a:p>
          <a:endParaRPr lang="pt-BR"/>
        </a:p>
      </dgm:t>
    </dgm:pt>
    <dgm:pt modelId="{86628BE5-AA36-491D-A2CC-8C4F0ACCDC0D}">
      <dgm:prSet phldrT="[Texto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pt-BR" sz="2000" dirty="0" smtClean="0"/>
            <a:t>Alguns indicadores Dimensões 1 e 3</a:t>
          </a:r>
          <a:endParaRPr lang="pt-BR" sz="2000" dirty="0"/>
        </a:p>
      </dgm:t>
    </dgm:pt>
    <dgm:pt modelId="{E5D9417F-680B-4296-A11A-749BE36DB171}" type="parTrans" cxnId="{8ED7250D-DCE6-4A23-B32A-2A13DD128C45}">
      <dgm:prSet/>
      <dgm:spPr/>
      <dgm:t>
        <a:bodyPr/>
        <a:lstStyle/>
        <a:p>
          <a:endParaRPr lang="pt-BR"/>
        </a:p>
      </dgm:t>
    </dgm:pt>
    <dgm:pt modelId="{D5FD42A9-F8C1-4614-8E2F-1C5E176222E3}" type="sibTrans" cxnId="{8ED7250D-DCE6-4A23-B32A-2A13DD128C45}">
      <dgm:prSet/>
      <dgm:spPr/>
      <dgm:t>
        <a:bodyPr/>
        <a:lstStyle/>
        <a:p>
          <a:endParaRPr lang="pt-BR"/>
        </a:p>
      </dgm:t>
    </dgm:pt>
    <dgm:pt modelId="{0E0600CB-D750-42F1-9002-6A76F23EF615}">
      <dgm:prSet phldrT="[Texto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pt-BR" sz="2000" dirty="0" smtClean="0"/>
            <a:t>Alguns indicadores Dimensões 1 e 3</a:t>
          </a:r>
          <a:endParaRPr lang="pt-BR" sz="2000" dirty="0"/>
        </a:p>
      </dgm:t>
    </dgm:pt>
    <dgm:pt modelId="{33322B71-8A57-4992-B408-CA213071EEA3}" type="parTrans" cxnId="{C9D86F63-BAF4-4F60-87A4-0C95A715928A}">
      <dgm:prSet/>
      <dgm:spPr/>
      <dgm:t>
        <a:bodyPr/>
        <a:lstStyle/>
        <a:p>
          <a:endParaRPr lang="pt-BR"/>
        </a:p>
      </dgm:t>
    </dgm:pt>
    <dgm:pt modelId="{31A55BDE-DB44-47B0-A6EF-FE469CD91DF0}" type="sibTrans" cxnId="{C9D86F63-BAF4-4F60-87A4-0C95A715928A}">
      <dgm:prSet/>
      <dgm:spPr/>
      <dgm:t>
        <a:bodyPr/>
        <a:lstStyle/>
        <a:p>
          <a:endParaRPr lang="pt-BR"/>
        </a:p>
      </dgm:t>
    </dgm:pt>
    <dgm:pt modelId="{6FF0C552-8A5F-4412-8DAF-B63D1082F45E}">
      <dgm:prSet phldrT="[Texto]"/>
      <dgm:spPr>
        <a:solidFill>
          <a:srgbClr val="C00000">
            <a:alpha val="80000"/>
          </a:srgbClr>
        </a:solidFill>
      </dgm:spPr>
      <dgm:t>
        <a:bodyPr/>
        <a:lstStyle/>
        <a:p>
          <a:r>
            <a:rPr lang="pt-BR" dirty="0" smtClean="0"/>
            <a:t>A SEDE será avaliada sempre em primeiro lugar</a:t>
          </a:r>
          <a:endParaRPr lang="pt-BR" dirty="0"/>
        </a:p>
      </dgm:t>
    </dgm:pt>
    <dgm:pt modelId="{28E46806-B863-4526-906F-192C90406EB8}" type="parTrans" cxnId="{545685E0-A97D-474C-A39B-F80CDD06F340}">
      <dgm:prSet/>
      <dgm:spPr/>
      <dgm:t>
        <a:bodyPr/>
        <a:lstStyle/>
        <a:p>
          <a:endParaRPr lang="pt-BR"/>
        </a:p>
      </dgm:t>
    </dgm:pt>
    <dgm:pt modelId="{135D41F5-37C3-47BB-AF1E-ABEFB4908212}" type="sibTrans" cxnId="{545685E0-A97D-474C-A39B-F80CDD06F340}">
      <dgm:prSet/>
      <dgm:spPr/>
      <dgm:t>
        <a:bodyPr/>
        <a:lstStyle/>
        <a:p>
          <a:endParaRPr lang="pt-BR"/>
        </a:p>
      </dgm:t>
    </dgm:pt>
    <dgm:pt modelId="{AE88FA3B-FDFB-427E-93A7-7869DFED29A6}" type="pres">
      <dgm:prSet presAssocID="{752087C2-BC23-42FD-8BE1-33C703DB369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36D322B-96CF-4F2D-A184-CCDE7C821D93}" type="pres">
      <dgm:prSet presAssocID="{190FF7B8-4074-4116-97E1-879F4BD460CC}" presName="root1" presStyleCnt="0"/>
      <dgm:spPr/>
    </dgm:pt>
    <dgm:pt modelId="{EFDBC3A2-CDD9-4552-A1C1-0FB81C37E39F}" type="pres">
      <dgm:prSet presAssocID="{190FF7B8-4074-4116-97E1-879F4BD460CC}" presName="LevelOneTextNode" presStyleLbl="node0" presStyleIdx="0" presStyleCnt="3" custLinFactNeighborX="3197" custLinFactNeighborY="756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7D8D0BC-D419-4E72-BE31-3C3EF6940595}" type="pres">
      <dgm:prSet presAssocID="{190FF7B8-4074-4116-97E1-879F4BD460CC}" presName="level2hierChild" presStyleCnt="0"/>
      <dgm:spPr/>
    </dgm:pt>
    <dgm:pt modelId="{C2BC8C94-116D-4504-9BFB-3710B31871E4}" type="pres">
      <dgm:prSet presAssocID="{6FF0C552-8A5F-4412-8DAF-B63D1082F45E}" presName="root1" presStyleCnt="0"/>
      <dgm:spPr/>
    </dgm:pt>
    <dgm:pt modelId="{E8425A7B-EA08-47A3-898A-657782926B57}" type="pres">
      <dgm:prSet presAssocID="{6FF0C552-8A5F-4412-8DAF-B63D1082F45E}" presName="LevelOneTextNode" presStyleLbl="node0" presStyleIdx="1" presStyleCnt="3" custScaleX="114490" custLinFactY="100000" custLinFactNeighborX="3197" custLinFactNeighborY="12264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DB91790-0F25-45D2-B6B3-7B25D5445B1F}" type="pres">
      <dgm:prSet presAssocID="{6FF0C552-8A5F-4412-8DAF-B63D1082F45E}" presName="level2hierChild" presStyleCnt="0"/>
      <dgm:spPr/>
    </dgm:pt>
    <dgm:pt modelId="{4B37EDC8-C3F6-44BE-B693-8B403C6838DF}" type="pres">
      <dgm:prSet presAssocID="{1920707E-68E9-470F-BE91-47415D5350C0}" presName="root1" presStyleCnt="0"/>
      <dgm:spPr/>
    </dgm:pt>
    <dgm:pt modelId="{EFF258BC-4DE7-460D-90C5-FF6284B2F46B}" type="pres">
      <dgm:prSet presAssocID="{1920707E-68E9-470F-BE91-47415D5350C0}" presName="LevelOneTextNod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8B738EF-9AAE-40A9-9FE7-1426B6FC6625}" type="pres">
      <dgm:prSet presAssocID="{1920707E-68E9-470F-BE91-47415D5350C0}" presName="level2hierChild" presStyleCnt="0"/>
      <dgm:spPr/>
    </dgm:pt>
    <dgm:pt modelId="{C306D841-E844-434B-A2F9-6841D314F6D6}" type="pres">
      <dgm:prSet presAssocID="{A109EEB7-9BB0-41A5-AE52-2CBC156E292D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1643898F-95C9-4D8D-96D9-F8E7585F016A}" type="pres">
      <dgm:prSet presAssocID="{A109EEB7-9BB0-41A5-AE52-2CBC156E292D}" presName="connTx" presStyleLbl="parChTrans1D2" presStyleIdx="0" presStyleCnt="3"/>
      <dgm:spPr/>
      <dgm:t>
        <a:bodyPr/>
        <a:lstStyle/>
        <a:p>
          <a:endParaRPr lang="pt-BR"/>
        </a:p>
      </dgm:t>
    </dgm:pt>
    <dgm:pt modelId="{786D11C8-98CB-4418-87C4-1D0C705CB92A}" type="pres">
      <dgm:prSet presAssocID="{6E048801-C155-45D0-A650-E7F7027B841A}" presName="root2" presStyleCnt="0"/>
      <dgm:spPr/>
    </dgm:pt>
    <dgm:pt modelId="{44372427-4620-41BF-860A-9EB627F05E5A}" type="pres">
      <dgm:prSet presAssocID="{6E048801-C155-45D0-A650-E7F7027B841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B46CF87-A7EF-43DE-B0B7-D61020C03335}" type="pres">
      <dgm:prSet presAssocID="{6E048801-C155-45D0-A650-E7F7027B841A}" presName="level3hierChild" presStyleCnt="0"/>
      <dgm:spPr/>
    </dgm:pt>
    <dgm:pt modelId="{AEA83171-AC71-4BAB-8E17-7818E1670BC7}" type="pres">
      <dgm:prSet presAssocID="{54222954-51D8-41FE-AA68-81BE7AD510F4}" presName="conn2-1" presStyleLbl="parChTrans1D3" presStyleIdx="0" presStyleCnt="3"/>
      <dgm:spPr/>
      <dgm:t>
        <a:bodyPr/>
        <a:lstStyle/>
        <a:p>
          <a:endParaRPr lang="pt-BR"/>
        </a:p>
      </dgm:t>
    </dgm:pt>
    <dgm:pt modelId="{E96CAC76-CEED-4558-B5EA-E606396DA79F}" type="pres">
      <dgm:prSet presAssocID="{54222954-51D8-41FE-AA68-81BE7AD510F4}" presName="connTx" presStyleLbl="parChTrans1D3" presStyleIdx="0" presStyleCnt="3"/>
      <dgm:spPr/>
      <dgm:t>
        <a:bodyPr/>
        <a:lstStyle/>
        <a:p>
          <a:endParaRPr lang="pt-BR"/>
        </a:p>
      </dgm:t>
    </dgm:pt>
    <dgm:pt modelId="{2671D308-9810-44CA-8084-C0DB085D7530}" type="pres">
      <dgm:prSet presAssocID="{1707A4BC-7B6A-4E5A-8912-79C83D39099D}" presName="root2" presStyleCnt="0"/>
      <dgm:spPr/>
    </dgm:pt>
    <dgm:pt modelId="{9F81BF4F-B3C5-4AC6-8DE1-95BF0261AA2A}" type="pres">
      <dgm:prSet presAssocID="{1707A4BC-7B6A-4E5A-8912-79C83D39099D}" presName="LevelTwoTextNode" presStyleLbl="node3" presStyleIdx="0" presStyleCnt="3" custScaleX="14218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C847F4E-C78C-4F5E-820F-E2F9B87D3857}" type="pres">
      <dgm:prSet presAssocID="{1707A4BC-7B6A-4E5A-8912-79C83D39099D}" presName="level3hierChild" presStyleCnt="0"/>
      <dgm:spPr/>
    </dgm:pt>
    <dgm:pt modelId="{C2383AEA-D7CA-48B1-AC32-1E69B5313032}" type="pres">
      <dgm:prSet presAssocID="{7D1695A3-E10E-4F12-8E17-CAC16908FA3E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1B680E7B-E1DC-4762-8E8E-344B1DDFA1BF}" type="pres">
      <dgm:prSet presAssocID="{7D1695A3-E10E-4F12-8E17-CAC16908FA3E}" presName="connTx" presStyleLbl="parChTrans1D2" presStyleIdx="1" presStyleCnt="3"/>
      <dgm:spPr/>
      <dgm:t>
        <a:bodyPr/>
        <a:lstStyle/>
        <a:p>
          <a:endParaRPr lang="pt-BR"/>
        </a:p>
      </dgm:t>
    </dgm:pt>
    <dgm:pt modelId="{D9DA3C4F-3375-456C-A207-1C8CBFD1ED90}" type="pres">
      <dgm:prSet presAssocID="{0E656602-6BC7-4F43-BDAA-A61CB0361626}" presName="root2" presStyleCnt="0"/>
      <dgm:spPr/>
    </dgm:pt>
    <dgm:pt modelId="{517E7685-5E8A-4060-884F-2DBE999E47F1}" type="pres">
      <dgm:prSet presAssocID="{0E656602-6BC7-4F43-BDAA-A61CB036162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84C46B4-8CE2-40C4-BCDE-1C793690B254}" type="pres">
      <dgm:prSet presAssocID="{0E656602-6BC7-4F43-BDAA-A61CB0361626}" presName="level3hierChild" presStyleCnt="0"/>
      <dgm:spPr/>
    </dgm:pt>
    <dgm:pt modelId="{20935C0A-E395-48F8-BED3-5E21723FAD8E}" type="pres">
      <dgm:prSet presAssocID="{E5D9417F-680B-4296-A11A-749BE36DB171}" presName="conn2-1" presStyleLbl="parChTrans1D3" presStyleIdx="1" presStyleCnt="3"/>
      <dgm:spPr/>
      <dgm:t>
        <a:bodyPr/>
        <a:lstStyle/>
        <a:p>
          <a:endParaRPr lang="pt-BR"/>
        </a:p>
      </dgm:t>
    </dgm:pt>
    <dgm:pt modelId="{7CDC38A2-F4EB-4446-A1FD-9E2D41A0AF67}" type="pres">
      <dgm:prSet presAssocID="{E5D9417F-680B-4296-A11A-749BE36DB171}" presName="connTx" presStyleLbl="parChTrans1D3" presStyleIdx="1" presStyleCnt="3"/>
      <dgm:spPr/>
      <dgm:t>
        <a:bodyPr/>
        <a:lstStyle/>
        <a:p>
          <a:endParaRPr lang="pt-BR"/>
        </a:p>
      </dgm:t>
    </dgm:pt>
    <dgm:pt modelId="{BC5A4983-371B-4CEF-9F0D-B6E490958080}" type="pres">
      <dgm:prSet presAssocID="{86628BE5-AA36-491D-A2CC-8C4F0ACCDC0D}" presName="root2" presStyleCnt="0"/>
      <dgm:spPr/>
    </dgm:pt>
    <dgm:pt modelId="{274FECF2-8F26-4566-8D40-7107746654DB}" type="pres">
      <dgm:prSet presAssocID="{86628BE5-AA36-491D-A2CC-8C4F0ACCDC0D}" presName="LevelTwoTextNode" presStyleLbl="node3" presStyleIdx="1" presStyleCnt="3" custScaleX="14218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C0DD5DA-5146-40D0-A1B7-CD6904C35685}" type="pres">
      <dgm:prSet presAssocID="{86628BE5-AA36-491D-A2CC-8C4F0ACCDC0D}" presName="level3hierChild" presStyleCnt="0"/>
      <dgm:spPr/>
    </dgm:pt>
    <dgm:pt modelId="{CC40E70E-3C33-4D77-8055-B50D4B076031}" type="pres">
      <dgm:prSet presAssocID="{B7D6613E-9EF6-44AD-8D98-18A19A6E0D44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3B366083-3F03-4281-8770-308FD53F36F8}" type="pres">
      <dgm:prSet presAssocID="{B7D6613E-9EF6-44AD-8D98-18A19A6E0D44}" presName="connTx" presStyleLbl="parChTrans1D2" presStyleIdx="2" presStyleCnt="3"/>
      <dgm:spPr/>
      <dgm:t>
        <a:bodyPr/>
        <a:lstStyle/>
        <a:p>
          <a:endParaRPr lang="pt-BR"/>
        </a:p>
      </dgm:t>
    </dgm:pt>
    <dgm:pt modelId="{F6C8F30F-CCA7-4674-89F4-EE4831E3B151}" type="pres">
      <dgm:prSet presAssocID="{BD5FCC1F-7E3E-477B-A675-1DCCA7B8FBC8}" presName="root2" presStyleCnt="0"/>
      <dgm:spPr/>
    </dgm:pt>
    <dgm:pt modelId="{AD38DE87-90AE-4BA9-9ADF-C40F514A8FBC}" type="pres">
      <dgm:prSet presAssocID="{BD5FCC1F-7E3E-477B-A675-1DCCA7B8FBC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7C720C6-6AC5-49D8-B26C-AAE4F57C6DB7}" type="pres">
      <dgm:prSet presAssocID="{BD5FCC1F-7E3E-477B-A675-1DCCA7B8FBC8}" presName="level3hierChild" presStyleCnt="0"/>
      <dgm:spPr/>
    </dgm:pt>
    <dgm:pt modelId="{5DC432B3-CD8E-4DED-BCB5-B7A0D1A7D549}" type="pres">
      <dgm:prSet presAssocID="{33322B71-8A57-4992-B408-CA213071EEA3}" presName="conn2-1" presStyleLbl="parChTrans1D3" presStyleIdx="2" presStyleCnt="3"/>
      <dgm:spPr/>
      <dgm:t>
        <a:bodyPr/>
        <a:lstStyle/>
        <a:p>
          <a:endParaRPr lang="pt-BR"/>
        </a:p>
      </dgm:t>
    </dgm:pt>
    <dgm:pt modelId="{F5188B3A-6A0F-4D18-B55E-7A2B9412B2E5}" type="pres">
      <dgm:prSet presAssocID="{33322B71-8A57-4992-B408-CA213071EEA3}" presName="connTx" presStyleLbl="parChTrans1D3" presStyleIdx="2" presStyleCnt="3"/>
      <dgm:spPr/>
      <dgm:t>
        <a:bodyPr/>
        <a:lstStyle/>
        <a:p>
          <a:endParaRPr lang="pt-BR"/>
        </a:p>
      </dgm:t>
    </dgm:pt>
    <dgm:pt modelId="{F4EEC461-44EC-441C-B8E4-B5B42484DA3F}" type="pres">
      <dgm:prSet presAssocID="{0E0600CB-D750-42F1-9002-6A76F23EF615}" presName="root2" presStyleCnt="0"/>
      <dgm:spPr/>
    </dgm:pt>
    <dgm:pt modelId="{E7729AE9-440A-45D4-A16A-5BFD9E15E07B}" type="pres">
      <dgm:prSet presAssocID="{0E0600CB-D750-42F1-9002-6A76F23EF615}" presName="LevelTwoTextNode" presStyleLbl="node3" presStyleIdx="2" presStyleCnt="3" custScaleX="14218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D3EE702-4ECA-4E6F-B571-111C1F9B08E3}" type="pres">
      <dgm:prSet presAssocID="{0E0600CB-D750-42F1-9002-6A76F23EF615}" presName="level3hierChild" presStyleCnt="0"/>
      <dgm:spPr/>
    </dgm:pt>
  </dgm:ptLst>
  <dgm:cxnLst>
    <dgm:cxn modelId="{4F2C2EDF-5FAC-4EFD-86E1-E9CA327AFD1C}" srcId="{1920707E-68E9-470F-BE91-47415D5350C0}" destId="{0E656602-6BC7-4F43-BDAA-A61CB0361626}" srcOrd="1" destOrd="0" parTransId="{7D1695A3-E10E-4F12-8E17-CAC16908FA3E}" sibTransId="{0FB0D808-11C0-49E1-8416-DE551F49631D}"/>
    <dgm:cxn modelId="{6477DCC0-3E7F-4CF6-9E8B-2800BB699813}" type="presOf" srcId="{7D1695A3-E10E-4F12-8E17-CAC16908FA3E}" destId="{C2383AEA-D7CA-48B1-AC32-1E69B5313032}" srcOrd="0" destOrd="0" presId="urn:microsoft.com/office/officeart/2005/8/layout/hierarchy2"/>
    <dgm:cxn modelId="{B048BD3D-3A38-4FA6-957C-645BCD9ED0F8}" type="presOf" srcId="{B7D6613E-9EF6-44AD-8D98-18A19A6E0D44}" destId="{CC40E70E-3C33-4D77-8055-B50D4B076031}" srcOrd="0" destOrd="0" presId="urn:microsoft.com/office/officeart/2005/8/layout/hierarchy2"/>
    <dgm:cxn modelId="{C9D86F63-BAF4-4F60-87A4-0C95A715928A}" srcId="{BD5FCC1F-7E3E-477B-A675-1DCCA7B8FBC8}" destId="{0E0600CB-D750-42F1-9002-6A76F23EF615}" srcOrd="0" destOrd="0" parTransId="{33322B71-8A57-4992-B408-CA213071EEA3}" sibTransId="{31A55BDE-DB44-47B0-A6EF-FE469CD91DF0}"/>
    <dgm:cxn modelId="{69682ACE-FC11-4210-ABBD-434621AFBCB7}" type="presOf" srcId="{86628BE5-AA36-491D-A2CC-8C4F0ACCDC0D}" destId="{274FECF2-8F26-4566-8D40-7107746654DB}" srcOrd="0" destOrd="0" presId="urn:microsoft.com/office/officeart/2005/8/layout/hierarchy2"/>
    <dgm:cxn modelId="{BDAF9489-C703-4D1B-ADBC-24AB37E12DCB}" type="presOf" srcId="{E5D9417F-680B-4296-A11A-749BE36DB171}" destId="{7CDC38A2-F4EB-4446-A1FD-9E2D41A0AF67}" srcOrd="1" destOrd="0" presId="urn:microsoft.com/office/officeart/2005/8/layout/hierarchy2"/>
    <dgm:cxn modelId="{A8C5886D-5FA3-485B-926B-2F85D899AF5B}" type="presOf" srcId="{0E656602-6BC7-4F43-BDAA-A61CB0361626}" destId="{517E7685-5E8A-4060-884F-2DBE999E47F1}" srcOrd="0" destOrd="0" presId="urn:microsoft.com/office/officeart/2005/8/layout/hierarchy2"/>
    <dgm:cxn modelId="{3B889B0B-F9B9-4117-9A2D-F91C00C79C83}" type="presOf" srcId="{7D1695A3-E10E-4F12-8E17-CAC16908FA3E}" destId="{1B680E7B-E1DC-4762-8E8E-344B1DDFA1BF}" srcOrd="1" destOrd="0" presId="urn:microsoft.com/office/officeart/2005/8/layout/hierarchy2"/>
    <dgm:cxn modelId="{9890DEB4-8BAA-4CDE-95A2-F2FCBC93CEA8}" type="presOf" srcId="{BD5FCC1F-7E3E-477B-A675-1DCCA7B8FBC8}" destId="{AD38DE87-90AE-4BA9-9ADF-C40F514A8FBC}" srcOrd="0" destOrd="0" presId="urn:microsoft.com/office/officeart/2005/8/layout/hierarchy2"/>
    <dgm:cxn modelId="{4457AECF-C403-4E04-9F3F-C421EE3305E4}" type="presOf" srcId="{6FF0C552-8A5F-4412-8DAF-B63D1082F45E}" destId="{E8425A7B-EA08-47A3-898A-657782926B57}" srcOrd="0" destOrd="0" presId="urn:microsoft.com/office/officeart/2005/8/layout/hierarchy2"/>
    <dgm:cxn modelId="{1C91E618-72DF-4C79-BA6C-9B357BF6CB80}" type="presOf" srcId="{190FF7B8-4074-4116-97E1-879F4BD460CC}" destId="{EFDBC3A2-CDD9-4552-A1C1-0FB81C37E39F}" srcOrd="0" destOrd="0" presId="urn:microsoft.com/office/officeart/2005/8/layout/hierarchy2"/>
    <dgm:cxn modelId="{4A983092-86D4-44E8-BCAA-2D0A7BB32077}" type="presOf" srcId="{54222954-51D8-41FE-AA68-81BE7AD510F4}" destId="{E96CAC76-CEED-4558-B5EA-E606396DA79F}" srcOrd="1" destOrd="0" presId="urn:microsoft.com/office/officeart/2005/8/layout/hierarchy2"/>
    <dgm:cxn modelId="{13654967-9343-4F02-A821-E3DB54419B36}" srcId="{1920707E-68E9-470F-BE91-47415D5350C0}" destId="{BD5FCC1F-7E3E-477B-A675-1DCCA7B8FBC8}" srcOrd="2" destOrd="0" parTransId="{B7D6613E-9EF6-44AD-8D98-18A19A6E0D44}" sibTransId="{E5F5D085-3931-47AC-9CF7-F3763D40415A}"/>
    <dgm:cxn modelId="{8ED7250D-DCE6-4A23-B32A-2A13DD128C45}" srcId="{0E656602-6BC7-4F43-BDAA-A61CB0361626}" destId="{86628BE5-AA36-491D-A2CC-8C4F0ACCDC0D}" srcOrd="0" destOrd="0" parTransId="{E5D9417F-680B-4296-A11A-749BE36DB171}" sibTransId="{D5FD42A9-F8C1-4614-8E2F-1C5E176222E3}"/>
    <dgm:cxn modelId="{92FB68BA-BA5F-4A4A-A49B-F1D601296466}" type="presOf" srcId="{A109EEB7-9BB0-41A5-AE52-2CBC156E292D}" destId="{1643898F-95C9-4D8D-96D9-F8E7585F016A}" srcOrd="1" destOrd="0" presId="urn:microsoft.com/office/officeart/2005/8/layout/hierarchy2"/>
    <dgm:cxn modelId="{845859B1-97E0-4E8D-AE83-B976DCB4032D}" type="presOf" srcId="{6E048801-C155-45D0-A650-E7F7027B841A}" destId="{44372427-4620-41BF-860A-9EB627F05E5A}" srcOrd="0" destOrd="0" presId="urn:microsoft.com/office/officeart/2005/8/layout/hierarchy2"/>
    <dgm:cxn modelId="{545685E0-A97D-474C-A39B-F80CDD06F340}" srcId="{752087C2-BC23-42FD-8BE1-33C703DB369A}" destId="{6FF0C552-8A5F-4412-8DAF-B63D1082F45E}" srcOrd="1" destOrd="0" parTransId="{28E46806-B863-4526-906F-192C90406EB8}" sibTransId="{135D41F5-37C3-47BB-AF1E-ABEFB4908212}"/>
    <dgm:cxn modelId="{A17B011F-4855-488B-B844-F56FA8E3A573}" type="presOf" srcId="{B7D6613E-9EF6-44AD-8D98-18A19A6E0D44}" destId="{3B366083-3F03-4281-8770-308FD53F36F8}" srcOrd="1" destOrd="0" presId="urn:microsoft.com/office/officeart/2005/8/layout/hierarchy2"/>
    <dgm:cxn modelId="{EFC1D569-6EDE-4C55-A5A3-14E67F94FC38}" type="presOf" srcId="{33322B71-8A57-4992-B408-CA213071EEA3}" destId="{F5188B3A-6A0F-4D18-B55E-7A2B9412B2E5}" srcOrd="1" destOrd="0" presId="urn:microsoft.com/office/officeart/2005/8/layout/hierarchy2"/>
    <dgm:cxn modelId="{1C5FAD09-E001-4971-927E-A5DF54605F32}" type="presOf" srcId="{1707A4BC-7B6A-4E5A-8912-79C83D39099D}" destId="{9F81BF4F-B3C5-4AC6-8DE1-95BF0261AA2A}" srcOrd="0" destOrd="0" presId="urn:microsoft.com/office/officeart/2005/8/layout/hierarchy2"/>
    <dgm:cxn modelId="{4BA2B436-7A1F-408D-AA69-C434D9550EFA}" srcId="{6E048801-C155-45D0-A650-E7F7027B841A}" destId="{1707A4BC-7B6A-4E5A-8912-79C83D39099D}" srcOrd="0" destOrd="0" parTransId="{54222954-51D8-41FE-AA68-81BE7AD510F4}" sibTransId="{45C93415-A204-46D6-8A44-AD562974EF00}"/>
    <dgm:cxn modelId="{8F826D6C-28FD-45D4-88C1-AECBC73658DD}" type="presOf" srcId="{54222954-51D8-41FE-AA68-81BE7AD510F4}" destId="{AEA83171-AC71-4BAB-8E17-7818E1670BC7}" srcOrd="0" destOrd="0" presId="urn:microsoft.com/office/officeart/2005/8/layout/hierarchy2"/>
    <dgm:cxn modelId="{79A8C64A-12C0-43F1-924F-630A21AD9060}" type="presOf" srcId="{E5D9417F-680B-4296-A11A-749BE36DB171}" destId="{20935C0A-E395-48F8-BED3-5E21723FAD8E}" srcOrd="0" destOrd="0" presId="urn:microsoft.com/office/officeart/2005/8/layout/hierarchy2"/>
    <dgm:cxn modelId="{CAAEA7B0-82CB-4063-B43B-F6B4DE504E60}" srcId="{1920707E-68E9-470F-BE91-47415D5350C0}" destId="{6E048801-C155-45D0-A650-E7F7027B841A}" srcOrd="0" destOrd="0" parTransId="{A109EEB7-9BB0-41A5-AE52-2CBC156E292D}" sibTransId="{E9E0EFCA-6E30-48FC-AE2A-08B85C1938D5}"/>
    <dgm:cxn modelId="{591F2908-D0CD-41D7-AC45-6B2B28C6FB49}" type="presOf" srcId="{A109EEB7-9BB0-41A5-AE52-2CBC156E292D}" destId="{C306D841-E844-434B-A2F9-6841D314F6D6}" srcOrd="0" destOrd="0" presId="urn:microsoft.com/office/officeart/2005/8/layout/hierarchy2"/>
    <dgm:cxn modelId="{263ECB2C-6522-4159-8D79-AC771C8CFDCE}" type="presOf" srcId="{0E0600CB-D750-42F1-9002-6A76F23EF615}" destId="{E7729AE9-440A-45D4-A16A-5BFD9E15E07B}" srcOrd="0" destOrd="0" presId="urn:microsoft.com/office/officeart/2005/8/layout/hierarchy2"/>
    <dgm:cxn modelId="{B7946570-3596-4A4F-8204-C4396D068FE7}" type="presOf" srcId="{752087C2-BC23-42FD-8BE1-33C703DB369A}" destId="{AE88FA3B-FDFB-427E-93A7-7869DFED29A6}" srcOrd="0" destOrd="0" presId="urn:microsoft.com/office/officeart/2005/8/layout/hierarchy2"/>
    <dgm:cxn modelId="{7D47E860-A14C-4F66-BA6D-5093434BBF58}" srcId="{752087C2-BC23-42FD-8BE1-33C703DB369A}" destId="{1920707E-68E9-470F-BE91-47415D5350C0}" srcOrd="2" destOrd="0" parTransId="{8F429F3B-2284-4985-999C-D116C489767F}" sibTransId="{091E4B66-8CBB-482C-AC41-3A82E9035167}"/>
    <dgm:cxn modelId="{19FBDC1C-60D6-4395-BA08-371F6D8D27E5}" type="presOf" srcId="{33322B71-8A57-4992-B408-CA213071EEA3}" destId="{5DC432B3-CD8E-4DED-BCB5-B7A0D1A7D549}" srcOrd="0" destOrd="0" presId="urn:microsoft.com/office/officeart/2005/8/layout/hierarchy2"/>
    <dgm:cxn modelId="{9D7FC8E5-DE5E-4819-9D52-61D4720A5FDD}" srcId="{752087C2-BC23-42FD-8BE1-33C703DB369A}" destId="{190FF7B8-4074-4116-97E1-879F4BD460CC}" srcOrd="0" destOrd="0" parTransId="{8787FA5D-6F7E-433A-835C-2184B0715EEC}" sibTransId="{77897D79-F4EA-4956-98E2-40E8FBF0EE0C}"/>
    <dgm:cxn modelId="{DE55556E-068F-4B7D-8125-748DB2AA70CE}" type="presOf" srcId="{1920707E-68E9-470F-BE91-47415D5350C0}" destId="{EFF258BC-4DE7-460D-90C5-FF6284B2F46B}" srcOrd="0" destOrd="0" presId="urn:microsoft.com/office/officeart/2005/8/layout/hierarchy2"/>
    <dgm:cxn modelId="{F29505EF-5BD8-4685-AAFF-CA55D74168EB}" type="presParOf" srcId="{AE88FA3B-FDFB-427E-93A7-7869DFED29A6}" destId="{736D322B-96CF-4F2D-A184-CCDE7C821D93}" srcOrd="0" destOrd="0" presId="urn:microsoft.com/office/officeart/2005/8/layout/hierarchy2"/>
    <dgm:cxn modelId="{0BAB5F9A-3912-4694-914B-C7E05D114095}" type="presParOf" srcId="{736D322B-96CF-4F2D-A184-CCDE7C821D93}" destId="{EFDBC3A2-CDD9-4552-A1C1-0FB81C37E39F}" srcOrd="0" destOrd="0" presId="urn:microsoft.com/office/officeart/2005/8/layout/hierarchy2"/>
    <dgm:cxn modelId="{0B817A6F-7844-4BD3-9F99-6FD038086ECA}" type="presParOf" srcId="{736D322B-96CF-4F2D-A184-CCDE7C821D93}" destId="{07D8D0BC-D419-4E72-BE31-3C3EF6940595}" srcOrd="1" destOrd="0" presId="urn:microsoft.com/office/officeart/2005/8/layout/hierarchy2"/>
    <dgm:cxn modelId="{0F90324A-5797-4030-A736-337E0A48C34E}" type="presParOf" srcId="{AE88FA3B-FDFB-427E-93A7-7869DFED29A6}" destId="{C2BC8C94-116D-4504-9BFB-3710B31871E4}" srcOrd="1" destOrd="0" presId="urn:microsoft.com/office/officeart/2005/8/layout/hierarchy2"/>
    <dgm:cxn modelId="{C5C41CA0-425B-4CCD-B00D-F90A7F31B4DF}" type="presParOf" srcId="{C2BC8C94-116D-4504-9BFB-3710B31871E4}" destId="{E8425A7B-EA08-47A3-898A-657782926B57}" srcOrd="0" destOrd="0" presId="urn:microsoft.com/office/officeart/2005/8/layout/hierarchy2"/>
    <dgm:cxn modelId="{2F184917-9881-4BFA-B97B-0F91AD8C5CBD}" type="presParOf" srcId="{C2BC8C94-116D-4504-9BFB-3710B31871E4}" destId="{CDB91790-0F25-45D2-B6B3-7B25D5445B1F}" srcOrd="1" destOrd="0" presId="urn:microsoft.com/office/officeart/2005/8/layout/hierarchy2"/>
    <dgm:cxn modelId="{F7429A9D-D6E3-485B-8763-391791FE21C6}" type="presParOf" srcId="{AE88FA3B-FDFB-427E-93A7-7869DFED29A6}" destId="{4B37EDC8-C3F6-44BE-B693-8B403C6838DF}" srcOrd="2" destOrd="0" presId="urn:microsoft.com/office/officeart/2005/8/layout/hierarchy2"/>
    <dgm:cxn modelId="{FAC9840D-3FE1-4389-86C6-5CD8A7676FFE}" type="presParOf" srcId="{4B37EDC8-C3F6-44BE-B693-8B403C6838DF}" destId="{EFF258BC-4DE7-460D-90C5-FF6284B2F46B}" srcOrd="0" destOrd="0" presId="urn:microsoft.com/office/officeart/2005/8/layout/hierarchy2"/>
    <dgm:cxn modelId="{D7A72EC7-5243-4557-B7A3-9D3B3C27AAEC}" type="presParOf" srcId="{4B37EDC8-C3F6-44BE-B693-8B403C6838DF}" destId="{38B738EF-9AAE-40A9-9FE7-1426B6FC6625}" srcOrd="1" destOrd="0" presId="urn:microsoft.com/office/officeart/2005/8/layout/hierarchy2"/>
    <dgm:cxn modelId="{EB91F29A-04E9-41CF-9FC9-D9E3FAD6A22B}" type="presParOf" srcId="{38B738EF-9AAE-40A9-9FE7-1426B6FC6625}" destId="{C306D841-E844-434B-A2F9-6841D314F6D6}" srcOrd="0" destOrd="0" presId="urn:microsoft.com/office/officeart/2005/8/layout/hierarchy2"/>
    <dgm:cxn modelId="{995EAD95-2C26-4FD1-8079-02A51E42C069}" type="presParOf" srcId="{C306D841-E844-434B-A2F9-6841D314F6D6}" destId="{1643898F-95C9-4D8D-96D9-F8E7585F016A}" srcOrd="0" destOrd="0" presId="urn:microsoft.com/office/officeart/2005/8/layout/hierarchy2"/>
    <dgm:cxn modelId="{76CA7F6D-FAAD-4CC1-8EEE-ED9372B31A7D}" type="presParOf" srcId="{38B738EF-9AAE-40A9-9FE7-1426B6FC6625}" destId="{786D11C8-98CB-4418-87C4-1D0C705CB92A}" srcOrd="1" destOrd="0" presId="urn:microsoft.com/office/officeart/2005/8/layout/hierarchy2"/>
    <dgm:cxn modelId="{778BD0EA-4C9D-41D9-A448-2CBE9F298B34}" type="presParOf" srcId="{786D11C8-98CB-4418-87C4-1D0C705CB92A}" destId="{44372427-4620-41BF-860A-9EB627F05E5A}" srcOrd="0" destOrd="0" presId="urn:microsoft.com/office/officeart/2005/8/layout/hierarchy2"/>
    <dgm:cxn modelId="{4FD47777-8EAA-4D16-9D32-1EFD9FE8FDCF}" type="presParOf" srcId="{786D11C8-98CB-4418-87C4-1D0C705CB92A}" destId="{2B46CF87-A7EF-43DE-B0B7-D61020C03335}" srcOrd="1" destOrd="0" presId="urn:microsoft.com/office/officeart/2005/8/layout/hierarchy2"/>
    <dgm:cxn modelId="{032EA270-1439-4446-9995-9AB1C43448EB}" type="presParOf" srcId="{2B46CF87-A7EF-43DE-B0B7-D61020C03335}" destId="{AEA83171-AC71-4BAB-8E17-7818E1670BC7}" srcOrd="0" destOrd="0" presId="urn:microsoft.com/office/officeart/2005/8/layout/hierarchy2"/>
    <dgm:cxn modelId="{FAA1C5F0-DF1D-4F10-B8DB-F56E47A81016}" type="presParOf" srcId="{AEA83171-AC71-4BAB-8E17-7818E1670BC7}" destId="{E96CAC76-CEED-4558-B5EA-E606396DA79F}" srcOrd="0" destOrd="0" presId="urn:microsoft.com/office/officeart/2005/8/layout/hierarchy2"/>
    <dgm:cxn modelId="{EC8221B8-DEED-4F98-834D-507C0AC6AF4D}" type="presParOf" srcId="{2B46CF87-A7EF-43DE-B0B7-D61020C03335}" destId="{2671D308-9810-44CA-8084-C0DB085D7530}" srcOrd="1" destOrd="0" presId="urn:microsoft.com/office/officeart/2005/8/layout/hierarchy2"/>
    <dgm:cxn modelId="{91640B25-43AB-41C8-AFC5-061C35E88102}" type="presParOf" srcId="{2671D308-9810-44CA-8084-C0DB085D7530}" destId="{9F81BF4F-B3C5-4AC6-8DE1-95BF0261AA2A}" srcOrd="0" destOrd="0" presId="urn:microsoft.com/office/officeart/2005/8/layout/hierarchy2"/>
    <dgm:cxn modelId="{0BEE18BC-4C4D-42B0-818C-2812A1409A76}" type="presParOf" srcId="{2671D308-9810-44CA-8084-C0DB085D7530}" destId="{AC847F4E-C78C-4F5E-820F-E2F9B87D3857}" srcOrd="1" destOrd="0" presId="urn:microsoft.com/office/officeart/2005/8/layout/hierarchy2"/>
    <dgm:cxn modelId="{BE1D8AF5-1EA3-4AAB-8F59-777D357706CD}" type="presParOf" srcId="{38B738EF-9AAE-40A9-9FE7-1426B6FC6625}" destId="{C2383AEA-D7CA-48B1-AC32-1E69B5313032}" srcOrd="2" destOrd="0" presId="urn:microsoft.com/office/officeart/2005/8/layout/hierarchy2"/>
    <dgm:cxn modelId="{2DF72606-715A-4558-92B0-ACE5FDD1A1CB}" type="presParOf" srcId="{C2383AEA-D7CA-48B1-AC32-1E69B5313032}" destId="{1B680E7B-E1DC-4762-8E8E-344B1DDFA1BF}" srcOrd="0" destOrd="0" presId="urn:microsoft.com/office/officeart/2005/8/layout/hierarchy2"/>
    <dgm:cxn modelId="{4F1A96BA-2BF1-4D68-87DC-86C1D172D48D}" type="presParOf" srcId="{38B738EF-9AAE-40A9-9FE7-1426B6FC6625}" destId="{D9DA3C4F-3375-456C-A207-1C8CBFD1ED90}" srcOrd="3" destOrd="0" presId="urn:microsoft.com/office/officeart/2005/8/layout/hierarchy2"/>
    <dgm:cxn modelId="{72327AFE-6AF9-4E3A-99D5-A7B334D441DC}" type="presParOf" srcId="{D9DA3C4F-3375-456C-A207-1C8CBFD1ED90}" destId="{517E7685-5E8A-4060-884F-2DBE999E47F1}" srcOrd="0" destOrd="0" presId="urn:microsoft.com/office/officeart/2005/8/layout/hierarchy2"/>
    <dgm:cxn modelId="{9B274E56-7AA5-4467-9552-C31006C73D23}" type="presParOf" srcId="{D9DA3C4F-3375-456C-A207-1C8CBFD1ED90}" destId="{E84C46B4-8CE2-40C4-BCDE-1C793690B254}" srcOrd="1" destOrd="0" presId="urn:microsoft.com/office/officeart/2005/8/layout/hierarchy2"/>
    <dgm:cxn modelId="{D46F67B9-3B29-4C15-B663-0422116A99C8}" type="presParOf" srcId="{E84C46B4-8CE2-40C4-BCDE-1C793690B254}" destId="{20935C0A-E395-48F8-BED3-5E21723FAD8E}" srcOrd="0" destOrd="0" presId="urn:microsoft.com/office/officeart/2005/8/layout/hierarchy2"/>
    <dgm:cxn modelId="{13BF13FF-AC58-45C6-B309-7F50E6AEF33D}" type="presParOf" srcId="{20935C0A-E395-48F8-BED3-5E21723FAD8E}" destId="{7CDC38A2-F4EB-4446-A1FD-9E2D41A0AF67}" srcOrd="0" destOrd="0" presId="urn:microsoft.com/office/officeart/2005/8/layout/hierarchy2"/>
    <dgm:cxn modelId="{3D28B7D9-8F4A-4FC5-B5E9-0C77C5D4E444}" type="presParOf" srcId="{E84C46B4-8CE2-40C4-BCDE-1C793690B254}" destId="{BC5A4983-371B-4CEF-9F0D-B6E490958080}" srcOrd="1" destOrd="0" presId="urn:microsoft.com/office/officeart/2005/8/layout/hierarchy2"/>
    <dgm:cxn modelId="{E3EE4252-48DF-43CD-8CC6-E26221CC7F47}" type="presParOf" srcId="{BC5A4983-371B-4CEF-9F0D-B6E490958080}" destId="{274FECF2-8F26-4566-8D40-7107746654DB}" srcOrd="0" destOrd="0" presId="urn:microsoft.com/office/officeart/2005/8/layout/hierarchy2"/>
    <dgm:cxn modelId="{BD37155E-6551-45B7-9F22-065D32930010}" type="presParOf" srcId="{BC5A4983-371B-4CEF-9F0D-B6E490958080}" destId="{2C0DD5DA-5146-40D0-A1B7-CD6904C35685}" srcOrd="1" destOrd="0" presId="urn:microsoft.com/office/officeart/2005/8/layout/hierarchy2"/>
    <dgm:cxn modelId="{FC739177-F595-4109-BBC6-20FF22056895}" type="presParOf" srcId="{38B738EF-9AAE-40A9-9FE7-1426B6FC6625}" destId="{CC40E70E-3C33-4D77-8055-B50D4B076031}" srcOrd="4" destOrd="0" presId="urn:microsoft.com/office/officeart/2005/8/layout/hierarchy2"/>
    <dgm:cxn modelId="{EA021EF7-3FBF-4AB4-B307-4AFCACD659AB}" type="presParOf" srcId="{CC40E70E-3C33-4D77-8055-B50D4B076031}" destId="{3B366083-3F03-4281-8770-308FD53F36F8}" srcOrd="0" destOrd="0" presId="urn:microsoft.com/office/officeart/2005/8/layout/hierarchy2"/>
    <dgm:cxn modelId="{37A52AB8-34B5-4592-85CB-D44482AAF66B}" type="presParOf" srcId="{38B738EF-9AAE-40A9-9FE7-1426B6FC6625}" destId="{F6C8F30F-CCA7-4674-89F4-EE4831E3B151}" srcOrd="5" destOrd="0" presId="urn:microsoft.com/office/officeart/2005/8/layout/hierarchy2"/>
    <dgm:cxn modelId="{1E165736-AFA9-4D97-89C1-980A5A52B62D}" type="presParOf" srcId="{F6C8F30F-CCA7-4674-89F4-EE4831E3B151}" destId="{AD38DE87-90AE-4BA9-9ADF-C40F514A8FBC}" srcOrd="0" destOrd="0" presId="urn:microsoft.com/office/officeart/2005/8/layout/hierarchy2"/>
    <dgm:cxn modelId="{29324DD8-D1B0-4C38-AB0C-C998F48C0C53}" type="presParOf" srcId="{F6C8F30F-CCA7-4674-89F4-EE4831E3B151}" destId="{C7C720C6-6AC5-49D8-B26C-AAE4F57C6DB7}" srcOrd="1" destOrd="0" presId="urn:microsoft.com/office/officeart/2005/8/layout/hierarchy2"/>
    <dgm:cxn modelId="{3EEA9CE4-68E6-4D51-B75A-D9F581C4C927}" type="presParOf" srcId="{C7C720C6-6AC5-49D8-B26C-AAE4F57C6DB7}" destId="{5DC432B3-CD8E-4DED-BCB5-B7A0D1A7D549}" srcOrd="0" destOrd="0" presId="urn:microsoft.com/office/officeart/2005/8/layout/hierarchy2"/>
    <dgm:cxn modelId="{7EA7F320-8E4E-47AE-983B-5A6182D5F1DB}" type="presParOf" srcId="{5DC432B3-CD8E-4DED-BCB5-B7A0D1A7D549}" destId="{F5188B3A-6A0F-4D18-B55E-7A2B9412B2E5}" srcOrd="0" destOrd="0" presId="urn:microsoft.com/office/officeart/2005/8/layout/hierarchy2"/>
    <dgm:cxn modelId="{2ACF9863-7981-46EC-B9FF-3C56D2F9EEF0}" type="presParOf" srcId="{C7C720C6-6AC5-49D8-B26C-AAE4F57C6DB7}" destId="{F4EEC461-44EC-441C-B8E4-B5B42484DA3F}" srcOrd="1" destOrd="0" presId="urn:microsoft.com/office/officeart/2005/8/layout/hierarchy2"/>
    <dgm:cxn modelId="{22FC1EF7-E975-499B-AB71-A55C6D98C1B6}" type="presParOf" srcId="{F4EEC461-44EC-441C-B8E4-B5B42484DA3F}" destId="{E7729AE9-440A-45D4-A16A-5BFD9E15E07B}" srcOrd="0" destOrd="0" presId="urn:microsoft.com/office/officeart/2005/8/layout/hierarchy2"/>
    <dgm:cxn modelId="{EC4E28AE-70FF-476B-8F79-625F078D5CC4}" type="presParOf" srcId="{F4EEC461-44EC-441C-B8E4-B5B42484DA3F}" destId="{CD3EE702-4ECA-4E6F-B571-111C1F9B08E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0EBE0A-3EF4-4CC5-B55F-5D6029B82792}" type="doc">
      <dgm:prSet loTypeId="urn:microsoft.com/office/officeart/2005/8/layout/defaul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95FDCD3-A2F3-4300-8E26-FBF717150EB1}">
      <dgm:prSet phldrT="[Texto]" custT="1"/>
      <dgm:spPr/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PPC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B6D412C8-7039-4F2B-8218-9E9AF8A2B0F3}" type="parTrans" cxnId="{727E2C7C-6EE6-4107-BD98-EB0C17E8459C}">
      <dgm:prSet/>
      <dgm:spPr/>
      <dgm:t>
        <a:bodyPr/>
        <a:lstStyle/>
        <a:p>
          <a:endParaRPr lang="pt-B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E7FB6350-8139-4DF6-B385-57DEAD1C94C3}" type="sibTrans" cxnId="{727E2C7C-6EE6-4107-BD98-EB0C17E8459C}">
      <dgm:prSet/>
      <dgm:spPr/>
      <dgm:t>
        <a:bodyPr/>
        <a:lstStyle/>
        <a:p>
          <a:endParaRPr lang="pt-B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B087EA18-83DE-4FD5-B7CC-387EC45506FD}">
      <dgm:prSet phldrT="[Texto]" custT="1"/>
      <dgm:spPr/>
      <dgm:t>
        <a:bodyPr/>
        <a:lstStyle/>
        <a:p>
          <a:r>
            <a:rPr lang="pt-BR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DCNs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CB23D82C-32D7-4CC1-96A8-356565F0252A}" type="parTrans" cxnId="{41D27C90-49D8-4D02-A908-58F367CEB23E}">
      <dgm:prSet/>
      <dgm:spPr/>
      <dgm:t>
        <a:bodyPr/>
        <a:lstStyle/>
        <a:p>
          <a:endParaRPr lang="pt-B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6D1D7D04-C78F-4AA8-9AF1-40805832A625}" type="sibTrans" cxnId="{41D27C90-49D8-4D02-A908-58F367CEB23E}">
      <dgm:prSet/>
      <dgm:spPr/>
      <dgm:t>
        <a:bodyPr/>
        <a:lstStyle/>
        <a:p>
          <a:endParaRPr lang="pt-B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A79785AF-C417-4C17-A628-C2830330C178}">
      <dgm:prSet phldrT="[Texto]" custT="1"/>
      <dgm:spPr/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Instrumento de Avaliação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A2C0C6A7-BC91-40BC-B599-280B1830F60C}" type="parTrans" cxnId="{3EC7E892-D0F1-42B5-A505-4EA4B189C04A}">
      <dgm:prSet/>
      <dgm:spPr/>
      <dgm:t>
        <a:bodyPr/>
        <a:lstStyle/>
        <a:p>
          <a:endParaRPr lang="pt-B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EC4A8E14-C160-4E55-BB7E-DD8910BD4E7D}" type="sibTrans" cxnId="{3EC7E892-D0F1-42B5-A505-4EA4B189C04A}">
      <dgm:prSet/>
      <dgm:spPr/>
      <dgm:t>
        <a:bodyPr/>
        <a:lstStyle/>
        <a:p>
          <a:endParaRPr lang="pt-B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9364F405-1DA1-4BC3-9CA5-E9D92CB7502F}">
      <dgm:prSet phldrT="[Texto]" custT="1"/>
      <dgm:spPr/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Formulário Eletrônico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0BD17A71-0D33-4497-8F46-1ECA00A3DA8A}" type="parTrans" cxnId="{6B8B85B9-88DB-48ED-B28C-2597A7759638}">
      <dgm:prSet/>
      <dgm:spPr/>
      <dgm:t>
        <a:bodyPr/>
        <a:lstStyle/>
        <a:p>
          <a:endParaRPr lang="pt-B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889B8F9F-6389-453A-B556-01C6D43964AF}" type="sibTrans" cxnId="{6B8B85B9-88DB-48ED-B28C-2597A7759638}">
      <dgm:prSet/>
      <dgm:spPr/>
      <dgm:t>
        <a:bodyPr/>
        <a:lstStyle/>
        <a:p>
          <a:endParaRPr lang="pt-B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7DC39792-5CEE-409D-BC87-394B8850BC70}">
      <dgm:prSet phldrT="[Texto]" custT="1"/>
      <dgm:spPr/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PDI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4A79B096-6602-4B42-8D0A-ED16EF5BBBF4}" type="parTrans" cxnId="{60F4C920-0DEB-4E88-A43F-17BAEA7B6681}">
      <dgm:prSet/>
      <dgm:spPr/>
      <dgm:t>
        <a:bodyPr/>
        <a:lstStyle/>
        <a:p>
          <a:endParaRPr lang="pt-B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F06C5F63-6338-498F-9CFB-AEF817890142}" type="sibTrans" cxnId="{60F4C920-0DEB-4E88-A43F-17BAEA7B6681}">
      <dgm:prSet/>
      <dgm:spPr/>
      <dgm:t>
        <a:bodyPr/>
        <a:lstStyle/>
        <a:p>
          <a:endParaRPr lang="pt-B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062A3444-9097-410D-94B8-3C327879DDFD}" type="pres">
      <dgm:prSet presAssocID="{F70EBE0A-3EF4-4CC5-B55F-5D6029B827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19CFDAE-8AB1-4881-B5F7-4783918EA26E}" type="pres">
      <dgm:prSet presAssocID="{995FDCD3-A2F3-4300-8E26-FBF717150EB1}" presName="node" presStyleLbl="node1" presStyleIdx="0" presStyleCnt="5" custLinFactNeighborX="-39665" custLinFactNeighborY="-51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49EB8F-09CD-4037-A3A3-51B252227AAD}" type="pres">
      <dgm:prSet presAssocID="{E7FB6350-8139-4DF6-B385-57DEAD1C94C3}" presName="sibTrans" presStyleCnt="0"/>
      <dgm:spPr/>
    </dgm:pt>
    <dgm:pt modelId="{063F8908-A3B1-42EA-8699-16B3A4B8E149}" type="pres">
      <dgm:prSet presAssocID="{B087EA18-83DE-4FD5-B7CC-387EC45506FD}" presName="node" presStyleLbl="node1" presStyleIdx="1" presStyleCnt="5" custLinFactNeighborX="80591" custLinFactNeighborY="-334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49D0F3-5970-4211-8625-F206E480C73D}" type="pres">
      <dgm:prSet presAssocID="{6D1D7D04-C78F-4AA8-9AF1-40805832A625}" presName="sibTrans" presStyleCnt="0"/>
      <dgm:spPr/>
    </dgm:pt>
    <dgm:pt modelId="{2C667928-D521-4145-978A-96DA732F5E83}" type="pres">
      <dgm:prSet presAssocID="{A79785AF-C417-4C17-A628-C2830330C178}" presName="node" presStyleLbl="node1" presStyleIdx="2" presStyleCnt="5" custLinFactNeighborX="-383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F3140F-C1E7-4014-B312-53897382A579}" type="pres">
      <dgm:prSet presAssocID="{EC4A8E14-C160-4E55-BB7E-DD8910BD4E7D}" presName="sibTrans" presStyleCnt="0"/>
      <dgm:spPr/>
    </dgm:pt>
    <dgm:pt modelId="{7E67A83B-29C7-4DEB-9217-720B061E5644}" type="pres">
      <dgm:prSet presAssocID="{9364F405-1DA1-4BC3-9CA5-E9D92CB7502F}" presName="node" presStyleLbl="node1" presStyleIdx="3" presStyleCnt="5" custLinFactNeighborX="50014" custLinFactNeighborY="74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0F4FD6-9BA5-4547-B42D-CC446336C413}" type="pres">
      <dgm:prSet presAssocID="{889B8F9F-6389-453A-B556-01C6D43964AF}" presName="sibTrans" presStyleCnt="0"/>
      <dgm:spPr/>
    </dgm:pt>
    <dgm:pt modelId="{AB93AE47-9E9D-4652-A948-45205CB6A236}" type="pres">
      <dgm:prSet presAssocID="{7DC39792-5CEE-409D-BC87-394B8850BC70}" presName="node" presStyleLbl="node1" presStyleIdx="4" presStyleCnt="5" custLinFactNeighborX="2853" custLinFactNeighborY="-64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23E6994-76A1-468D-9454-E9D1BBDF3C59}" type="presOf" srcId="{9364F405-1DA1-4BC3-9CA5-E9D92CB7502F}" destId="{7E67A83B-29C7-4DEB-9217-720B061E5644}" srcOrd="0" destOrd="0" presId="urn:microsoft.com/office/officeart/2005/8/layout/default"/>
    <dgm:cxn modelId="{41D27C90-49D8-4D02-A908-58F367CEB23E}" srcId="{F70EBE0A-3EF4-4CC5-B55F-5D6029B82792}" destId="{B087EA18-83DE-4FD5-B7CC-387EC45506FD}" srcOrd="1" destOrd="0" parTransId="{CB23D82C-32D7-4CC1-96A8-356565F0252A}" sibTransId="{6D1D7D04-C78F-4AA8-9AF1-40805832A625}"/>
    <dgm:cxn modelId="{0FC94188-4EB4-4675-BA2F-287EE0EF58B5}" type="presOf" srcId="{B087EA18-83DE-4FD5-B7CC-387EC45506FD}" destId="{063F8908-A3B1-42EA-8699-16B3A4B8E149}" srcOrd="0" destOrd="0" presId="urn:microsoft.com/office/officeart/2005/8/layout/default"/>
    <dgm:cxn modelId="{6B8B85B9-88DB-48ED-B28C-2597A7759638}" srcId="{F70EBE0A-3EF4-4CC5-B55F-5D6029B82792}" destId="{9364F405-1DA1-4BC3-9CA5-E9D92CB7502F}" srcOrd="3" destOrd="0" parTransId="{0BD17A71-0D33-4497-8F46-1ECA00A3DA8A}" sibTransId="{889B8F9F-6389-453A-B556-01C6D43964AF}"/>
    <dgm:cxn modelId="{60F4C920-0DEB-4E88-A43F-17BAEA7B6681}" srcId="{F70EBE0A-3EF4-4CC5-B55F-5D6029B82792}" destId="{7DC39792-5CEE-409D-BC87-394B8850BC70}" srcOrd="4" destOrd="0" parTransId="{4A79B096-6602-4B42-8D0A-ED16EF5BBBF4}" sibTransId="{F06C5F63-6338-498F-9CFB-AEF817890142}"/>
    <dgm:cxn modelId="{EF949B8A-129F-4003-AA41-535AD89D8BCF}" type="presOf" srcId="{995FDCD3-A2F3-4300-8E26-FBF717150EB1}" destId="{719CFDAE-8AB1-4881-B5F7-4783918EA26E}" srcOrd="0" destOrd="0" presId="urn:microsoft.com/office/officeart/2005/8/layout/default"/>
    <dgm:cxn modelId="{727E2C7C-6EE6-4107-BD98-EB0C17E8459C}" srcId="{F70EBE0A-3EF4-4CC5-B55F-5D6029B82792}" destId="{995FDCD3-A2F3-4300-8E26-FBF717150EB1}" srcOrd="0" destOrd="0" parTransId="{B6D412C8-7039-4F2B-8218-9E9AF8A2B0F3}" sibTransId="{E7FB6350-8139-4DF6-B385-57DEAD1C94C3}"/>
    <dgm:cxn modelId="{C3F5E240-5E5A-45F5-B156-6182B9E85AF0}" type="presOf" srcId="{7DC39792-5CEE-409D-BC87-394B8850BC70}" destId="{AB93AE47-9E9D-4652-A948-45205CB6A236}" srcOrd="0" destOrd="0" presId="urn:microsoft.com/office/officeart/2005/8/layout/default"/>
    <dgm:cxn modelId="{9A21C35D-E0B7-415F-AB84-BFB33B49AD92}" type="presOf" srcId="{A79785AF-C417-4C17-A628-C2830330C178}" destId="{2C667928-D521-4145-978A-96DA732F5E83}" srcOrd="0" destOrd="0" presId="urn:microsoft.com/office/officeart/2005/8/layout/default"/>
    <dgm:cxn modelId="{3EC7E892-D0F1-42B5-A505-4EA4B189C04A}" srcId="{F70EBE0A-3EF4-4CC5-B55F-5D6029B82792}" destId="{A79785AF-C417-4C17-A628-C2830330C178}" srcOrd="2" destOrd="0" parTransId="{A2C0C6A7-BC91-40BC-B599-280B1830F60C}" sibTransId="{EC4A8E14-C160-4E55-BB7E-DD8910BD4E7D}"/>
    <dgm:cxn modelId="{CD939661-D17B-45A7-8759-20FB1C7BFB0C}" type="presOf" srcId="{F70EBE0A-3EF4-4CC5-B55F-5D6029B82792}" destId="{062A3444-9097-410D-94B8-3C327879DDFD}" srcOrd="0" destOrd="0" presId="urn:microsoft.com/office/officeart/2005/8/layout/default"/>
    <dgm:cxn modelId="{7A9242E4-E191-4EAD-804C-253B8E2486CA}" type="presParOf" srcId="{062A3444-9097-410D-94B8-3C327879DDFD}" destId="{719CFDAE-8AB1-4881-B5F7-4783918EA26E}" srcOrd="0" destOrd="0" presId="urn:microsoft.com/office/officeart/2005/8/layout/default"/>
    <dgm:cxn modelId="{7BBBCA12-5880-4AE0-B91D-4AB32BFFC616}" type="presParOf" srcId="{062A3444-9097-410D-94B8-3C327879DDFD}" destId="{5249EB8F-09CD-4037-A3A3-51B252227AAD}" srcOrd="1" destOrd="0" presId="urn:microsoft.com/office/officeart/2005/8/layout/default"/>
    <dgm:cxn modelId="{03FD4CA5-D5AA-4800-8F43-689E0F1C2559}" type="presParOf" srcId="{062A3444-9097-410D-94B8-3C327879DDFD}" destId="{063F8908-A3B1-42EA-8699-16B3A4B8E149}" srcOrd="2" destOrd="0" presId="urn:microsoft.com/office/officeart/2005/8/layout/default"/>
    <dgm:cxn modelId="{B83C04A2-B13B-4336-A156-D578C1FA907D}" type="presParOf" srcId="{062A3444-9097-410D-94B8-3C327879DDFD}" destId="{8049D0F3-5970-4211-8625-F206E480C73D}" srcOrd="3" destOrd="0" presId="urn:microsoft.com/office/officeart/2005/8/layout/default"/>
    <dgm:cxn modelId="{26EF8F9E-25D8-48A3-839A-87D10A433C5B}" type="presParOf" srcId="{062A3444-9097-410D-94B8-3C327879DDFD}" destId="{2C667928-D521-4145-978A-96DA732F5E83}" srcOrd="4" destOrd="0" presId="urn:microsoft.com/office/officeart/2005/8/layout/default"/>
    <dgm:cxn modelId="{3E315D40-A688-4F1F-8DD0-6DA1CDA99DD7}" type="presParOf" srcId="{062A3444-9097-410D-94B8-3C327879DDFD}" destId="{13F3140F-C1E7-4014-B312-53897382A579}" srcOrd="5" destOrd="0" presId="urn:microsoft.com/office/officeart/2005/8/layout/default"/>
    <dgm:cxn modelId="{9DBD8776-20F9-43B2-B940-FAD7D1A2785C}" type="presParOf" srcId="{062A3444-9097-410D-94B8-3C327879DDFD}" destId="{7E67A83B-29C7-4DEB-9217-720B061E5644}" srcOrd="6" destOrd="0" presId="urn:microsoft.com/office/officeart/2005/8/layout/default"/>
    <dgm:cxn modelId="{BE56B412-9840-4302-B479-325336392E06}" type="presParOf" srcId="{062A3444-9097-410D-94B8-3C327879DDFD}" destId="{760F4FD6-9BA5-4547-B42D-CC446336C413}" srcOrd="7" destOrd="0" presId="urn:microsoft.com/office/officeart/2005/8/layout/default"/>
    <dgm:cxn modelId="{9753A79F-D999-4977-9001-5CA732311FC9}" type="presParOf" srcId="{062A3444-9097-410D-94B8-3C327879DDFD}" destId="{AB93AE47-9E9D-4652-A948-45205CB6A23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592C09-671E-4C84-AAA9-5972C06552C2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1629EF82-3A3B-4071-BD74-21AE37D1FA2E}">
      <dgm:prSet custT="1"/>
      <dgm:spPr/>
      <dgm:t>
        <a:bodyPr/>
        <a:lstStyle/>
        <a:p>
          <a:pPr algn="ctr" rtl="0"/>
          <a:r>
            <a:rPr lang="pt-BR" sz="2800" b="0" dirty="0" smtClean="0">
              <a:latin typeface="Segoe UI Semibold" panose="020B0702040204020203" pitchFamily="34" charset="0"/>
            </a:rPr>
            <a:t>Claudia Maffini Griboski</a:t>
          </a:r>
        </a:p>
        <a:p>
          <a:pPr algn="ctr" rtl="0"/>
          <a:r>
            <a:rPr lang="pt-BR" sz="2800" b="1" dirty="0" smtClean="0"/>
            <a:t>Diretora de Avaliação da Educação Superior/Inep</a:t>
          </a:r>
          <a:endParaRPr lang="pt-BR" sz="2800" b="1" dirty="0"/>
        </a:p>
      </dgm:t>
    </dgm:pt>
    <dgm:pt modelId="{211C11AF-426B-41BD-9A33-9DF62166AF04}" type="parTrans" cxnId="{37BB9892-E3AB-402A-A3F3-6B4F412A88C0}">
      <dgm:prSet/>
      <dgm:spPr/>
      <dgm:t>
        <a:bodyPr/>
        <a:lstStyle/>
        <a:p>
          <a:endParaRPr lang="pt-BR"/>
        </a:p>
      </dgm:t>
    </dgm:pt>
    <dgm:pt modelId="{B2B6A16B-2273-4587-836E-ED071B1D9C1A}" type="sibTrans" cxnId="{37BB9892-E3AB-402A-A3F3-6B4F412A88C0}">
      <dgm:prSet/>
      <dgm:spPr/>
      <dgm:t>
        <a:bodyPr/>
        <a:lstStyle/>
        <a:p>
          <a:endParaRPr lang="pt-BR"/>
        </a:p>
      </dgm:t>
    </dgm:pt>
    <dgm:pt modelId="{C5D713AC-C98F-4B4E-B200-7E9660D8625B}">
      <dgm:prSet custT="1"/>
      <dgm:spPr/>
      <dgm:t>
        <a:bodyPr/>
        <a:lstStyle/>
        <a:p>
          <a:pPr algn="ctr" rtl="0"/>
          <a:r>
            <a:rPr lang="pt-BR" sz="2000" b="0" dirty="0" smtClean="0">
              <a:hlinkClick xmlns:r="http://schemas.openxmlformats.org/officeDocument/2006/relationships" r:id="rId1"/>
            </a:rPr>
            <a:t>claudia.griboski@inep.gov.br</a:t>
          </a:r>
          <a:endParaRPr lang="pt-BR" sz="2000" b="0" dirty="0"/>
        </a:p>
      </dgm:t>
    </dgm:pt>
    <dgm:pt modelId="{67723C57-8C8C-4A57-A698-F1E5E441ED34}" type="parTrans" cxnId="{EF089CD3-5170-4FC4-9349-392530F3E237}">
      <dgm:prSet/>
      <dgm:spPr/>
      <dgm:t>
        <a:bodyPr/>
        <a:lstStyle/>
        <a:p>
          <a:endParaRPr lang="pt-BR"/>
        </a:p>
      </dgm:t>
    </dgm:pt>
    <dgm:pt modelId="{F04C8D2B-16E0-4D51-AA7A-82EBDB7ACAF1}" type="sibTrans" cxnId="{EF089CD3-5170-4FC4-9349-392530F3E237}">
      <dgm:prSet/>
      <dgm:spPr/>
      <dgm:t>
        <a:bodyPr/>
        <a:lstStyle/>
        <a:p>
          <a:endParaRPr lang="pt-BR"/>
        </a:p>
      </dgm:t>
    </dgm:pt>
    <dgm:pt modelId="{E567A34D-C14A-4BB9-A232-1872EC675DA4}">
      <dgm:prSet custT="1"/>
      <dgm:spPr/>
      <dgm:t>
        <a:bodyPr/>
        <a:lstStyle/>
        <a:p>
          <a:pPr algn="ctr" rtl="0"/>
          <a:r>
            <a:rPr lang="pt-BR" sz="2000" b="0" dirty="0" smtClean="0"/>
            <a:t>(61) 2022 3410</a:t>
          </a:r>
          <a:endParaRPr lang="pt-BR" sz="2000" b="0" dirty="0"/>
        </a:p>
      </dgm:t>
    </dgm:pt>
    <dgm:pt modelId="{E3F03807-9D76-40CE-A8BE-78E7EF9CC19C}" type="parTrans" cxnId="{5BAD616F-2C02-4ED5-9A04-929C878643C6}">
      <dgm:prSet/>
      <dgm:spPr/>
      <dgm:t>
        <a:bodyPr/>
        <a:lstStyle/>
        <a:p>
          <a:endParaRPr lang="pt-BR"/>
        </a:p>
      </dgm:t>
    </dgm:pt>
    <dgm:pt modelId="{458802E7-5A17-47EF-B7FB-DA4A3954F660}" type="sibTrans" cxnId="{5BAD616F-2C02-4ED5-9A04-929C878643C6}">
      <dgm:prSet/>
      <dgm:spPr/>
      <dgm:t>
        <a:bodyPr/>
        <a:lstStyle/>
        <a:p>
          <a:endParaRPr lang="pt-BR"/>
        </a:p>
      </dgm:t>
    </dgm:pt>
    <dgm:pt modelId="{15D34965-45E0-4CDB-ADBD-09BF75F8BB66}" type="pres">
      <dgm:prSet presAssocID="{87592C09-671E-4C84-AAA9-5972C06552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5E0D3DF-F272-4D6C-BFDC-889A7DDFF48B}" type="pres">
      <dgm:prSet presAssocID="{1629EF82-3A3B-4071-BD74-21AE37D1FA2E}" presName="parentLin" presStyleCnt="0"/>
      <dgm:spPr/>
    </dgm:pt>
    <dgm:pt modelId="{2513AD2A-3704-4E9A-ACA7-1008810B25B0}" type="pres">
      <dgm:prSet presAssocID="{1629EF82-3A3B-4071-BD74-21AE37D1FA2E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23A3D6E3-84B6-4B5F-A89A-DDB5B7C5CBCA}" type="pres">
      <dgm:prSet presAssocID="{1629EF82-3A3B-4071-BD74-21AE37D1FA2E}" presName="parentText" presStyleLbl="node1" presStyleIdx="0" presStyleCnt="1" custScaleX="99262" custLinFactX="23832" custLinFactNeighborX="100000" custLinFactNeighborY="1103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005F41-8BB9-448D-A252-CE34B456BE55}" type="pres">
      <dgm:prSet presAssocID="{1629EF82-3A3B-4071-BD74-21AE37D1FA2E}" presName="negativeSpace" presStyleCnt="0"/>
      <dgm:spPr/>
    </dgm:pt>
    <dgm:pt modelId="{52F2D6C7-BA50-45BE-98D3-910A7D454BB1}" type="pres">
      <dgm:prSet presAssocID="{1629EF82-3A3B-4071-BD74-21AE37D1FA2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BAD616F-2C02-4ED5-9A04-929C878643C6}" srcId="{1629EF82-3A3B-4071-BD74-21AE37D1FA2E}" destId="{E567A34D-C14A-4BB9-A232-1872EC675DA4}" srcOrd="1" destOrd="0" parTransId="{E3F03807-9D76-40CE-A8BE-78E7EF9CC19C}" sibTransId="{458802E7-5A17-47EF-B7FB-DA4A3954F660}"/>
    <dgm:cxn modelId="{D036E444-FA59-4662-9230-3CC414AAC7A7}" type="presOf" srcId="{87592C09-671E-4C84-AAA9-5972C06552C2}" destId="{15D34965-45E0-4CDB-ADBD-09BF75F8BB66}" srcOrd="0" destOrd="0" presId="urn:microsoft.com/office/officeart/2005/8/layout/list1"/>
    <dgm:cxn modelId="{EF089CD3-5170-4FC4-9349-392530F3E237}" srcId="{1629EF82-3A3B-4071-BD74-21AE37D1FA2E}" destId="{C5D713AC-C98F-4B4E-B200-7E9660D8625B}" srcOrd="0" destOrd="0" parTransId="{67723C57-8C8C-4A57-A698-F1E5E441ED34}" sibTransId="{F04C8D2B-16E0-4D51-AA7A-82EBDB7ACAF1}"/>
    <dgm:cxn modelId="{250DEA8B-2658-4F4E-914B-8F6AC87CF210}" type="presOf" srcId="{1629EF82-3A3B-4071-BD74-21AE37D1FA2E}" destId="{23A3D6E3-84B6-4B5F-A89A-DDB5B7C5CBCA}" srcOrd="1" destOrd="0" presId="urn:microsoft.com/office/officeart/2005/8/layout/list1"/>
    <dgm:cxn modelId="{92EB8659-ACBF-400A-9939-4909BEBBFAEB}" type="presOf" srcId="{E567A34D-C14A-4BB9-A232-1872EC675DA4}" destId="{52F2D6C7-BA50-45BE-98D3-910A7D454BB1}" srcOrd="0" destOrd="1" presId="urn:microsoft.com/office/officeart/2005/8/layout/list1"/>
    <dgm:cxn modelId="{C9DAC36A-F601-486A-9ECB-1382870385E9}" type="presOf" srcId="{1629EF82-3A3B-4071-BD74-21AE37D1FA2E}" destId="{2513AD2A-3704-4E9A-ACA7-1008810B25B0}" srcOrd="0" destOrd="0" presId="urn:microsoft.com/office/officeart/2005/8/layout/list1"/>
    <dgm:cxn modelId="{C08C521C-206A-4F92-A523-984806C2516A}" type="presOf" srcId="{C5D713AC-C98F-4B4E-B200-7E9660D8625B}" destId="{52F2D6C7-BA50-45BE-98D3-910A7D454BB1}" srcOrd="0" destOrd="0" presId="urn:microsoft.com/office/officeart/2005/8/layout/list1"/>
    <dgm:cxn modelId="{37BB9892-E3AB-402A-A3F3-6B4F412A88C0}" srcId="{87592C09-671E-4C84-AAA9-5972C06552C2}" destId="{1629EF82-3A3B-4071-BD74-21AE37D1FA2E}" srcOrd="0" destOrd="0" parTransId="{211C11AF-426B-41BD-9A33-9DF62166AF04}" sibTransId="{B2B6A16B-2273-4587-836E-ED071B1D9C1A}"/>
    <dgm:cxn modelId="{B44E2D42-3D59-4142-8EA0-A01A3DBF75F6}" type="presParOf" srcId="{15D34965-45E0-4CDB-ADBD-09BF75F8BB66}" destId="{D5E0D3DF-F272-4D6C-BFDC-889A7DDFF48B}" srcOrd="0" destOrd="0" presId="urn:microsoft.com/office/officeart/2005/8/layout/list1"/>
    <dgm:cxn modelId="{1B184020-412F-4B91-B6A3-6D4ED2061CD8}" type="presParOf" srcId="{D5E0D3DF-F272-4D6C-BFDC-889A7DDFF48B}" destId="{2513AD2A-3704-4E9A-ACA7-1008810B25B0}" srcOrd="0" destOrd="0" presId="urn:microsoft.com/office/officeart/2005/8/layout/list1"/>
    <dgm:cxn modelId="{BF92A7BC-3AA0-490C-BF57-D25DAD92BCFF}" type="presParOf" srcId="{D5E0D3DF-F272-4D6C-BFDC-889A7DDFF48B}" destId="{23A3D6E3-84B6-4B5F-A89A-DDB5B7C5CBCA}" srcOrd="1" destOrd="0" presId="urn:microsoft.com/office/officeart/2005/8/layout/list1"/>
    <dgm:cxn modelId="{5AC93F66-339D-4181-8364-A9C9FC97C7FA}" type="presParOf" srcId="{15D34965-45E0-4CDB-ADBD-09BF75F8BB66}" destId="{07005F41-8BB9-448D-A252-CE34B456BE55}" srcOrd="1" destOrd="0" presId="urn:microsoft.com/office/officeart/2005/8/layout/list1"/>
    <dgm:cxn modelId="{C682605E-2C6B-4629-B37E-7EC2748B13CE}" type="presParOf" srcId="{15D34965-45E0-4CDB-ADBD-09BF75F8BB66}" destId="{52F2D6C7-BA50-45BE-98D3-910A7D454BB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8132E-9CA5-481A-9B63-4C8C25AECE8B}">
      <dsp:nvSpPr>
        <dsp:cNvPr id="0" name=""/>
        <dsp:cNvSpPr/>
      </dsp:nvSpPr>
      <dsp:spPr>
        <a:xfrm>
          <a:off x="2687969" y="1616890"/>
          <a:ext cx="2454240" cy="2631592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Estudantes</a:t>
          </a:r>
          <a:endParaRPr lang="pt-BR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3181380" y="2221545"/>
        <a:ext cx="1467418" cy="1375483"/>
      </dsp:txXfrm>
    </dsp:sp>
    <dsp:sp modelId="{81610C30-30CF-4A46-AB8D-2F2F0267766B}">
      <dsp:nvSpPr>
        <dsp:cNvPr id="0" name=""/>
        <dsp:cNvSpPr/>
      </dsp:nvSpPr>
      <dsp:spPr>
        <a:xfrm>
          <a:off x="1302426" y="1164993"/>
          <a:ext cx="1745578" cy="1787332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</a:rPr>
            <a:t>Cursos</a:t>
          </a:r>
          <a:endParaRPr lang="pt-BR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</a:endParaRPr>
        </a:p>
      </dsp:txBody>
      <dsp:txXfrm>
        <a:off x="1741881" y="1613264"/>
        <a:ext cx="866668" cy="890790"/>
      </dsp:txXfrm>
    </dsp:sp>
    <dsp:sp modelId="{92DAD683-E50D-4976-83DF-5D16A454C2D7}">
      <dsp:nvSpPr>
        <dsp:cNvPr id="0" name=""/>
        <dsp:cNvSpPr/>
      </dsp:nvSpPr>
      <dsp:spPr>
        <a:xfrm rot="20700000">
          <a:off x="2324985" y="113372"/>
          <a:ext cx="1665054" cy="1665054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IES</a:t>
          </a:r>
          <a:endParaRPr lang="pt-BR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 rot="-20700000">
        <a:off x="2690180" y="478568"/>
        <a:ext cx="934663" cy="934663"/>
      </dsp:txXfrm>
    </dsp:sp>
    <dsp:sp modelId="{1F6F9FEA-A07F-4738-BB6F-AFD0BC81534A}">
      <dsp:nvSpPr>
        <dsp:cNvPr id="0" name=""/>
        <dsp:cNvSpPr/>
      </dsp:nvSpPr>
      <dsp:spPr>
        <a:xfrm>
          <a:off x="2687966" y="1368139"/>
          <a:ext cx="2990924" cy="2990924"/>
        </a:xfrm>
        <a:prstGeom prst="circularArrow">
          <a:avLst>
            <a:gd name="adj1" fmla="val 4688"/>
            <a:gd name="adj2" fmla="val 299029"/>
            <a:gd name="adj3" fmla="val 2517510"/>
            <a:gd name="adj4" fmla="val 15858383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64432-5994-4333-9A05-2D2BBC41399A}">
      <dsp:nvSpPr>
        <dsp:cNvPr id="0" name=""/>
        <dsp:cNvSpPr/>
      </dsp:nvSpPr>
      <dsp:spPr>
        <a:xfrm>
          <a:off x="986141" y="786472"/>
          <a:ext cx="2173093" cy="217309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CBC27-F9F0-49A3-A254-70DE612671F8}">
      <dsp:nvSpPr>
        <dsp:cNvPr id="0" name=""/>
        <dsp:cNvSpPr/>
      </dsp:nvSpPr>
      <dsp:spPr>
        <a:xfrm>
          <a:off x="2013357" y="-251569"/>
          <a:ext cx="2343032" cy="234303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392FF-7026-4C97-868B-78E2363A33B1}">
      <dsp:nvSpPr>
        <dsp:cNvPr id="0" name=""/>
        <dsp:cNvSpPr/>
      </dsp:nvSpPr>
      <dsp:spPr>
        <a:xfrm>
          <a:off x="579664" y="2250"/>
          <a:ext cx="2157989" cy="129479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Responsabilidade Social</a:t>
          </a:r>
        </a:p>
      </dsp:txBody>
      <dsp:txXfrm>
        <a:off x="579664" y="2250"/>
        <a:ext cx="2157989" cy="1294793"/>
      </dsp:txXfrm>
    </dsp:sp>
    <dsp:sp modelId="{1D3C2D7B-53ED-491E-991C-D5F7B12EE800}">
      <dsp:nvSpPr>
        <dsp:cNvPr id="0" name=""/>
        <dsp:cNvSpPr/>
      </dsp:nvSpPr>
      <dsp:spPr>
        <a:xfrm>
          <a:off x="2953453" y="2250"/>
          <a:ext cx="2157989" cy="129479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Reconhecimento da Diversidade do Sistema</a:t>
          </a:r>
        </a:p>
      </dsp:txBody>
      <dsp:txXfrm>
        <a:off x="2953453" y="2250"/>
        <a:ext cx="2157989" cy="1294793"/>
      </dsp:txXfrm>
    </dsp:sp>
    <dsp:sp modelId="{0BF1FD35-8327-4646-B57C-34BC21ED3D1A}">
      <dsp:nvSpPr>
        <dsp:cNvPr id="0" name=""/>
        <dsp:cNvSpPr/>
      </dsp:nvSpPr>
      <dsp:spPr>
        <a:xfrm>
          <a:off x="5327241" y="2250"/>
          <a:ext cx="2157989" cy="129479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Respeito às Autonomia, Identidade, Missão e  História</a:t>
          </a:r>
        </a:p>
      </dsp:txBody>
      <dsp:txXfrm>
        <a:off x="5327241" y="2250"/>
        <a:ext cx="2157989" cy="1294793"/>
      </dsp:txXfrm>
    </dsp:sp>
    <dsp:sp modelId="{2BF855F6-3FFC-4EDD-873C-8E01E4A3AC8C}">
      <dsp:nvSpPr>
        <dsp:cNvPr id="0" name=""/>
        <dsp:cNvSpPr/>
      </dsp:nvSpPr>
      <dsp:spPr>
        <a:xfrm>
          <a:off x="308998" y="1512843"/>
          <a:ext cx="2699321" cy="129479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Avaliação a partir de um conjunto integrado de Indicadores de Qualidade</a:t>
          </a:r>
        </a:p>
      </dsp:txBody>
      <dsp:txXfrm>
        <a:off x="308998" y="1512843"/>
        <a:ext cx="2699321" cy="1294793"/>
      </dsp:txXfrm>
    </dsp:sp>
    <dsp:sp modelId="{818F5F41-173B-4D24-8432-46BD4BB20194}">
      <dsp:nvSpPr>
        <dsp:cNvPr id="0" name=""/>
        <dsp:cNvSpPr/>
      </dsp:nvSpPr>
      <dsp:spPr>
        <a:xfrm>
          <a:off x="3224118" y="1512843"/>
          <a:ext cx="2157989" cy="129479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Caráter Público dos Procedimentos e Resultados</a:t>
          </a:r>
        </a:p>
      </dsp:txBody>
      <dsp:txXfrm>
        <a:off x="3224118" y="1512843"/>
        <a:ext cx="2157989" cy="1294793"/>
      </dsp:txXfrm>
    </dsp:sp>
    <dsp:sp modelId="{D7E3B9C4-9027-49F6-957E-85B0F0D58ED1}">
      <dsp:nvSpPr>
        <dsp:cNvPr id="0" name=""/>
        <dsp:cNvSpPr/>
      </dsp:nvSpPr>
      <dsp:spPr>
        <a:xfrm>
          <a:off x="5597907" y="1512843"/>
          <a:ext cx="2157989" cy="129479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Participação de todos Atores</a:t>
          </a:r>
        </a:p>
      </dsp:txBody>
      <dsp:txXfrm>
        <a:off x="5597907" y="1512843"/>
        <a:ext cx="2157989" cy="1294793"/>
      </dsp:txXfrm>
    </dsp:sp>
    <dsp:sp modelId="{3A2F3569-85FA-4272-B1B9-2C583E00A646}">
      <dsp:nvSpPr>
        <dsp:cNvPr id="0" name=""/>
        <dsp:cNvSpPr/>
      </dsp:nvSpPr>
      <dsp:spPr>
        <a:xfrm>
          <a:off x="2953453" y="3023435"/>
          <a:ext cx="2157989" cy="129479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Continuidade do Processo Avaliativo</a:t>
          </a:r>
        </a:p>
      </dsp:txBody>
      <dsp:txXfrm>
        <a:off x="2953453" y="3023435"/>
        <a:ext cx="2157989" cy="1294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BC3A2-CDD9-4552-A1C1-0FB81C37E39F}">
      <dsp:nvSpPr>
        <dsp:cNvPr id="0" name=""/>
        <dsp:cNvSpPr/>
      </dsp:nvSpPr>
      <dsp:spPr>
        <a:xfrm>
          <a:off x="985824" y="70161"/>
          <a:ext cx="1777533" cy="888766"/>
        </a:xfrm>
        <a:prstGeom prst="roundRect">
          <a:avLst>
            <a:gd name="adj" fmla="val 10000"/>
          </a:avLst>
        </a:prstGeom>
        <a:solidFill>
          <a:srgbClr val="C00000">
            <a:alpha val="8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Todas as dimensões</a:t>
          </a:r>
          <a:endParaRPr lang="pt-BR" sz="1800" kern="1200" dirty="0"/>
        </a:p>
      </dsp:txBody>
      <dsp:txXfrm>
        <a:off x="1011855" y="96192"/>
        <a:ext cx="1725471" cy="836704"/>
      </dsp:txXfrm>
    </dsp:sp>
    <dsp:sp modelId="{E8425A7B-EA08-47A3-898A-657782926B57}">
      <dsp:nvSpPr>
        <dsp:cNvPr id="0" name=""/>
        <dsp:cNvSpPr/>
      </dsp:nvSpPr>
      <dsp:spPr>
        <a:xfrm>
          <a:off x="985824" y="3003759"/>
          <a:ext cx="2035098" cy="888766"/>
        </a:xfrm>
        <a:prstGeom prst="roundRect">
          <a:avLst>
            <a:gd name="adj" fmla="val 10000"/>
          </a:avLst>
        </a:prstGeom>
        <a:solidFill>
          <a:srgbClr val="C00000">
            <a:alpha val="8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 SEDE será avaliada sempre em primeiro lugar</a:t>
          </a:r>
          <a:endParaRPr lang="pt-BR" sz="1800" kern="1200" dirty="0"/>
        </a:p>
      </dsp:txBody>
      <dsp:txXfrm>
        <a:off x="1011855" y="3029790"/>
        <a:ext cx="1983036" cy="836704"/>
      </dsp:txXfrm>
    </dsp:sp>
    <dsp:sp modelId="{EFF258BC-4DE7-460D-90C5-FF6284B2F46B}">
      <dsp:nvSpPr>
        <dsp:cNvPr id="0" name=""/>
        <dsp:cNvSpPr/>
      </dsp:nvSpPr>
      <dsp:spPr>
        <a:xfrm>
          <a:off x="928996" y="2047064"/>
          <a:ext cx="1777533" cy="888766"/>
        </a:xfrm>
        <a:prstGeom prst="roundRect">
          <a:avLst>
            <a:gd name="adj" fmla="val 10000"/>
          </a:avLst>
        </a:prstGeom>
        <a:solidFill>
          <a:srgbClr val="C00000">
            <a:alpha val="8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SEDE</a:t>
          </a:r>
          <a:endParaRPr lang="pt-BR" sz="1800" kern="1200" dirty="0"/>
        </a:p>
      </dsp:txBody>
      <dsp:txXfrm>
        <a:off x="955027" y="2073095"/>
        <a:ext cx="1725471" cy="836704"/>
      </dsp:txXfrm>
    </dsp:sp>
    <dsp:sp modelId="{C306D841-E844-434B-A2F9-6841D314F6D6}">
      <dsp:nvSpPr>
        <dsp:cNvPr id="0" name=""/>
        <dsp:cNvSpPr/>
      </dsp:nvSpPr>
      <dsp:spPr>
        <a:xfrm rot="18289469">
          <a:off x="2439503" y="1960211"/>
          <a:ext cx="124506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45067" y="2019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030910" y="1949279"/>
        <a:ext cx="62253" cy="62253"/>
      </dsp:txXfrm>
    </dsp:sp>
    <dsp:sp modelId="{44372427-4620-41BF-860A-9EB627F05E5A}">
      <dsp:nvSpPr>
        <dsp:cNvPr id="0" name=""/>
        <dsp:cNvSpPr/>
      </dsp:nvSpPr>
      <dsp:spPr>
        <a:xfrm>
          <a:off x="3417544" y="1024982"/>
          <a:ext cx="1777533" cy="888766"/>
        </a:xfrm>
        <a:prstGeom prst="roundRect">
          <a:avLst>
            <a:gd name="adj" fmla="val 10000"/>
          </a:avLst>
        </a:prstGeom>
        <a:solidFill>
          <a:srgbClr val="C00000">
            <a:alpha val="7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Polo</a:t>
          </a:r>
          <a:endParaRPr lang="pt-BR" sz="1800" kern="1200" dirty="0"/>
        </a:p>
      </dsp:txBody>
      <dsp:txXfrm>
        <a:off x="3443575" y="1051013"/>
        <a:ext cx="1725471" cy="836704"/>
      </dsp:txXfrm>
    </dsp:sp>
    <dsp:sp modelId="{AEA83171-AC71-4BAB-8E17-7818E1670BC7}">
      <dsp:nvSpPr>
        <dsp:cNvPr id="0" name=""/>
        <dsp:cNvSpPr/>
      </dsp:nvSpPr>
      <dsp:spPr>
        <a:xfrm>
          <a:off x="5195078" y="1449170"/>
          <a:ext cx="71101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711013" y="20195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532809" y="1451590"/>
        <a:ext cx="35550" cy="35550"/>
      </dsp:txXfrm>
    </dsp:sp>
    <dsp:sp modelId="{9F81BF4F-B3C5-4AC6-8DE1-95BF0261AA2A}">
      <dsp:nvSpPr>
        <dsp:cNvPr id="0" name=""/>
        <dsp:cNvSpPr/>
      </dsp:nvSpPr>
      <dsp:spPr>
        <a:xfrm>
          <a:off x="5906091" y="1024982"/>
          <a:ext cx="2527457" cy="888766"/>
        </a:xfrm>
        <a:prstGeom prst="roundRect">
          <a:avLst>
            <a:gd name="adj" fmla="val 10000"/>
          </a:avLst>
        </a:prstGeom>
        <a:solidFill>
          <a:srgbClr val="C000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Alguns indicadores Dimensões 1 e 3</a:t>
          </a:r>
          <a:endParaRPr lang="pt-BR" sz="2000" kern="1200" dirty="0"/>
        </a:p>
      </dsp:txBody>
      <dsp:txXfrm>
        <a:off x="5932122" y="1051013"/>
        <a:ext cx="2475395" cy="836704"/>
      </dsp:txXfrm>
    </dsp:sp>
    <dsp:sp modelId="{C2383AEA-D7CA-48B1-AC32-1E69B5313032}">
      <dsp:nvSpPr>
        <dsp:cNvPr id="0" name=""/>
        <dsp:cNvSpPr/>
      </dsp:nvSpPr>
      <dsp:spPr>
        <a:xfrm>
          <a:off x="2706530" y="2471252"/>
          <a:ext cx="71101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711013" y="2019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044262" y="2473672"/>
        <a:ext cx="35550" cy="35550"/>
      </dsp:txXfrm>
    </dsp:sp>
    <dsp:sp modelId="{517E7685-5E8A-4060-884F-2DBE999E47F1}">
      <dsp:nvSpPr>
        <dsp:cNvPr id="0" name=""/>
        <dsp:cNvSpPr/>
      </dsp:nvSpPr>
      <dsp:spPr>
        <a:xfrm>
          <a:off x="3417544" y="2047064"/>
          <a:ext cx="1777533" cy="888766"/>
        </a:xfrm>
        <a:prstGeom prst="roundRect">
          <a:avLst>
            <a:gd name="adj" fmla="val 10000"/>
          </a:avLst>
        </a:prstGeom>
        <a:solidFill>
          <a:srgbClr val="C00000">
            <a:alpha val="7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Polo</a:t>
          </a:r>
          <a:endParaRPr lang="pt-BR" sz="1800" kern="1200" dirty="0"/>
        </a:p>
      </dsp:txBody>
      <dsp:txXfrm>
        <a:off x="3443575" y="2073095"/>
        <a:ext cx="1725471" cy="836704"/>
      </dsp:txXfrm>
    </dsp:sp>
    <dsp:sp modelId="{20935C0A-E395-48F8-BED3-5E21723FAD8E}">
      <dsp:nvSpPr>
        <dsp:cNvPr id="0" name=""/>
        <dsp:cNvSpPr/>
      </dsp:nvSpPr>
      <dsp:spPr>
        <a:xfrm>
          <a:off x="5195078" y="2471252"/>
          <a:ext cx="71101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711013" y="20195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532809" y="2473672"/>
        <a:ext cx="35550" cy="35550"/>
      </dsp:txXfrm>
    </dsp:sp>
    <dsp:sp modelId="{274FECF2-8F26-4566-8D40-7107746654DB}">
      <dsp:nvSpPr>
        <dsp:cNvPr id="0" name=""/>
        <dsp:cNvSpPr/>
      </dsp:nvSpPr>
      <dsp:spPr>
        <a:xfrm>
          <a:off x="5906091" y="2047064"/>
          <a:ext cx="2527457" cy="888766"/>
        </a:xfrm>
        <a:prstGeom prst="roundRect">
          <a:avLst>
            <a:gd name="adj" fmla="val 10000"/>
          </a:avLst>
        </a:prstGeom>
        <a:solidFill>
          <a:srgbClr val="C000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Alguns indicadores Dimensões 1 e 3</a:t>
          </a:r>
          <a:endParaRPr lang="pt-BR" sz="2000" kern="1200" dirty="0"/>
        </a:p>
      </dsp:txBody>
      <dsp:txXfrm>
        <a:off x="5932122" y="2073095"/>
        <a:ext cx="2475395" cy="836704"/>
      </dsp:txXfrm>
    </dsp:sp>
    <dsp:sp modelId="{CC40E70E-3C33-4D77-8055-B50D4B076031}">
      <dsp:nvSpPr>
        <dsp:cNvPr id="0" name=""/>
        <dsp:cNvSpPr/>
      </dsp:nvSpPr>
      <dsp:spPr>
        <a:xfrm rot="3310531">
          <a:off x="2439503" y="2982293"/>
          <a:ext cx="124506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45067" y="2019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030910" y="2971361"/>
        <a:ext cx="62253" cy="62253"/>
      </dsp:txXfrm>
    </dsp:sp>
    <dsp:sp modelId="{AD38DE87-90AE-4BA9-9ADF-C40F514A8FBC}">
      <dsp:nvSpPr>
        <dsp:cNvPr id="0" name=""/>
        <dsp:cNvSpPr/>
      </dsp:nvSpPr>
      <dsp:spPr>
        <a:xfrm>
          <a:off x="3417544" y="3069146"/>
          <a:ext cx="1777533" cy="888766"/>
        </a:xfrm>
        <a:prstGeom prst="roundRect">
          <a:avLst>
            <a:gd name="adj" fmla="val 10000"/>
          </a:avLst>
        </a:prstGeom>
        <a:solidFill>
          <a:srgbClr val="C00000">
            <a:alpha val="7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Polo</a:t>
          </a:r>
          <a:endParaRPr lang="pt-BR" sz="1800" kern="1200" dirty="0"/>
        </a:p>
      </dsp:txBody>
      <dsp:txXfrm>
        <a:off x="3443575" y="3095177"/>
        <a:ext cx="1725471" cy="836704"/>
      </dsp:txXfrm>
    </dsp:sp>
    <dsp:sp modelId="{5DC432B3-CD8E-4DED-BCB5-B7A0D1A7D549}">
      <dsp:nvSpPr>
        <dsp:cNvPr id="0" name=""/>
        <dsp:cNvSpPr/>
      </dsp:nvSpPr>
      <dsp:spPr>
        <a:xfrm>
          <a:off x="5195078" y="3493334"/>
          <a:ext cx="71101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711013" y="20195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532809" y="3495754"/>
        <a:ext cx="35550" cy="35550"/>
      </dsp:txXfrm>
    </dsp:sp>
    <dsp:sp modelId="{E7729AE9-440A-45D4-A16A-5BFD9E15E07B}">
      <dsp:nvSpPr>
        <dsp:cNvPr id="0" name=""/>
        <dsp:cNvSpPr/>
      </dsp:nvSpPr>
      <dsp:spPr>
        <a:xfrm>
          <a:off x="5906091" y="3069146"/>
          <a:ext cx="2527457" cy="888766"/>
        </a:xfrm>
        <a:prstGeom prst="roundRect">
          <a:avLst>
            <a:gd name="adj" fmla="val 10000"/>
          </a:avLst>
        </a:prstGeom>
        <a:solidFill>
          <a:srgbClr val="C000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Alguns indicadores Dimensões 1 e 3</a:t>
          </a:r>
          <a:endParaRPr lang="pt-BR" sz="2000" kern="1200" dirty="0"/>
        </a:p>
      </dsp:txBody>
      <dsp:txXfrm>
        <a:off x="5932122" y="3095177"/>
        <a:ext cx="2475395" cy="8367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CFDAE-8AB1-4881-B5F7-4783918EA26E}">
      <dsp:nvSpPr>
        <dsp:cNvPr id="0" name=""/>
        <dsp:cNvSpPr/>
      </dsp:nvSpPr>
      <dsp:spPr>
        <a:xfrm>
          <a:off x="247815" y="0"/>
          <a:ext cx="3119901" cy="1871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PPC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247815" y="0"/>
        <a:ext cx="3119901" cy="1871941"/>
      </dsp:txXfrm>
    </dsp:sp>
    <dsp:sp modelId="{063F8908-A3B1-42EA-8699-16B3A4B8E149}">
      <dsp:nvSpPr>
        <dsp:cNvPr id="0" name=""/>
        <dsp:cNvSpPr/>
      </dsp:nvSpPr>
      <dsp:spPr>
        <a:xfrm>
          <a:off x="6402541" y="0"/>
          <a:ext cx="3119901" cy="1871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DCNs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6402541" y="0"/>
        <a:ext cx="3119901" cy="1871941"/>
      </dsp:txXfrm>
    </dsp:sp>
    <dsp:sp modelId="{2C667928-D521-4145-978A-96DA732F5E83}">
      <dsp:nvSpPr>
        <dsp:cNvPr id="0" name=""/>
        <dsp:cNvSpPr/>
      </dsp:nvSpPr>
      <dsp:spPr>
        <a:xfrm>
          <a:off x="287999" y="2186233"/>
          <a:ext cx="3119901" cy="1871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Instrumento de Avaliação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287999" y="2186233"/>
        <a:ext cx="3119901" cy="1871941"/>
      </dsp:txXfrm>
    </dsp:sp>
    <dsp:sp modelId="{7E67A83B-29C7-4DEB-9217-720B061E5644}">
      <dsp:nvSpPr>
        <dsp:cNvPr id="0" name=""/>
        <dsp:cNvSpPr/>
      </dsp:nvSpPr>
      <dsp:spPr>
        <a:xfrm>
          <a:off x="6402541" y="2325618"/>
          <a:ext cx="3119901" cy="1871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Formulário Eletrônico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6402541" y="2325618"/>
        <a:ext cx="3119901" cy="1871941"/>
      </dsp:txXfrm>
    </dsp:sp>
    <dsp:sp modelId="{AB93AE47-9E9D-4652-A948-45205CB6A236}">
      <dsp:nvSpPr>
        <dsp:cNvPr id="0" name=""/>
        <dsp:cNvSpPr/>
      </dsp:nvSpPr>
      <dsp:spPr>
        <a:xfrm>
          <a:off x="3290281" y="4249630"/>
          <a:ext cx="3119901" cy="1871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PDI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3290281" y="4249630"/>
        <a:ext cx="3119901" cy="18719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2D6C7-BA50-45BE-98D3-910A7D454BB1}">
      <dsp:nvSpPr>
        <dsp:cNvPr id="0" name=""/>
        <dsp:cNvSpPr/>
      </dsp:nvSpPr>
      <dsp:spPr>
        <a:xfrm>
          <a:off x="0" y="784194"/>
          <a:ext cx="6285656" cy="18781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7837" tIns="1103884" rIns="487837" bIns="142240" numCol="1" spcCol="1270" anchor="t" anchorCtr="0">
          <a:noAutofit/>
        </a:bodyPr>
        <a:lstStyle/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0" kern="1200" dirty="0" smtClean="0">
              <a:hlinkClick xmlns:r="http://schemas.openxmlformats.org/officeDocument/2006/relationships" r:id="rId1"/>
            </a:rPr>
            <a:t>claudia.griboski@inep.gov.br</a:t>
          </a:r>
          <a:endParaRPr lang="pt-BR" sz="2000" b="0" kern="1200" dirty="0"/>
        </a:p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0" kern="1200" dirty="0" smtClean="0"/>
            <a:t>(61) 2022 3410</a:t>
          </a:r>
          <a:endParaRPr lang="pt-BR" sz="2000" b="0" kern="1200" dirty="0"/>
        </a:p>
      </dsp:txBody>
      <dsp:txXfrm>
        <a:off x="0" y="784194"/>
        <a:ext cx="6285656" cy="1878187"/>
      </dsp:txXfrm>
    </dsp:sp>
    <dsp:sp modelId="{23A3D6E3-84B6-4B5F-A89A-DDB5B7C5CBCA}">
      <dsp:nvSpPr>
        <dsp:cNvPr id="0" name=""/>
        <dsp:cNvSpPr/>
      </dsp:nvSpPr>
      <dsp:spPr>
        <a:xfrm>
          <a:off x="1677163" y="174579"/>
          <a:ext cx="4367487" cy="15645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308" tIns="0" rIns="166308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dirty="0" smtClean="0">
              <a:latin typeface="Segoe UI Semibold" panose="020B0702040204020203" pitchFamily="34" charset="0"/>
            </a:rPr>
            <a:t>Claudia Maffini Griboski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Diretora de Avaliação da Educação Superior/Inep</a:t>
          </a:r>
          <a:endParaRPr lang="pt-BR" sz="2800" b="1" kern="1200" dirty="0"/>
        </a:p>
      </dsp:txBody>
      <dsp:txXfrm>
        <a:off x="1753539" y="250955"/>
        <a:ext cx="4214735" cy="1411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0.375</cdr:x>
      <cdr:y>0.72222</cdr:y>
    </cdr:from>
    <cdr:to>
      <cdr:x>0.4375</cdr:x>
      <cdr:y>0.77778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024336" y="3744416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0.70077</cdr:x>
      <cdr:y>0.65</cdr:y>
    </cdr:from>
    <cdr:to>
      <cdr:x>0.97628</cdr:x>
      <cdr:y>0.96746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325774" y="1872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0.04988</cdr:x>
      <cdr:y>0.075</cdr:y>
    </cdr:from>
    <cdr:to>
      <cdr:x>0.65084</cdr:x>
      <cdr:y>0.81746</cdr:y>
    </cdr:to>
    <cdr:grpSp>
      <cdr:nvGrpSpPr>
        <cdr:cNvPr id="9" name="Grupo 8"/>
        <cdr:cNvGrpSpPr/>
      </cdr:nvGrpSpPr>
      <cdr:grpSpPr>
        <a:xfrm xmlns:a="http://schemas.openxmlformats.org/drawingml/2006/main">
          <a:off x="180661" y="271925"/>
          <a:ext cx="2176628" cy="2691909"/>
          <a:chOff x="180648" y="271925"/>
          <a:chExt cx="2176625" cy="2691926"/>
        </a:xfrm>
      </cdr:grpSpPr>
      <cdr:sp macro="" textlink="">
        <cdr:nvSpPr>
          <cdr:cNvPr id="3" name="CaixaDeTexto 2"/>
          <cdr:cNvSpPr txBox="1"/>
        </cdr:nvSpPr>
        <cdr:spPr>
          <a:xfrm xmlns:a="http://schemas.openxmlformats.org/drawingml/2006/main">
            <a:off x="1359386" y="2447322"/>
            <a:ext cx="997887" cy="51652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pPr algn="ctr"/>
            <a:r>
              <a:rPr lang="pt-BR" sz="24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538.875 vagas</a:t>
            </a:r>
            <a:endParaRPr lang="pt-BR" sz="240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dr:txBody>
      </cdr:sp>
      <cdr:sp macro="" textlink="">
        <cdr:nvSpPr>
          <cdr:cNvPr id="4" name="CaixaDeTexto 1"/>
          <cdr:cNvSpPr txBox="1"/>
        </cdr:nvSpPr>
        <cdr:spPr>
          <a:xfrm xmlns:a="http://schemas.openxmlformats.org/drawingml/2006/main">
            <a:off x="180648" y="271925"/>
            <a:ext cx="2043145" cy="51652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pt-BR" sz="180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133.752 (24,8%)</a:t>
            </a:r>
            <a:endParaRPr lang="pt-BR" sz="1800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dr:txBody>
      </cdr:sp>
      <cdr:cxnSp macro="">
        <cdr:nvCxnSpPr>
          <cdr:cNvPr id="6" name="Conector reto 5"/>
          <cdr:cNvCxnSpPr/>
        </cdr:nvCxnSpPr>
        <cdr:spPr>
          <a:xfrm xmlns:a="http://schemas.openxmlformats.org/drawingml/2006/main">
            <a:off x="1029630" y="753143"/>
            <a:ext cx="432048" cy="527200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3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2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0.54167</cdr:x>
      <cdr:y>0.61765</cdr:y>
    </cdr:from>
    <cdr:to>
      <cdr:x>0.64749</cdr:x>
      <cdr:y>0.70588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680520" y="3024336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800" dirty="0" smtClean="0">
              <a:solidFill>
                <a:srgbClr val="C00000"/>
              </a:solidFill>
            </a:rPr>
            <a:t>(21,1%)</a:t>
          </a:r>
          <a:endParaRPr lang="pt-BR" sz="18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0.725</cdr:x>
      <cdr:y>0.77941</cdr:y>
    </cdr:from>
    <cdr:to>
      <cdr:x>0.83082</cdr:x>
      <cdr:y>0.85294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6264696" y="3816424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dirty="0" smtClean="0">
              <a:solidFill>
                <a:srgbClr val="C00000"/>
              </a:solidFill>
            </a:rPr>
            <a:t>(0,1%)</a:t>
          </a:r>
          <a:endParaRPr lang="pt-BR" sz="1800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B1D10-AD69-40DF-B3BA-CF85E9235D08}" type="datetimeFigureOut">
              <a:rPr lang="pt-BR" smtClean="0"/>
              <a:t>07/04/2016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0027A-85D6-45B3-A735-80DDF2A64F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59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C1CB4-2421-4305-9D4E-366A5F068A74}" type="datetimeFigureOut">
              <a:rPr lang="pt-BR" smtClean="0"/>
              <a:t>07/04/2016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44538"/>
            <a:ext cx="537210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98184-8806-4F47-AE37-017F97DD5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47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435CE-FD1D-4E0E-9EF9-2B9864FB833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35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6239169"/>
            <a:ext cx="9793088" cy="5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1" y="6656354"/>
            <a:ext cx="9918000" cy="20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 userDrawn="1"/>
        </p:nvSpPr>
        <p:spPr>
          <a:xfrm>
            <a:off x="-744" y="0"/>
            <a:ext cx="990674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3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1" y="6656354"/>
            <a:ext cx="9918000" cy="20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 userDrawn="1"/>
        </p:nvSpPr>
        <p:spPr>
          <a:xfrm>
            <a:off x="-744" y="0"/>
            <a:ext cx="990674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2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1" y="6656354"/>
            <a:ext cx="9918000" cy="20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 userDrawn="1"/>
        </p:nvSpPr>
        <p:spPr>
          <a:xfrm>
            <a:off x="-744" y="0"/>
            <a:ext cx="990674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6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1" y="6656354"/>
            <a:ext cx="9918000" cy="20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 userDrawn="1"/>
        </p:nvSpPr>
        <p:spPr>
          <a:xfrm>
            <a:off x="-744" y="0"/>
            <a:ext cx="990674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6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" y="6239177"/>
            <a:ext cx="9793089" cy="574207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B8FA5F6-7218-417E-916E-AD02FA99F9BA}" type="datetimeFigureOut">
              <a:rPr lang="pt-BR" smtClean="0"/>
              <a:t>07/04/2016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A1AE3C6-F6DC-4419-B6B9-A0E9B88386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08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861031" y="3810001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861051" y="3897010"/>
            <a:ext cx="404495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861051" y="4115167"/>
            <a:ext cx="404495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861050" y="4164403"/>
            <a:ext cx="212979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861050" y="4199572"/>
            <a:ext cx="212979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861050" y="3962400"/>
            <a:ext cx="331851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991216" y="4060983"/>
            <a:ext cx="173355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906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" y="3675528"/>
            <a:ext cx="9906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948555" y="3643090"/>
            <a:ext cx="2957446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906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95300" y="2401888"/>
            <a:ext cx="9163050" cy="1470025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95300" y="3899938"/>
            <a:ext cx="5365750" cy="1752600"/>
          </a:xfrm>
          <a:prstGeom prst="rect">
            <a:avLst/>
          </a:prstGeo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264400" y="4206240"/>
            <a:ext cx="1040130" cy="457200"/>
          </a:xfrm>
          <a:prstGeom prst="rect">
            <a:avLst/>
          </a:prstGeom>
        </p:spPr>
        <p:txBody>
          <a:bodyPr/>
          <a:lstStyle/>
          <a:p>
            <a:fld id="{030A78AD-48C1-4E0B-8D30-16B70D35420C}" type="datetimeFigureOut">
              <a:rPr lang="pt-BR" smtClean="0"/>
              <a:pPr/>
              <a:t>07/04/2016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861050" y="4205288"/>
            <a:ext cx="1403350" cy="4572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9013429" y="1136"/>
            <a:ext cx="810021" cy="365760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9092F0B-A4D8-4AB3-8674-AD194EE924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95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1" y="6656354"/>
            <a:ext cx="9918000" cy="20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 userDrawn="1"/>
        </p:nvSpPr>
        <p:spPr>
          <a:xfrm>
            <a:off x="-744" y="0"/>
            <a:ext cx="990674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1" y="6656354"/>
            <a:ext cx="9918000" cy="20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 userDrawn="1"/>
        </p:nvSpPr>
        <p:spPr>
          <a:xfrm>
            <a:off x="-744" y="0"/>
            <a:ext cx="990674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1" y="6656354"/>
            <a:ext cx="9918000" cy="20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 userDrawn="1"/>
        </p:nvSpPr>
        <p:spPr>
          <a:xfrm>
            <a:off x="-744" y="0"/>
            <a:ext cx="990674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1" y="6656354"/>
            <a:ext cx="9918000" cy="20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 userDrawn="1"/>
        </p:nvSpPr>
        <p:spPr>
          <a:xfrm>
            <a:off x="-744" y="0"/>
            <a:ext cx="990674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1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1" y="6656354"/>
            <a:ext cx="9918000" cy="20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 userDrawn="1"/>
        </p:nvSpPr>
        <p:spPr>
          <a:xfrm>
            <a:off x="-744" y="0"/>
            <a:ext cx="990674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16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1" y="6656354"/>
            <a:ext cx="9918000" cy="20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 userDrawn="1"/>
        </p:nvSpPr>
        <p:spPr>
          <a:xfrm>
            <a:off x="-744" y="0"/>
            <a:ext cx="990674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84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" y="42729"/>
            <a:ext cx="9816466" cy="676826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872880" y="836712"/>
            <a:ext cx="57318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cap="small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“Possibilidades e desafios na formação do profissional de Enfermagem no Ensino a distância”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4310094"/>
            <a:ext cx="525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1º Seminário sobre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Ensino Técnico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de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Graduação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Distância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Sistema 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Cofen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/Conselhos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Regionais</a:t>
            </a:r>
          </a:p>
          <a:p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Brasília – DF, abril/2016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27595" y="3426863"/>
            <a:ext cx="525658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cap="small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Cláudia Maffini Griboski</a:t>
            </a:r>
            <a:endParaRPr lang="pt-BR" sz="2800" cap="small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pPr algn="r"/>
            <a:endParaRPr lang="pt-BR" sz="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DAES/INEP</a:t>
            </a:r>
          </a:p>
        </p:txBody>
      </p:sp>
    </p:spTree>
    <p:extLst>
      <p:ext uri="{BB962C8B-B14F-4D97-AF65-F5344CB8AC3E}">
        <p14:creationId xmlns:p14="http://schemas.microsoft.com/office/powerpoint/2010/main" val="353042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501402"/>
              </p:ext>
            </p:extLst>
          </p:nvPr>
        </p:nvGraphicFramePr>
        <p:xfrm>
          <a:off x="1754644" y="850424"/>
          <a:ext cx="6201139" cy="4976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377843"/>
              </p:ext>
            </p:extLst>
          </p:nvPr>
        </p:nvGraphicFramePr>
        <p:xfrm>
          <a:off x="-273579" y="850426"/>
          <a:ext cx="5772641" cy="4871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283468"/>
              </p:ext>
            </p:extLst>
          </p:nvPr>
        </p:nvGraphicFramePr>
        <p:xfrm>
          <a:off x="5733088" y="850426"/>
          <a:ext cx="5772641" cy="4871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0" y="5359321"/>
            <a:ext cx="1277344" cy="2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pt-BR" sz="1200" b="1" dirty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MEC/Inep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2123" y="5951971"/>
            <a:ext cx="9906000" cy="693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pt-BR" sz="1900" dirty="0">
                <a:solidFill>
                  <a:schemeClr val="accent1">
                    <a:lumMod val="50000"/>
                  </a:schemeClr>
                </a:solidFill>
              </a:rPr>
              <a:t>A educação a distância é oferecida predominantemente nas IES privadas (89,6%) e em Universidades (71,7%). Pouco mais de 40% desses alunos frequentam cursos de licenciatura.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722906"/>
              </p:ext>
            </p:extLst>
          </p:nvPr>
        </p:nvGraphicFramePr>
        <p:xfrm>
          <a:off x="0" y="356659"/>
          <a:ext cx="9906000" cy="57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0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Distribuição do Número de Matrículas em Cursos de Graduação a </a:t>
                      </a:r>
                      <a:r>
                        <a:rPr lang="pt-BR" sz="1900" b="1" u="sng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Distância</a:t>
                      </a:r>
                      <a:r>
                        <a:rPr lang="pt-BR" sz="1900" b="1" u="none" strike="noStrike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pt-BR" sz="19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– Brasil –2014</a:t>
                      </a:r>
                      <a:endParaRPr lang="pt-BR" sz="19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9" grpId="0">
        <p:bldAsOne/>
      </p:bldGraphic>
      <p:bldGraphic spid="10" grpId="0">
        <p:bldAsOne/>
      </p:bldGraphic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5300" y="1556794"/>
            <a:ext cx="9163050" cy="2160239"/>
          </a:xfrm>
        </p:spPr>
        <p:txBody>
          <a:bodyPr>
            <a:no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 de matrículas de Graduação em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 e Bem-Estar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Brasil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2013 (Comparativo com dados OCDE 2010)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95300" y="4365104"/>
            <a:ext cx="9138220" cy="1287434"/>
          </a:xfrm>
        </p:spPr>
        <p:txBody>
          <a:bodyPr/>
          <a:lstStyle/>
          <a:p>
            <a:r>
              <a:rPr lang="pt-BR" b="1" dirty="0"/>
              <a:t>Fonte: </a:t>
            </a:r>
            <a:r>
              <a:rPr lang="pt-BR" b="1" dirty="0" err="1"/>
              <a:t>Mec</a:t>
            </a:r>
            <a:r>
              <a:rPr lang="pt-BR" b="1" dirty="0"/>
              <a:t>/Inep; Tabela elaborada por Inep/</a:t>
            </a:r>
            <a:r>
              <a:rPr lang="pt-BR" b="1" dirty="0" err="1"/>
              <a:t>Deed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963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328823"/>
              </p:ext>
            </p:extLst>
          </p:nvPr>
        </p:nvGraphicFramePr>
        <p:xfrm>
          <a:off x="179512" y="188642"/>
          <a:ext cx="9598022" cy="521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365"/>
                <a:gridCol w="818073"/>
                <a:gridCol w="818073"/>
                <a:gridCol w="818073"/>
                <a:gridCol w="818073"/>
                <a:gridCol w="818073"/>
                <a:gridCol w="818073"/>
                <a:gridCol w="818073"/>
                <a:gridCol w="818073"/>
                <a:gridCol w="818073"/>
              </a:tblGrid>
              <a:tr h="6535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Área Geral do Curso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Matrículas </a:t>
                      </a:r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para cada 10.000 habitantes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Ingressantes</a:t>
                      </a:r>
                      <a:b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para cada 10.000 habitantes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Concluintes </a:t>
                      </a:r>
                      <a:br>
                        <a:rPr lang="pt-BR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para cada 10.000 estudantes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443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OCDE </a:t>
                      </a:r>
                      <a:b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Brasil </a:t>
                      </a:r>
                      <a:b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Brasil </a:t>
                      </a:r>
                      <a:b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OCDE </a:t>
                      </a:r>
                      <a:b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Brasil </a:t>
                      </a:r>
                      <a:b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Brasil </a:t>
                      </a:r>
                      <a:b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OCDE </a:t>
                      </a:r>
                      <a:b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Brasil </a:t>
                      </a:r>
                      <a:b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Brasil </a:t>
                      </a:r>
                      <a:b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2013</a:t>
                      </a:r>
                    </a:p>
                  </a:txBody>
                  <a:tcPr marL="9525" marR="9525" marT="9525" marB="0" anchor="ctr"/>
                </a:tc>
              </a:tr>
              <a:tr h="4379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Ciências sociais, negócios e direito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202,5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138,6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147,2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29,9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47,1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56,4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30,9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21,6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21,8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79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Educação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55,3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70,7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68,2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23,7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23,6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79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Saúde e bem estar 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72,7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46,9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49,0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13,4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14,3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13,6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61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Engenharia, produção e construção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78,5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33,1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50,6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15,3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12,3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20,2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10,6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3,1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4,0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61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Ciências, matemática e computação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47,3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21,8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22,0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8,4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8,9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7,4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2,9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79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Agricultura e veterinária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7,6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8,9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1,9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2,8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1,3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79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Humanidades e artes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63,8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8,1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12,6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2,8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3,3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11,1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1,4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79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Serviços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28,3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7,3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8,3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3,1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1,6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1,4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25287" y="5406315"/>
            <a:ext cx="9652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latin typeface="Calibri" panose="020F0502020204030204" pitchFamily="34" charset="0"/>
              </a:rPr>
              <a:t>Notas</a:t>
            </a:r>
            <a:r>
              <a:rPr lang="pt-BR" sz="1200" dirty="0">
                <a:latin typeface="Calibri" panose="020F0502020204030204" pitchFamily="34" charset="0"/>
              </a:rPr>
              <a:t>: (1) Não constam dados de cursos de Área Básica de Ingressantes e de Sequenciais de Formação Específica;</a:t>
            </a:r>
          </a:p>
          <a:p>
            <a:pPr algn="just"/>
            <a:r>
              <a:rPr lang="pt-BR" sz="1200" dirty="0">
                <a:latin typeface="Calibri" panose="020F0502020204030204" pitchFamily="34" charset="0"/>
              </a:rPr>
              <a:t>(2) Os dados de população de 2010 para o Brasil foram coletados do Censo do IBGE;</a:t>
            </a:r>
          </a:p>
          <a:p>
            <a:pPr algn="just"/>
            <a:r>
              <a:rPr lang="pt-BR" sz="1200" dirty="0">
                <a:latin typeface="Calibri" panose="020F0502020204030204" pitchFamily="34" charset="0"/>
              </a:rPr>
              <a:t>(3) Os dados de  população de 2011 e 2012 para o Brasil foram coletados da Pnad;</a:t>
            </a:r>
          </a:p>
          <a:p>
            <a:pPr algn="just"/>
            <a:r>
              <a:rPr lang="pt-BR" sz="1200" dirty="0">
                <a:latin typeface="Calibri" panose="020F0502020204030204" pitchFamily="34" charset="0"/>
              </a:rPr>
              <a:t>(4) Os dados de população de 2013 para o Brasil foram coletados da Projeção da população do Brasil por sexo e idade para o período 2000-2060 do </a:t>
            </a:r>
            <a:r>
              <a:rPr lang="pt-BR" sz="1200" dirty="0" smtClean="0">
                <a:latin typeface="Calibri" panose="020F0502020204030204" pitchFamily="34" charset="0"/>
              </a:rPr>
              <a:t>IBGE</a:t>
            </a:r>
            <a:endParaRPr lang="pt-BR" sz="1200" dirty="0">
              <a:latin typeface="Calibri" panose="020F0502020204030204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432720" y="2564903"/>
            <a:ext cx="237626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3872880" y="2564903"/>
            <a:ext cx="288032" cy="43204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7329264" y="2577354"/>
            <a:ext cx="237626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8769424" y="2577354"/>
            <a:ext cx="288032" cy="43204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1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704066"/>
              </p:ext>
            </p:extLst>
          </p:nvPr>
        </p:nvGraphicFramePr>
        <p:xfrm>
          <a:off x="128465" y="1052736"/>
          <a:ext cx="6264695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099471" y="4437112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(71,4%)</a:t>
            </a:r>
            <a:endPara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01072" y="4447227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(22,8%)</a:t>
            </a:r>
            <a:endPara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16496" y="5805264"/>
            <a:ext cx="27144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i="1" dirty="0"/>
              <a:t>Fonte: </a:t>
            </a:r>
            <a:r>
              <a:rPr lang="pt-BR" sz="1600" i="1" dirty="0" smtClean="0"/>
              <a:t>MEC/INEP/DEED (2013)</a:t>
            </a:r>
            <a:endParaRPr lang="pt-BR" sz="1600" i="1" dirty="0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305718"/>
              </p:ext>
            </p:extLst>
          </p:nvPr>
        </p:nvGraphicFramePr>
        <p:xfrm>
          <a:off x="6011602" y="980727"/>
          <a:ext cx="3621918" cy="362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312777" y="130771"/>
            <a:ext cx="9145016" cy="496986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344" tIns="85344" rIns="85344" bIns="218519" spcCol="127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33400">
              <a:lnSpc>
                <a:spcPct val="90000"/>
              </a:lnSpc>
              <a:spcAft>
                <a:spcPct val="35000"/>
              </a:spcAft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NÚMERO DE IES QUE OFERECEM O CURSO E NÚMERO DE CURSOS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040395"/>
              </p:ext>
            </p:extLst>
          </p:nvPr>
        </p:nvGraphicFramePr>
        <p:xfrm>
          <a:off x="495300" y="1600200"/>
          <a:ext cx="8915400" cy="345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492"/>
                <a:gridCol w="1440160"/>
                <a:gridCol w="1800200"/>
                <a:gridCol w="1512168"/>
                <a:gridCol w="157738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3200" b="1" u="none" strike="noStrike" dirty="0" smtClean="0">
                          <a:effectLst/>
                        </a:rPr>
                        <a:t>CURSOS PRESENCIAIS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3200" b="1" u="none" strike="noStrike" dirty="0" smtClean="0">
                          <a:effectLst/>
                        </a:rPr>
                        <a:t>CURSOS EAD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 smtClean="0">
                          <a:effectLst/>
                        </a:rPr>
                        <a:t>N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 smtClean="0">
                          <a:effectLst/>
                        </a:rPr>
                        <a:t>%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 smtClean="0">
                          <a:effectLst/>
                        </a:rPr>
                        <a:t>N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 smtClean="0">
                          <a:effectLst/>
                        </a:rPr>
                        <a:t>%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3200" b="1" u="none" strike="noStrike" dirty="0">
                          <a:effectLst/>
                        </a:rPr>
                        <a:t> Saúde e Bem-Estar Social  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>
                          <a:effectLst/>
                        </a:rPr>
                        <a:t>                         3.715 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3200" u="none" strike="noStrike" dirty="0">
                          <a:effectLst/>
                        </a:rPr>
                        <a:t>100,0%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>
                          <a:effectLst/>
                        </a:rPr>
                        <a:t>                          18 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3200" u="none" strike="noStrike" dirty="0">
                          <a:effectLst/>
                        </a:rPr>
                        <a:t>100,0%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3200" b="1" u="none" strike="noStrike" dirty="0" smtClean="0">
                          <a:effectLst/>
                        </a:rPr>
                        <a:t>Enfermagem  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>
                          <a:effectLst/>
                        </a:rPr>
                        <a:t>                            849 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3200" u="none" strike="noStrike" dirty="0">
                          <a:effectLst/>
                        </a:rPr>
                        <a:t>22,9%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u="none" strike="noStrike" dirty="0">
                          <a:effectLst/>
                        </a:rPr>
                        <a:t>                            2 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3200" u="none" strike="noStrike" dirty="0">
                          <a:effectLst/>
                        </a:rPr>
                        <a:t>11,1%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16496" y="5805264"/>
            <a:ext cx="27144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i="1" dirty="0"/>
              <a:t>Fonte: </a:t>
            </a:r>
            <a:r>
              <a:rPr lang="pt-BR" sz="1600" i="1" dirty="0" smtClean="0"/>
              <a:t>MEC/INEP/DEED (2013)</a:t>
            </a:r>
            <a:endParaRPr lang="pt-BR" sz="16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777" y="130770"/>
            <a:ext cx="9145016" cy="921965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344" tIns="85344" rIns="85344" bIns="218519" spcCol="127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33400">
              <a:lnSpc>
                <a:spcPct val="90000"/>
              </a:lnSpc>
              <a:spcAft>
                <a:spcPct val="35000"/>
              </a:spcAft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COMPARATIVO ENTRE QUANTIATIVO DE CURSOS PRESENCIAIS E NA MODALIDADE EAD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485208"/>
              </p:ext>
            </p:extLst>
          </p:nvPr>
        </p:nvGraphicFramePr>
        <p:xfrm>
          <a:off x="776536" y="1098213"/>
          <a:ext cx="864096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416496" y="5805264"/>
            <a:ext cx="27144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i="1" dirty="0"/>
              <a:t>Fonte: </a:t>
            </a:r>
            <a:r>
              <a:rPr lang="pt-BR" sz="1600" i="1" dirty="0" smtClean="0"/>
              <a:t>MEC/INEP/DEED (2013)</a:t>
            </a:r>
            <a:endParaRPr lang="pt-BR" sz="16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777" y="130771"/>
            <a:ext cx="9145016" cy="496986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344" tIns="85344" rIns="85344" bIns="218519" spcCol="127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33400">
              <a:lnSpc>
                <a:spcPct val="90000"/>
              </a:lnSpc>
              <a:spcAft>
                <a:spcPct val="35000"/>
              </a:spcAft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NÚMERO DE MATRÍCULAS – MODALIDADE PRESENCIAL E EAD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6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546069"/>
              </p:ext>
            </p:extLst>
          </p:nvPr>
        </p:nvGraphicFramePr>
        <p:xfrm>
          <a:off x="704528" y="1124744"/>
          <a:ext cx="871296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1"/>
          <p:cNvSpPr txBox="1"/>
          <p:nvPr/>
        </p:nvSpPr>
        <p:spPr>
          <a:xfrm>
            <a:off x="5817096" y="4077072"/>
            <a:ext cx="914400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>
                <a:solidFill>
                  <a:srgbClr val="C00000"/>
                </a:solidFill>
              </a:rPr>
              <a:t>(23%)</a:t>
            </a:r>
            <a:endParaRPr lang="pt-BR" sz="1800" dirty="0">
              <a:solidFill>
                <a:srgbClr val="C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16496" y="5805264"/>
            <a:ext cx="27144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i="1" dirty="0"/>
              <a:t>Fonte: </a:t>
            </a:r>
            <a:r>
              <a:rPr lang="pt-BR" sz="1600" i="1" dirty="0" smtClean="0"/>
              <a:t>MEC/INEP/DEED (2013)</a:t>
            </a:r>
            <a:endParaRPr lang="pt-BR" sz="1600" i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2777" y="130771"/>
            <a:ext cx="9145016" cy="496986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344" tIns="85344" rIns="85344" bIns="218519" spcCol="127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33400">
              <a:lnSpc>
                <a:spcPct val="90000"/>
              </a:lnSpc>
              <a:spcAft>
                <a:spcPct val="35000"/>
              </a:spcAft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NÚMERO DE CONCLUINTES – MODALIDADE PRESENCIAL E EAD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2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" y="42729"/>
            <a:ext cx="9816466" cy="676826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918207" y="3365703"/>
            <a:ext cx="7704856" cy="584775"/>
          </a:xfrm>
          <a:prstGeom prst="rect">
            <a:avLst/>
          </a:prstGeom>
          <a:solidFill>
            <a:srgbClr val="000000">
              <a:alpha val="38824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32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O </a:t>
            </a:r>
            <a:r>
              <a:rPr lang="pt-BR" sz="3200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sinaes</a:t>
            </a:r>
            <a:r>
              <a:rPr lang="pt-BR" sz="32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: PRINCÍPIOS E FINALIDADES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6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5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9248328" cy="4234820"/>
          </a:xfrm>
        </p:spPr>
        <p:txBody>
          <a:bodyPr/>
          <a:lstStyle/>
          <a:p>
            <a:r>
              <a:rPr lang="pt-BR" sz="2400" dirty="0" smtClean="0">
                <a:latin typeface="Segoe UI Semibold" panose="020B0702040204020203" pitchFamily="34" charset="0"/>
              </a:rPr>
              <a:t>Melhoria da qualidade da educação superior;</a:t>
            </a:r>
          </a:p>
          <a:p>
            <a:endParaRPr lang="pt-BR" sz="1400" dirty="0" smtClean="0">
              <a:latin typeface="Segoe UI Semibold" panose="020B0702040204020203" pitchFamily="34" charset="0"/>
            </a:endParaRPr>
          </a:p>
          <a:p>
            <a:r>
              <a:rPr lang="pt-BR" sz="2400" dirty="0" smtClean="0">
                <a:latin typeface="Segoe UI Semibold" panose="020B0702040204020203" pitchFamily="34" charset="0"/>
              </a:rPr>
              <a:t>Orientação para expansão da sua oferta;</a:t>
            </a:r>
          </a:p>
        </p:txBody>
      </p:sp>
      <p:sp>
        <p:nvSpPr>
          <p:cNvPr id="7" name="Espaço Reservado para Conteúdo 16"/>
          <p:cNvSpPr txBox="1">
            <a:spLocks/>
          </p:cNvSpPr>
          <p:nvPr/>
        </p:nvSpPr>
        <p:spPr>
          <a:xfrm>
            <a:off x="416496" y="3068960"/>
            <a:ext cx="8956104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>
                <a:latin typeface="Segoe UI Semibold" panose="020B0702040204020203" pitchFamily="34" charset="0"/>
              </a:rPr>
              <a:t>Aumento permanente da sua eficácia institucional e efetividade acadêmica e social</a:t>
            </a:r>
          </a:p>
          <a:p>
            <a:endParaRPr lang="pt-BR" sz="2400" dirty="0" smtClean="0">
              <a:latin typeface="Segoe UI Semibold" panose="020B0702040204020203" pitchFamily="34" charset="0"/>
            </a:endParaRPr>
          </a:p>
          <a:p>
            <a:r>
              <a:rPr lang="pt-BR" sz="2400" dirty="0" smtClean="0">
                <a:latin typeface="Segoe UI Semibold" panose="020B0702040204020203" pitchFamily="34" charset="0"/>
              </a:rPr>
              <a:t>Promoção do aprofundamento dos compromissos e responsabilidades sociais das IES</a:t>
            </a:r>
            <a:endParaRPr lang="pt-BR" sz="2400" dirty="0">
              <a:latin typeface="Segoe UI Semibold" panose="020B07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5265" y="404664"/>
            <a:ext cx="9145016" cy="576064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344" tIns="85344" rIns="85344" bIns="218519" spcCol="127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334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FINALIDADES DO SINAES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7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99592" y="20938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SINAES – Sistema Nacional de Avaliação da Educação Superior </a:t>
            </a:r>
            <a:b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(Lei 10.861/2004)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006219683"/>
              </p:ext>
            </p:extLst>
          </p:nvPr>
        </p:nvGraphicFramePr>
        <p:xfrm>
          <a:off x="1956048" y="1433518"/>
          <a:ext cx="60960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 Explicativo 1 7"/>
          <p:cNvSpPr/>
          <p:nvPr/>
        </p:nvSpPr>
        <p:spPr>
          <a:xfrm>
            <a:off x="6300192" y="1289502"/>
            <a:ext cx="1872208" cy="1008112"/>
          </a:xfrm>
          <a:prstGeom prst="borderCallout1">
            <a:avLst>
              <a:gd name="adj1" fmla="val 18750"/>
              <a:gd name="adj2" fmla="val -8333"/>
              <a:gd name="adj3" fmla="val 65584"/>
              <a:gd name="adj4" fmla="val -44228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chemeClr val="tx1"/>
                </a:solidFill>
                <a:latin typeface="Calibri" pitchFamily="34" charset="0"/>
              </a:rPr>
              <a:t>Cred</a:t>
            </a:r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., </a:t>
            </a:r>
            <a:r>
              <a:rPr lang="pt-BR" dirty="0" err="1" smtClean="0">
                <a:solidFill>
                  <a:schemeClr val="tx1"/>
                </a:solidFill>
                <a:latin typeface="Calibri" pitchFamily="34" charset="0"/>
              </a:rPr>
              <a:t>Recred</a:t>
            </a:r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., </a:t>
            </a:r>
            <a:r>
              <a:rPr lang="pt-BR" dirty="0" err="1" smtClean="0">
                <a:solidFill>
                  <a:schemeClr val="tx1"/>
                </a:solidFill>
                <a:latin typeface="Calibri" pitchFamily="34" charset="0"/>
              </a:rPr>
              <a:t>Transf</a:t>
            </a:r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. Org. Ac.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Atribui </a:t>
            </a:r>
            <a:r>
              <a:rPr lang="pt-BR" dirty="0" err="1" smtClean="0">
                <a:solidFill>
                  <a:schemeClr val="tx1"/>
                </a:solidFill>
                <a:latin typeface="Calibri" pitchFamily="34" charset="0"/>
              </a:rPr>
              <a:t>C.I.</a:t>
            </a:r>
            <a:endParaRPr lang="pt-BR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Texto Explicativo 1 9"/>
          <p:cNvSpPr/>
          <p:nvPr/>
        </p:nvSpPr>
        <p:spPr>
          <a:xfrm>
            <a:off x="1331640" y="1433518"/>
            <a:ext cx="1872208" cy="1008112"/>
          </a:xfrm>
          <a:prstGeom prst="borderCallout1">
            <a:avLst>
              <a:gd name="adj1" fmla="val 85996"/>
              <a:gd name="adj2" fmla="val 89348"/>
              <a:gd name="adj3" fmla="val 178182"/>
              <a:gd name="adj4" fmla="val 125872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chemeClr val="tx1"/>
                </a:solidFill>
                <a:latin typeface="Calibri" pitchFamily="34" charset="0"/>
              </a:rPr>
              <a:t>Aut</a:t>
            </a:r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.,  </a:t>
            </a:r>
            <a:r>
              <a:rPr lang="pt-BR" dirty="0" err="1" smtClean="0">
                <a:solidFill>
                  <a:schemeClr val="tx1"/>
                </a:solidFill>
                <a:latin typeface="Calibri" pitchFamily="34" charset="0"/>
              </a:rPr>
              <a:t>Reconh</a:t>
            </a:r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., </a:t>
            </a:r>
            <a:r>
              <a:rPr lang="pt-BR" dirty="0" err="1" smtClean="0">
                <a:solidFill>
                  <a:schemeClr val="tx1"/>
                </a:solidFill>
                <a:latin typeface="Calibri" pitchFamily="34" charset="0"/>
              </a:rPr>
              <a:t>Ren</a:t>
            </a:r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  <a:r>
              <a:rPr lang="pt-BR" dirty="0" err="1" smtClean="0">
                <a:solidFill>
                  <a:schemeClr val="tx1"/>
                </a:solidFill>
                <a:latin typeface="Calibri" pitchFamily="34" charset="0"/>
              </a:rPr>
              <a:t>Reconh</a:t>
            </a:r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Atribui C.C.</a:t>
            </a:r>
            <a:endParaRPr lang="pt-BR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Texto Explicativo 1 10"/>
          <p:cNvSpPr/>
          <p:nvPr/>
        </p:nvSpPr>
        <p:spPr>
          <a:xfrm>
            <a:off x="2555776" y="4745886"/>
            <a:ext cx="1872208" cy="1224136"/>
          </a:xfrm>
          <a:prstGeom prst="borderCallout1">
            <a:avLst>
              <a:gd name="adj1" fmla="val 85996"/>
              <a:gd name="adj2" fmla="val 89348"/>
              <a:gd name="adj3" fmla="val 18668"/>
              <a:gd name="adj4" fmla="val 141029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Desempenho dos Estudantes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Atribui Conceito ENADE</a:t>
            </a:r>
            <a:endParaRPr lang="pt-BR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8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 de Sede e Polo</a:t>
            </a:r>
            <a:endParaRPr lang="pt-B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5265" y="404664"/>
            <a:ext cx="9145016" cy="576064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344" tIns="85344" rIns="85344" bIns="218519" spcCol="127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334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ROTEIRO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770"/>
            <a:ext cx="9885671" cy="5124889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0073" y="1340768"/>
            <a:ext cx="8915400" cy="2880320"/>
          </a:xfrm>
          <a:solidFill>
            <a:srgbClr val="FFFFFF">
              <a:alpha val="47059"/>
            </a:srgbClr>
          </a:solidFill>
        </p:spPr>
        <p:txBody>
          <a:bodyPr/>
          <a:lstStyle/>
          <a:p>
            <a:r>
              <a:rPr lang="pt-BR" sz="2400" b="1" dirty="0" smtClean="0">
                <a:latin typeface="Trebuchet MS" panose="020B0603020202020204" pitchFamily="34" charset="0"/>
              </a:rPr>
              <a:t>Enfermagem </a:t>
            </a:r>
            <a:r>
              <a:rPr lang="pt-BR" sz="2400" b="1" dirty="0">
                <a:latin typeface="Trebuchet MS" panose="020B0603020202020204" pitchFamily="34" charset="0"/>
              </a:rPr>
              <a:t>em números – Dados do </a:t>
            </a:r>
            <a:r>
              <a:rPr lang="pt-BR" sz="2400" b="1" dirty="0" err="1">
                <a:latin typeface="Trebuchet MS" panose="020B0603020202020204" pitchFamily="34" charset="0"/>
              </a:rPr>
              <a:t>Cofen</a:t>
            </a:r>
            <a:endParaRPr lang="pt-BR" sz="2400" b="1" dirty="0">
              <a:latin typeface="Trebuchet MS" panose="020B0603020202020204" pitchFamily="34" charset="0"/>
            </a:endParaRPr>
          </a:p>
          <a:p>
            <a:r>
              <a:rPr lang="pt-BR" sz="2400" b="1" dirty="0">
                <a:latin typeface="Trebuchet MS" panose="020B0603020202020204" pitchFamily="34" charset="0"/>
              </a:rPr>
              <a:t>Censo da Educação Superior</a:t>
            </a:r>
          </a:p>
          <a:p>
            <a:r>
              <a:rPr lang="pt-BR" sz="2400" b="1" dirty="0" err="1" smtClean="0">
                <a:latin typeface="Trebuchet MS" panose="020B0603020202020204" pitchFamily="34" charset="0"/>
              </a:rPr>
              <a:t>Sinaes</a:t>
            </a:r>
            <a:r>
              <a:rPr lang="pt-BR" sz="2400" b="1" dirty="0" smtClean="0">
                <a:latin typeface="Trebuchet MS" panose="020B0603020202020204" pitchFamily="34" charset="0"/>
              </a:rPr>
              <a:t>: princípios e finalidades</a:t>
            </a:r>
          </a:p>
          <a:p>
            <a:r>
              <a:rPr lang="pt-BR" sz="2400" b="1" dirty="0" smtClean="0">
                <a:latin typeface="Trebuchet MS" panose="020B0603020202020204" pitchFamily="34" charset="0"/>
              </a:rPr>
              <a:t>Panorama de avaliações – 2012 a 2014</a:t>
            </a:r>
          </a:p>
          <a:p>
            <a:r>
              <a:rPr lang="pt-BR" sz="2400" b="1" dirty="0" smtClean="0">
                <a:latin typeface="Trebuchet MS" panose="020B0603020202020204" pitchFamily="34" charset="0"/>
              </a:rPr>
              <a:t>Marco regulatório EAD</a:t>
            </a:r>
          </a:p>
        </p:txBody>
      </p:sp>
    </p:spTree>
    <p:extLst>
      <p:ext uri="{BB962C8B-B14F-4D97-AF65-F5344CB8AC3E}">
        <p14:creationId xmlns:p14="http://schemas.microsoft.com/office/powerpoint/2010/main" val="245751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405195"/>
              </p:ext>
            </p:extLst>
          </p:nvPr>
        </p:nvGraphicFramePr>
        <p:xfrm>
          <a:off x="611560" y="1484784"/>
          <a:ext cx="806489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95265" y="404664"/>
            <a:ext cx="9145016" cy="576064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344" tIns="85344" rIns="85344" bIns="218519" spcCol="127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334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FINALIDADES DO SINAES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9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" y="42729"/>
            <a:ext cx="9816466" cy="676826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918207" y="3140968"/>
            <a:ext cx="7704856" cy="1077218"/>
          </a:xfrm>
          <a:prstGeom prst="rect">
            <a:avLst/>
          </a:prstGeom>
          <a:solidFill>
            <a:srgbClr val="000000">
              <a:alpha val="38824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32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PANORAMA DE AVALIAÇÕES DE ENFERMAGEM – 04/2012 A 06/2014</a:t>
            </a:r>
            <a:endParaRPr lang="pt-BR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Total: 268 avaliações</a:t>
            </a:r>
          </a:p>
          <a:p>
            <a:r>
              <a:rPr lang="pt-BR" dirty="0" smtClean="0"/>
              <a:t>Período: abril de 2012 a junho de 2014</a:t>
            </a:r>
          </a:p>
          <a:p>
            <a:r>
              <a:rPr lang="pt-BR" dirty="0" smtClean="0"/>
              <a:t>Autorização: 81</a:t>
            </a:r>
          </a:p>
          <a:p>
            <a:r>
              <a:rPr lang="pt-BR" dirty="0" smtClean="0"/>
              <a:t>Reconhecimento de Curso: 125</a:t>
            </a:r>
          </a:p>
          <a:p>
            <a:r>
              <a:rPr lang="pt-BR" dirty="0" smtClean="0"/>
              <a:t>Reconhecimento de Curso EAD: 2</a:t>
            </a:r>
          </a:p>
          <a:p>
            <a:r>
              <a:rPr lang="pt-BR" dirty="0" smtClean="0"/>
              <a:t>Renovação de Reconhecimento de Curso: 60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60512" y="5635987"/>
            <a:ext cx="27601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i="1" dirty="0"/>
              <a:t>Fonte: </a:t>
            </a:r>
            <a:r>
              <a:rPr lang="pt-BR" sz="1600" i="1" dirty="0" smtClean="0"/>
              <a:t>MEC/INEP/DTDIE (2013)</a:t>
            </a:r>
            <a:endParaRPr lang="pt-BR" sz="1600" i="1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5265" y="404664"/>
            <a:ext cx="9145016" cy="576064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344" tIns="85344" rIns="85344" bIns="218519" spcCol="127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334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AVALIAÇÕES IN LOCO DE ENFERMAGEM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3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922334"/>
              </p:ext>
            </p:extLst>
          </p:nvPr>
        </p:nvGraphicFramePr>
        <p:xfrm>
          <a:off x="495300" y="1600200"/>
          <a:ext cx="8778180" cy="3773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30"/>
                <a:gridCol w="1463030"/>
                <a:gridCol w="1463030"/>
                <a:gridCol w="1463030"/>
                <a:gridCol w="1463030"/>
                <a:gridCol w="1463030"/>
              </a:tblGrid>
              <a:tr h="1205698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+mj-lt"/>
                        </a:rPr>
                        <a:t>Conceitos</a:t>
                      </a:r>
                      <a:endParaRPr lang="pt-BR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Autorização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+mj-lt"/>
                        </a:rPr>
                        <a:t>Rec. de </a:t>
                      </a:r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Curso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+mj-lt"/>
                        </a:rPr>
                        <a:t>Rec. Curso </a:t>
                      </a:r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EAD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err="1" smtClean="0">
                          <a:effectLst/>
                          <a:latin typeface="+mj-lt"/>
                        </a:rPr>
                        <a:t>Ren</a:t>
                      </a:r>
                      <a:r>
                        <a:rPr lang="pt-BR" sz="2000" u="none" strike="noStrike" dirty="0" smtClean="0">
                          <a:effectLst/>
                          <a:latin typeface="+mj-lt"/>
                        </a:rPr>
                        <a:t>. </a:t>
                      </a:r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de </a:t>
                      </a:r>
                      <a:r>
                        <a:rPr lang="pt-BR" sz="2000" u="none" strike="noStrike" dirty="0" smtClean="0">
                          <a:effectLst/>
                          <a:latin typeface="+mj-lt"/>
                        </a:rPr>
                        <a:t>Rec. </a:t>
                      </a:r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de Curso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+mj-lt"/>
                        </a:rPr>
                        <a:t>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</a:tr>
              <a:tr h="4603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+mj-lt"/>
                        </a:rPr>
                        <a:t>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</a:tr>
              <a:tr h="4308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53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+mj-lt"/>
                        </a:rPr>
                        <a:t>67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+mj-lt"/>
                        </a:rPr>
                        <a:t>27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149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</a:tr>
              <a:tr h="4308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23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51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+mj-lt"/>
                        </a:rPr>
                        <a:t>32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106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</a:tr>
              <a:tr h="4308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+mj-lt"/>
                        </a:rPr>
                        <a:t>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</a:tr>
              <a:tr h="8144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35" marR="8235" marT="82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j-lt"/>
                        </a:rPr>
                        <a:t>268</a:t>
                      </a:r>
                      <a:endParaRPr lang="pt-BR" sz="20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560512" y="5635987"/>
            <a:ext cx="27601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i="1" dirty="0"/>
              <a:t>Fonte: </a:t>
            </a:r>
            <a:r>
              <a:rPr lang="pt-BR" sz="1600" i="1" dirty="0" smtClean="0"/>
              <a:t>MEC/INEP/DTDIE (2013)</a:t>
            </a:r>
            <a:endParaRPr lang="pt-BR" sz="1600" i="1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5265" y="404664"/>
            <a:ext cx="9145016" cy="1008112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344" tIns="85344" rIns="85344" bIns="218519" spcCol="127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334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CONCEITOS DE CURSO POR ATO REGULATÓRIO – ENFERMAGEM – ABR/12 a JUN/14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" y="42729"/>
            <a:ext cx="9816466" cy="676826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918207" y="3140968"/>
            <a:ext cx="7704856" cy="1077218"/>
          </a:xfrm>
          <a:prstGeom prst="rect">
            <a:avLst/>
          </a:prstGeom>
          <a:solidFill>
            <a:srgbClr val="000000">
              <a:alpha val="38824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32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CONSIDERAÇÕES SOBRE O MARCO REGULATÓRIO EAD - 2016</a:t>
            </a:r>
            <a:endParaRPr lang="pt-BR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6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404664"/>
            <a:ext cx="8915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2800" b="1" dirty="0"/>
              <a:t>Resolução define novas normas para cursos </a:t>
            </a:r>
            <a:r>
              <a:rPr lang="pt-BR" sz="2800" b="1" dirty="0" err="1"/>
              <a:t>EaD</a:t>
            </a: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dirty="0"/>
              <a:t>Portal MEC - 10/03/2016 -- 17:00 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600201"/>
            <a:ext cx="8915400" cy="452596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i="1" dirty="0" smtClean="0"/>
              <a:t>O </a:t>
            </a:r>
            <a:r>
              <a:rPr lang="pt-BR" i="1" dirty="0"/>
              <a:t>ministro da educação, Aloizio Mercadante, homologou, nesta quarta-feira (9), uma nova resolução do Conselho Nacional de Educação (CNE) com diretrizes e normas para a educação superior a distância. </a:t>
            </a:r>
            <a:endParaRPr lang="pt-BR" i="1" dirty="0" smtClean="0"/>
          </a:p>
          <a:p>
            <a:pPr marL="0" indent="0" algn="just">
              <a:buNone/>
            </a:pPr>
            <a:r>
              <a:rPr lang="pt-BR" i="1" dirty="0"/>
              <a:t/>
            </a:r>
            <a:br>
              <a:rPr lang="pt-BR" i="1" dirty="0"/>
            </a:br>
            <a:r>
              <a:rPr lang="pt-BR" i="1" dirty="0"/>
              <a:t>A partir da resolução, as instituições de ensino deverão demonstrar para o Ministério da Educação que realizaram planejamento único tanto para Educação a Distância (</a:t>
            </a:r>
            <a:r>
              <a:rPr lang="pt-BR" i="1" dirty="0" err="1"/>
              <a:t>EaD</a:t>
            </a:r>
            <a:r>
              <a:rPr lang="pt-BR" i="1" dirty="0"/>
              <a:t>) quanto para o ensino presencial. "Muda a relação entre a educação a distância e a própria instituição, não é mais uma coisa afastada, ela é parte do projeto educacional e pedagógico", disse o ministro durante a solenidade. "Nós vamos avaliar as instituições pelo seu conjunto. A modalidade a distância faz parte da essência do projeto pedagógico." </a:t>
            </a:r>
            <a:br>
              <a:rPr lang="pt-BR" i="1" dirty="0"/>
            </a:br>
            <a:r>
              <a:rPr lang="pt-BR" i="1" dirty="0"/>
              <a:t/>
            </a:r>
            <a:br>
              <a:rPr lang="pt-BR" i="1" dirty="0"/>
            </a:br>
            <a:r>
              <a:rPr lang="pt-BR" i="1" dirty="0"/>
              <a:t>O regime de compartilhamento de polos entre instituições credenciadas também foi regulamentado com a resolução. "Se você tem um bom polo, por que mais instituições não podem compartilhar? Isso reduz custo e aumenta a capacidade", explicou Mercadante. </a:t>
            </a:r>
          </a:p>
        </p:txBody>
      </p:sp>
    </p:spTree>
    <p:extLst>
      <p:ext uri="{BB962C8B-B14F-4D97-AF65-F5344CB8AC3E}">
        <p14:creationId xmlns:p14="http://schemas.microsoft.com/office/powerpoint/2010/main" val="6826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b="1" dirty="0"/>
              <a:t>Prazos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600201"/>
            <a:ext cx="89154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Conforme </a:t>
            </a:r>
            <a:r>
              <a:rPr lang="pt-BR" dirty="0"/>
              <a:t>a resolução, o Ministério da Educação, o Instituto Nacional de Estudos e Pesquisas Educacionais Anísio Teixeira (Inep) e a Coordenação de Aperfeiçoamento de Pessoal de Nível Superior (Capes) têm prazo de 120 dias para definir novos parâmetros de qualidade para avaliação da </a:t>
            </a:r>
            <a:r>
              <a:rPr lang="pt-BR" dirty="0" err="1"/>
              <a:t>EaD</a:t>
            </a:r>
            <a:r>
              <a:rPr lang="pt-BR" dirty="0"/>
              <a:t>, incluindo a revisão do Instrumento de Avaliação Externa do Inep. 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Além disso, nesse período, também fica determinado que sejam revisados e aprimorados os procedimentos regulatórios no âmbito da Secretaria de Regulação e Supervisão da Educação Superior (Seres).</a:t>
            </a:r>
          </a:p>
        </p:txBody>
      </p:sp>
    </p:spTree>
    <p:extLst>
      <p:ext uri="{BB962C8B-B14F-4D97-AF65-F5344CB8AC3E}">
        <p14:creationId xmlns:p14="http://schemas.microsoft.com/office/powerpoint/2010/main" val="14437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77179055"/>
              </p:ext>
            </p:extLst>
          </p:nvPr>
        </p:nvGraphicFramePr>
        <p:xfrm>
          <a:off x="0" y="981075"/>
          <a:ext cx="9362546" cy="396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2067190" y="5229200"/>
            <a:ext cx="6239404" cy="7921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1500" dist="25400" dir="5400000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 Dimensão 2 – Corpo docente virá da SEDE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76500" y="260648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600" b="1" dirty="0" smtClean="0">
                <a:solidFill>
                  <a:srgbClr val="1F497D"/>
                </a:solidFill>
              </a:rPr>
              <a:t>NOVO FLUXO DE AVALIAÇÃO EAD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262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45861790"/>
              </p:ext>
            </p:extLst>
          </p:nvPr>
        </p:nvGraphicFramePr>
        <p:xfrm>
          <a:off x="191779" y="496960"/>
          <a:ext cx="9522443" cy="624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uxograma: Processo alternativo 4"/>
          <p:cNvSpPr/>
          <p:nvPr/>
        </p:nvSpPr>
        <p:spPr>
          <a:xfrm>
            <a:off x="3980893" y="1412776"/>
            <a:ext cx="1944216" cy="1872208"/>
          </a:xfrm>
          <a:prstGeom prst="flowChartAlternateProcess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Avaliador in loco</a:t>
            </a:r>
            <a:endParaRPr lang="pt-BR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953000" y="3104964"/>
            <a:ext cx="0" cy="1260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5745088" y="3104964"/>
            <a:ext cx="864096" cy="54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>
            <a:off x="5745089" y="836712"/>
            <a:ext cx="725069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3368825" y="3104964"/>
            <a:ext cx="72008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368825" y="908720"/>
            <a:ext cx="720080" cy="611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48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6" y="1261684"/>
            <a:ext cx="9608129" cy="4334632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/>
              <a:t>INICIATIVAS 2016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89072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ak.com.br/imgs/Brasil_Regio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48" y="56502"/>
            <a:ext cx="5995386" cy="61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486816"/>
              </p:ext>
            </p:extLst>
          </p:nvPr>
        </p:nvGraphicFramePr>
        <p:xfrm>
          <a:off x="274564" y="2915200"/>
          <a:ext cx="4327092" cy="2386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6832"/>
                <a:gridCol w="1438290"/>
                <a:gridCol w="1201970"/>
              </a:tblGrid>
              <a:tr h="39766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PROFISSIONAIS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9766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u="none" strike="noStrike" dirty="0" smtClean="0">
                          <a:effectLst/>
                          <a:latin typeface="+mn-lt"/>
                        </a:rPr>
                        <a:t>Auxiliares</a:t>
                      </a:r>
                      <a:endParaRPr lang="pt-B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436.917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23,43%</a:t>
                      </a:r>
                    </a:p>
                  </a:txBody>
                  <a:tcPr marL="9525" marR="9525" marT="9525" marB="0" anchor="b"/>
                </a:tc>
              </a:tr>
              <a:tr h="39766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u="none" strike="noStrike" dirty="0" smtClean="0">
                          <a:effectLst/>
                          <a:latin typeface="+mn-lt"/>
                        </a:rPr>
                        <a:t>Técnicos</a:t>
                      </a:r>
                      <a:endParaRPr lang="pt-B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989.792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53,09%</a:t>
                      </a:r>
                    </a:p>
                  </a:txBody>
                  <a:tcPr marL="9525" marR="9525" marT="9525" marB="0" anchor="b"/>
                </a:tc>
              </a:tr>
              <a:tr h="39766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u="none" strike="noStrike" dirty="0" smtClean="0">
                          <a:effectLst/>
                          <a:latin typeface="+mn-lt"/>
                        </a:rPr>
                        <a:t>Enfermeiros</a:t>
                      </a:r>
                      <a:endParaRPr lang="pt-B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437.555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23,47%</a:t>
                      </a:r>
                    </a:p>
                  </a:txBody>
                  <a:tcPr marL="9525" marR="9525" marT="9525" marB="0" anchor="b"/>
                </a:tc>
              </a:tr>
              <a:tr h="39766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u="none" strike="noStrike" dirty="0" err="1" smtClean="0">
                          <a:effectLst/>
                          <a:latin typeface="+mn-lt"/>
                        </a:rPr>
                        <a:t>Obstetrizes</a:t>
                      </a:r>
                      <a:endParaRPr lang="pt-B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0,01%</a:t>
                      </a:r>
                    </a:p>
                  </a:txBody>
                  <a:tcPr marL="9525" marR="9525" marT="9525" marB="0" anchor="b"/>
                </a:tc>
              </a:tr>
              <a:tr h="39766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dirty="0" smtClean="0">
                          <a:effectLst/>
                          <a:latin typeface="+mn-lt"/>
                        </a:rPr>
                        <a:t>Total</a:t>
                      </a:r>
                      <a:endParaRPr lang="pt-B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1.864.510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3553892" y="1056531"/>
            <a:ext cx="1947344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Norte:  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149.304 (8%)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891287" y="1118086"/>
            <a:ext cx="1800200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Nordeste:</a:t>
            </a:r>
          </a:p>
          <a:p>
            <a:pPr algn="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426.362 (22,9%)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556145" y="3782943"/>
            <a:ext cx="2024089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Sudeste:</a:t>
            </a:r>
          </a:p>
          <a:p>
            <a:pPr algn="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903.303 (48,4%)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582541" y="5301208"/>
            <a:ext cx="2163368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Sul:</a:t>
            </a:r>
          </a:p>
          <a:p>
            <a:pPr algn="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254.926 (13,7%)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808984" y="3185007"/>
            <a:ext cx="2088232" cy="70788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Centro-Oeste: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130.615 (7,0%)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4860" y="5733256"/>
            <a:ext cx="5096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smtClean="0"/>
              <a:t>Fonte: </a:t>
            </a:r>
            <a:r>
              <a:rPr lang="pt-BR" sz="1600" i="1" dirty="0" err="1" smtClean="0"/>
              <a:t>Cofen</a:t>
            </a:r>
            <a:r>
              <a:rPr lang="pt-BR" sz="1600" i="1" dirty="0" smtClean="0"/>
              <a:t> – Data de Referência: 01/03/2016</a:t>
            </a:r>
            <a:endParaRPr lang="pt-BR" sz="1600" i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2777" y="130771"/>
            <a:ext cx="9145016" cy="576064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344" tIns="85344" rIns="85344" bIns="218519" spcCol="127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3340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ENFERMAGEM EM NÚMEROS - COFEN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29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95300" y="1391292"/>
            <a:ext cx="89154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Novos Indicadores de Qualidade (novo CPC)</a:t>
            </a:r>
          </a:p>
          <a:p>
            <a:pPr lvl="1"/>
            <a:r>
              <a:rPr lang="pt-BR" sz="2400" dirty="0" smtClean="0"/>
              <a:t>Fluxo – Trajetória Acadêmica dos Estudantes (taxa de desistência)</a:t>
            </a:r>
          </a:p>
          <a:p>
            <a:pPr lvl="1"/>
            <a:r>
              <a:rPr lang="pt-BR" sz="2400" dirty="0" smtClean="0"/>
              <a:t>Desempenho – Valor agregado à formação dos estudantes pelas IES</a:t>
            </a:r>
          </a:p>
          <a:p>
            <a:r>
              <a:rPr lang="pt-BR" sz="2400" b="1" dirty="0" smtClean="0"/>
              <a:t>Cadastro Nacional de Concluintes – CNC</a:t>
            </a:r>
          </a:p>
          <a:p>
            <a:pPr lvl="1"/>
            <a:r>
              <a:rPr lang="pt-BR" sz="2400" dirty="0" smtClean="0"/>
              <a:t>Preenchimento Obrigatório do Questionário do Estudante pelos concluintes</a:t>
            </a:r>
          </a:p>
          <a:p>
            <a:pPr lvl="1"/>
            <a:r>
              <a:rPr lang="pt-BR" sz="2400" dirty="0" smtClean="0"/>
              <a:t>Divulgar o perfil dos estudantes e cursos</a:t>
            </a:r>
          </a:p>
          <a:p>
            <a:pPr lvl="1"/>
            <a:r>
              <a:rPr lang="pt-BR" sz="2400" dirty="0" smtClean="0"/>
              <a:t>Portal Oficial de Registro de Diplomas</a:t>
            </a:r>
          </a:p>
          <a:p>
            <a:endParaRPr lang="pt-BR" sz="2400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/>
              <a:t>INICIATIVAS 2016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3018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" y="42729"/>
            <a:ext cx="9816466" cy="6768269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27359753"/>
              </p:ext>
            </p:extLst>
          </p:nvPr>
        </p:nvGraphicFramePr>
        <p:xfrm>
          <a:off x="2123728" y="2636912"/>
          <a:ext cx="628565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19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6" y="592322"/>
            <a:ext cx="9538571" cy="545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10"/>
          <p:cNvSpPr txBox="1">
            <a:spLocks noChangeArrowheads="1"/>
          </p:cNvSpPr>
          <p:nvPr/>
        </p:nvSpPr>
        <p:spPr bwMode="auto">
          <a:xfrm>
            <a:off x="73156" y="5983648"/>
            <a:ext cx="1277344" cy="2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pt-BR" sz="1200" b="1" dirty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MEC/Inep</a:t>
            </a:r>
          </a:p>
        </p:txBody>
      </p:sp>
      <p:sp>
        <p:nvSpPr>
          <p:cNvPr id="5" name="Retângulo 4"/>
          <p:cNvSpPr/>
          <p:nvPr/>
        </p:nvSpPr>
        <p:spPr>
          <a:xfrm>
            <a:off x="79016" y="6174758"/>
            <a:ext cx="9555571" cy="385333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fontAlgn="ctr"/>
            <a:r>
              <a:rPr lang="pt-BR" sz="900" b="1" dirty="0">
                <a:solidFill>
                  <a:schemeClr val="tx2">
                    <a:lumMod val="50000"/>
                  </a:schemeClr>
                </a:solidFill>
              </a:rPr>
              <a:t>Notas</a:t>
            </a:r>
            <a:r>
              <a:rPr lang="pt-BR" sz="900" dirty="0">
                <a:solidFill>
                  <a:schemeClr val="tx2">
                    <a:lumMod val="50000"/>
                  </a:schemeClr>
                </a:solidFill>
              </a:rPr>
              <a:t>: (1) Não constam dados de cursos de Área Básica de Ingressantes; (2) Não incluem os docentes que atuam exclusivamente na Pós-Graduação Lato Sensu;  (3) Corresponde ao número de vínculos de docentes a Instituições de Educação Superior; (4)  Quantidade de CPFs distintos dos docentes em exercício em cada Categoria Administrativa.</a:t>
            </a:r>
            <a:endParaRPr lang="pt-BR" sz="900" dirty="0">
              <a:solidFill>
                <a:schemeClr val="tx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458872" y="1628106"/>
            <a:ext cx="663074" cy="36492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3444700" y="2644750"/>
            <a:ext cx="927209" cy="30575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3429551" y="2950502"/>
            <a:ext cx="927209" cy="30575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3437262" y="3267684"/>
            <a:ext cx="927209" cy="30575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5590502" y="2656180"/>
            <a:ext cx="927209" cy="30575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3458874" y="4524249"/>
            <a:ext cx="927209" cy="30575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3444699" y="5173499"/>
            <a:ext cx="927209" cy="30575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8775959" y="2665220"/>
            <a:ext cx="927209" cy="30575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0998" y="2332"/>
            <a:ext cx="8130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b="1" dirty="0">
                <a:solidFill>
                  <a:schemeClr val="bg1"/>
                </a:solidFill>
                <a:latin typeface="+mj-lt"/>
              </a:rPr>
              <a:t>Tabela Resumo – Estatísticas Gerais da Educação Superior – Brasil – 2014</a:t>
            </a:r>
          </a:p>
        </p:txBody>
      </p:sp>
    </p:spTree>
    <p:extLst>
      <p:ext uri="{BB962C8B-B14F-4D97-AF65-F5344CB8AC3E}">
        <p14:creationId xmlns:p14="http://schemas.microsoft.com/office/powerpoint/2010/main" val="293119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0647" y="5645071"/>
            <a:ext cx="1277344" cy="2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pt-BR" sz="1200" b="1" dirty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MEC/Inep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5973366"/>
            <a:ext cx="9906000" cy="662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Mais de 50% das matrículas estão nas universidades, que correspondem a 8,2% do número de IES. As faculdades são 83,9% das IES, porém correspondem a 28,6% das matrículas.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539953"/>
              </p:ext>
            </p:extLst>
          </p:nvPr>
        </p:nvGraphicFramePr>
        <p:xfrm>
          <a:off x="20647" y="429810"/>
          <a:ext cx="9906000" cy="588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0"/>
              </a:tblGrid>
              <a:tr h="588645"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rgbClr val="C00000"/>
                          </a:solidFill>
                        </a:rPr>
                        <a:t>Número de Instituições de Educação Superior e Número de Matrículas em Cursos de Graduação, por Organização Acadêmica – Brasil - 2014</a:t>
                      </a:r>
                      <a:endParaRPr lang="pt-BR" sz="1900" b="1" dirty="0">
                        <a:solidFill>
                          <a:srgbClr val="C00000"/>
                        </a:solidFill>
                      </a:endParaRPr>
                    </a:p>
                  </a:txBody>
                  <a:tcPr marL="10319" marR="10319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441212"/>
              </p:ext>
            </p:extLst>
          </p:nvPr>
        </p:nvGraphicFramePr>
        <p:xfrm>
          <a:off x="5421052" y="2542046"/>
          <a:ext cx="4703218" cy="360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966463"/>
              </p:ext>
            </p:extLst>
          </p:nvPr>
        </p:nvGraphicFramePr>
        <p:xfrm>
          <a:off x="5577738" y="429812"/>
          <a:ext cx="4343784" cy="364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" y="1101884"/>
            <a:ext cx="557212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6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AsOne/>
      </p:bldGraphic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909678"/>
              </p:ext>
            </p:extLst>
          </p:nvPr>
        </p:nvGraphicFramePr>
        <p:xfrm>
          <a:off x="45432" y="1220755"/>
          <a:ext cx="9807796" cy="4570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-3670" y="5973366"/>
            <a:ext cx="9906000" cy="662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Entre 2003 e 2014, a matrícula na educação superior cresceu 96,5%. </a:t>
            </a:r>
          </a:p>
          <a:p>
            <a:pPr algn="ctr"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Em relação à 2013, o aumento foi de 7,1%.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555403"/>
              </p:ext>
            </p:extLst>
          </p:nvPr>
        </p:nvGraphicFramePr>
        <p:xfrm>
          <a:off x="-117563" y="452669"/>
          <a:ext cx="9906000" cy="480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0"/>
              </a:tblGrid>
              <a:tr h="4800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Número de Matrículas na Educação Superior (Graduação e Sequencial) – Brasil – 2003-2014</a:t>
                      </a:r>
                      <a:endParaRPr lang="pt-BR" sz="19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10"/>
          <p:cNvSpPr txBox="1">
            <a:spLocks noChangeArrowheads="1"/>
          </p:cNvSpPr>
          <p:nvPr/>
        </p:nvSpPr>
        <p:spPr bwMode="auto">
          <a:xfrm>
            <a:off x="-3670" y="5713843"/>
            <a:ext cx="1277344" cy="2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pt-BR" sz="1200" b="1" dirty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MEC/Inep</a:t>
            </a:r>
          </a:p>
        </p:txBody>
      </p:sp>
    </p:spTree>
    <p:extLst>
      <p:ext uri="{BB962C8B-B14F-4D97-AF65-F5344CB8AC3E}">
        <p14:creationId xmlns:p14="http://schemas.microsoft.com/office/powerpoint/2010/main" val="32993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431190"/>
              </p:ext>
            </p:extLst>
          </p:nvPr>
        </p:nvGraphicFramePr>
        <p:xfrm>
          <a:off x="33401" y="1124745"/>
          <a:ext cx="9855458" cy="487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9258" y="6257951"/>
            <a:ext cx="9887965" cy="385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7287" tIns="53643" rIns="107287" bIns="53643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pt-BR" b="0" dirty="0" smtClean="0"/>
              <a:t>De cada 4 estudantes de graduação, 3 estudam em instituições privadas.</a:t>
            </a:r>
            <a:endParaRPr lang="pt-BR" b="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155628"/>
              </p:ext>
            </p:extLst>
          </p:nvPr>
        </p:nvGraphicFramePr>
        <p:xfrm>
          <a:off x="0" y="452670"/>
          <a:ext cx="9906000" cy="480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0"/>
              </a:tblGrid>
              <a:tr h="4800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Número de Matrículas em Cursos de Graduação, por Categoria Administrativa – Brasil – 1980-2014</a:t>
                      </a:r>
                      <a:endParaRPr lang="pt-BR" sz="19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10"/>
          <p:cNvSpPr txBox="1">
            <a:spLocks noChangeArrowheads="1"/>
          </p:cNvSpPr>
          <p:nvPr/>
        </p:nvSpPr>
        <p:spPr bwMode="auto">
          <a:xfrm>
            <a:off x="9258" y="5715844"/>
            <a:ext cx="1277344" cy="2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pt-BR" sz="1200" b="1" dirty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MEC/Inep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463390" y="932725"/>
            <a:ext cx="1092121" cy="354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pt-BR" sz="1600" b="1" dirty="0">
                <a:solidFill>
                  <a:schemeClr val="tx2">
                    <a:lumMod val="50000"/>
                  </a:schemeClr>
                </a:solidFill>
              </a:rPr>
              <a:t>7.828.013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291198" y="4501119"/>
            <a:ext cx="706243" cy="29300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</a:rPr>
              <a:t>25,1</a:t>
            </a:r>
            <a:r>
              <a:rPr lang="pt-BR" sz="1200" b="1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242299" y="2366024"/>
            <a:ext cx="706243" cy="29300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</a:rPr>
              <a:t>74,9</a:t>
            </a:r>
            <a:r>
              <a:rPr lang="pt-BR" sz="1200" b="1" dirty="0">
                <a:solidFill>
                  <a:srgbClr val="C0000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2241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62" y="1036827"/>
            <a:ext cx="4368485" cy="495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8" y="1055587"/>
            <a:ext cx="4348106" cy="493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0" y="5667529"/>
            <a:ext cx="1277344" cy="2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pt-BR" sz="1200" b="1" dirty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MEC/Inep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993478"/>
            <a:ext cx="9906000" cy="662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Em 2003, 282 municípios brasileiros possuíam matrículas de graduação na rede federal. Em 2014, esse número salta para 792 municípios, um aumento de 180%.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521012"/>
              </p:ext>
            </p:extLst>
          </p:nvPr>
        </p:nvGraphicFramePr>
        <p:xfrm>
          <a:off x="20647" y="452671"/>
          <a:ext cx="9906000" cy="588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0"/>
              </a:tblGrid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rgbClr val="C00000"/>
                          </a:solidFill>
                        </a:rPr>
                        <a:t>Distribuição do Número de Matrículas em</a:t>
                      </a:r>
                      <a:r>
                        <a:rPr lang="pt-BR" sz="1900" b="1" baseline="0" dirty="0" smtClean="0">
                          <a:solidFill>
                            <a:srgbClr val="C00000"/>
                          </a:solidFill>
                        </a:rPr>
                        <a:t> Cursos de Graduação</a:t>
                      </a:r>
                      <a:r>
                        <a:rPr lang="pt-BR" sz="1900" b="1" dirty="0" smtClean="0">
                          <a:solidFill>
                            <a:srgbClr val="C00000"/>
                          </a:solidFill>
                        </a:rPr>
                        <a:t> da </a:t>
                      </a:r>
                      <a:r>
                        <a:rPr lang="pt-BR" sz="1900" b="1" u="sng" dirty="0" smtClean="0">
                          <a:solidFill>
                            <a:srgbClr val="C00000"/>
                          </a:solidFill>
                        </a:rPr>
                        <a:t>Rede Federal</a:t>
                      </a:r>
                      <a:r>
                        <a:rPr lang="pt-BR" sz="1900" b="1" u="none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pt-BR" sz="1900" b="1" dirty="0" smtClean="0">
                          <a:solidFill>
                            <a:srgbClr val="C00000"/>
                          </a:solidFill>
                        </a:rPr>
                        <a:t>(Presencial e EaD)- Brasil – 2003/2014</a:t>
                      </a:r>
                      <a:endParaRPr lang="pt-BR" sz="1900" b="1" dirty="0">
                        <a:solidFill>
                          <a:srgbClr val="C00000"/>
                        </a:solidFill>
                      </a:endParaRPr>
                    </a:p>
                  </a:txBody>
                  <a:tcPr marL="10319" marR="10319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524541" y="2780930"/>
            <a:ext cx="1132315" cy="53922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2003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889656" y="2780930"/>
            <a:ext cx="1080120" cy="53922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2014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4" descr="C:\Users\willians.maciel\Documents\Sem títul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78" y="4442735"/>
            <a:ext cx="958594" cy="124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7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229454"/>
              </p:ext>
            </p:extLst>
          </p:nvPr>
        </p:nvGraphicFramePr>
        <p:xfrm>
          <a:off x="0" y="1052738"/>
          <a:ext cx="9888860" cy="488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0" y="5650517"/>
            <a:ext cx="1277344" cy="2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spAutoFit/>
          </a:bodyPr>
          <a:lstStyle/>
          <a:p>
            <a:r>
              <a:rPr lang="pt-BR" sz="1200" b="1" dirty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MEC/Inep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5978811"/>
            <a:ext cx="9906000" cy="662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O número de alunos na modalidade a distância continua crescendo, atingindo 1,34 milhão em 2014, o que já representa uma participação de 17,1% das matrículas da educação superior.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942856"/>
              </p:ext>
            </p:extLst>
          </p:nvPr>
        </p:nvGraphicFramePr>
        <p:xfrm>
          <a:off x="-27042" y="452670"/>
          <a:ext cx="9906000" cy="480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0"/>
              </a:tblGrid>
              <a:tr h="4800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Número de Matrículas em </a:t>
                      </a:r>
                      <a:r>
                        <a:rPr lang="pt-BR" sz="1900" b="1" u="sng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Cursos de Graduação</a:t>
                      </a:r>
                      <a:r>
                        <a:rPr lang="pt-BR" sz="19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, por Modalidade de Ensino – Brasil – 2003-2014</a:t>
                      </a:r>
                      <a:endParaRPr lang="pt-BR" sz="19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9357332" y="1598153"/>
            <a:ext cx="617249" cy="29300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</a:rPr>
              <a:t>17,1</a:t>
            </a:r>
            <a:r>
              <a:rPr lang="pt-BR" sz="1200" b="1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345901" y="3400435"/>
            <a:ext cx="617249" cy="29300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</a:rPr>
              <a:t>82,9</a:t>
            </a:r>
            <a:r>
              <a:rPr lang="pt-BR" sz="1200" b="1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326230" y="955586"/>
            <a:ext cx="1092121" cy="32377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pt-BR" sz="1400" b="1" dirty="0">
                <a:solidFill>
                  <a:schemeClr val="tx2">
                    <a:lumMod val="50000"/>
                  </a:schemeClr>
                </a:solidFill>
              </a:rPr>
              <a:t>7.828.013</a:t>
            </a:r>
          </a:p>
        </p:txBody>
      </p:sp>
    </p:spTree>
    <p:extLst>
      <p:ext uri="{BB962C8B-B14F-4D97-AF65-F5344CB8AC3E}">
        <p14:creationId xmlns:p14="http://schemas.microsoft.com/office/powerpoint/2010/main" val="14159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3752</TotalTime>
  <Words>1420</Words>
  <Application>Microsoft Office PowerPoint</Application>
  <PresentationFormat>Papel A4 (210 x 297 mm)</PresentationFormat>
  <Paragraphs>350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Apresentação do PowerPoint</vt:lpstr>
      <vt:lpstr>Definição de Sede e Polo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Número de matrículas de Graduação em Saúde e Bem-Estar - Brasil – 2013 (Comparativo com dados OCDE 2010)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SINAES – Sistema Nacional de Avaliação da Educação Superior  (Lei 10.861/2004)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Resolução define novas normas para cursos EaD Portal MEC - 10/03/2016 -- 17:00  </vt:lpstr>
      <vt:lpstr>Prazos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Alfredo Hartwich</dc:creator>
  <cp:lastModifiedBy>Claudia Maffini Griboski</cp:lastModifiedBy>
  <cp:revision>230</cp:revision>
  <cp:lastPrinted>2016-04-07T12:42:35Z</cp:lastPrinted>
  <dcterms:created xsi:type="dcterms:W3CDTF">2013-05-10T15:05:36Z</dcterms:created>
  <dcterms:modified xsi:type="dcterms:W3CDTF">2016-04-07T12:46:40Z</dcterms:modified>
</cp:coreProperties>
</file>