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1"/>
  </p:notesMasterIdLst>
  <p:handoutMasterIdLst>
    <p:handoutMasterId r:id="rId62"/>
  </p:handoutMasterIdLst>
  <p:sldIdLst>
    <p:sldId id="256" r:id="rId3"/>
    <p:sldId id="358" r:id="rId4"/>
    <p:sldId id="442" r:id="rId5"/>
    <p:sldId id="443" r:id="rId6"/>
    <p:sldId id="376" r:id="rId7"/>
    <p:sldId id="387" r:id="rId8"/>
    <p:sldId id="388" r:id="rId9"/>
    <p:sldId id="433" r:id="rId10"/>
    <p:sldId id="378" r:id="rId11"/>
    <p:sldId id="434" r:id="rId12"/>
    <p:sldId id="391" r:id="rId13"/>
    <p:sldId id="393" r:id="rId14"/>
    <p:sldId id="394" r:id="rId15"/>
    <p:sldId id="395" r:id="rId16"/>
    <p:sldId id="379" r:id="rId17"/>
    <p:sldId id="396" r:id="rId18"/>
    <p:sldId id="397" r:id="rId19"/>
    <p:sldId id="399" r:id="rId20"/>
    <p:sldId id="400" r:id="rId21"/>
    <p:sldId id="380" r:id="rId22"/>
    <p:sldId id="401" r:id="rId23"/>
    <p:sldId id="402" r:id="rId24"/>
    <p:sldId id="404" r:id="rId25"/>
    <p:sldId id="405" r:id="rId26"/>
    <p:sldId id="406" r:id="rId27"/>
    <p:sldId id="407" r:id="rId28"/>
    <p:sldId id="435" r:id="rId29"/>
    <p:sldId id="408" r:id="rId30"/>
    <p:sldId id="410" r:id="rId31"/>
    <p:sldId id="411" r:id="rId32"/>
    <p:sldId id="412" r:id="rId33"/>
    <p:sldId id="381" r:id="rId34"/>
    <p:sldId id="413" r:id="rId35"/>
    <p:sldId id="414" r:id="rId36"/>
    <p:sldId id="415" r:id="rId37"/>
    <p:sldId id="382" r:id="rId38"/>
    <p:sldId id="416" r:id="rId39"/>
    <p:sldId id="417" r:id="rId40"/>
    <p:sldId id="383" r:id="rId41"/>
    <p:sldId id="418" r:id="rId42"/>
    <p:sldId id="419" r:id="rId43"/>
    <p:sldId id="384" r:id="rId44"/>
    <p:sldId id="420" r:id="rId45"/>
    <p:sldId id="421" r:id="rId46"/>
    <p:sldId id="422" r:id="rId47"/>
    <p:sldId id="385" r:id="rId48"/>
    <p:sldId id="445" r:id="rId49"/>
    <p:sldId id="423" r:id="rId50"/>
    <p:sldId id="424" r:id="rId51"/>
    <p:sldId id="425" r:id="rId52"/>
    <p:sldId id="426" r:id="rId53"/>
    <p:sldId id="436" r:id="rId54"/>
    <p:sldId id="437" r:id="rId55"/>
    <p:sldId id="438" r:id="rId56"/>
    <p:sldId id="439" r:id="rId57"/>
    <p:sldId id="440" r:id="rId58"/>
    <p:sldId id="441" r:id="rId59"/>
    <p:sldId id="444" r:id="rId60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ernanda Silva Nicoli" initials="FSN" lastIdx="49" clrIdx="0">
    <p:extLst>
      <p:ext uri="{19B8F6BF-5375-455C-9EA6-DF929625EA0E}">
        <p15:presenceInfo xmlns:p15="http://schemas.microsoft.com/office/powerpoint/2012/main" userId="S-1-5-21-891783092-4266327958-3429718048-3754" providerId="AD"/>
      </p:ext>
    </p:extLst>
  </p:cmAuthor>
  <p:cmAuthor id="2" name="Diego Rodrigues Boente" initials="DRB" lastIdx="6" clrIdx="1">
    <p:extLst>
      <p:ext uri="{19B8F6BF-5375-455C-9EA6-DF929625EA0E}">
        <p15:presenceInfo xmlns:p15="http://schemas.microsoft.com/office/powerpoint/2012/main" userId="S-1-5-21-891783092-4266327958-3429718048-102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EA8"/>
    <a:srgbClr val="6F8E30"/>
    <a:srgbClr val="FDFE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Estilo Médio 1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édio 1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Estilo Médio 1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FD0F851-EC5A-4D38-B0AD-8093EC10F338}" styleName="Estilo Claro 1 - Ênfas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Estilo Claro 1 - Ênfas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34" autoAdjust="0"/>
    <p:restoredTop sz="94714" autoAdjust="0"/>
  </p:normalViewPr>
  <p:slideViewPr>
    <p:cSldViewPr>
      <p:cViewPr varScale="1">
        <p:scale>
          <a:sx n="52" d="100"/>
          <a:sy n="52" d="100"/>
        </p:scale>
        <p:origin x="129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25" d="100"/>
        <a:sy n="125" d="100"/>
      </p:scale>
      <p:origin x="0" y="-1758"/>
    </p:cViewPr>
  </p:sorterViewPr>
  <p:notesViewPr>
    <p:cSldViewPr>
      <p:cViewPr varScale="1">
        <p:scale>
          <a:sx n="70" d="100"/>
          <a:sy n="70" d="100"/>
        </p:scale>
        <p:origin x="324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commentAuthors" Target="commentAuthor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6544DDD-5541-49DB-8D0F-883226415194}" type="datetimeFigureOut">
              <a:rPr lang="pt-BR"/>
              <a:pPr>
                <a:defRPr/>
              </a:pPr>
              <a:t>03/03/2015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02439BE-0F40-48D8-A99D-DC5A427827B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79817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57B9261-2FDB-40E0-A09A-CA8749090A18}" type="datetimeFigureOut">
              <a:rPr lang="pt-BR"/>
              <a:pPr>
                <a:defRPr/>
              </a:pPr>
              <a:t>03/03/2015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C7FCCF6-BA15-4E56-80C7-391C3F0EFDF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92960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7FCCF6-BA15-4E56-80C7-391C3F0EFDF0}" type="slidenum">
              <a:rPr lang="pt-BR" smtClean="0"/>
              <a:pPr>
                <a:defRPr/>
              </a:pPr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47435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7FCCF6-BA15-4E56-80C7-391C3F0EFDF0}" type="slidenum">
              <a:rPr lang="pt-BR" smtClean="0"/>
              <a:pPr>
                <a:defRPr/>
              </a:pPr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34028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7FCCF6-BA15-4E56-80C7-391C3F0EFDF0}" type="slidenum">
              <a:rPr lang="pt-BR" smtClean="0"/>
              <a:pPr>
                <a:defRPr/>
              </a:pPr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02261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7FCCF6-BA15-4E56-80C7-391C3F0EFDF0}" type="slidenum">
              <a:rPr lang="pt-BR" smtClean="0"/>
              <a:pPr>
                <a:defRPr/>
              </a:pPr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80177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7FCCF6-BA15-4E56-80C7-391C3F0EFDF0}" type="slidenum">
              <a:rPr lang="pt-BR" smtClean="0"/>
              <a:pPr>
                <a:defRPr/>
              </a:pPr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24847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7FCCF6-BA15-4E56-80C7-391C3F0EFDF0}" type="slidenum">
              <a:rPr lang="pt-BR" smtClean="0"/>
              <a:pPr>
                <a:defRPr/>
              </a:pPr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48488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7FCCF6-BA15-4E56-80C7-391C3F0EFDF0}" type="slidenum">
              <a:rPr lang="pt-BR" smtClean="0"/>
              <a:pPr>
                <a:defRPr/>
              </a:pPr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20792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7FCCF6-BA15-4E56-80C7-391C3F0EFDF0}" type="slidenum">
              <a:rPr lang="pt-BR" smtClean="0"/>
              <a:pPr>
                <a:defRPr/>
              </a:pPr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61679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7FCCF6-BA15-4E56-80C7-391C3F0EFDF0}" type="slidenum">
              <a:rPr lang="pt-BR" smtClean="0"/>
              <a:pPr>
                <a:defRPr/>
              </a:pPr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58524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7FCCF6-BA15-4E56-80C7-391C3F0EFDF0}" type="slidenum">
              <a:rPr lang="pt-BR" smtClean="0"/>
              <a:pPr>
                <a:defRPr/>
              </a:pPr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22407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7FCCF6-BA15-4E56-80C7-391C3F0EFDF0}" type="slidenum">
              <a:rPr lang="pt-BR" smtClean="0"/>
              <a:pPr>
                <a:defRPr/>
              </a:pPr>
              <a:t>30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3607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7FCCF6-BA15-4E56-80C7-391C3F0EFDF0}" type="slidenum">
              <a:rPr lang="pt-BR" smtClean="0"/>
              <a:pPr>
                <a:defRPr/>
              </a:pPr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629991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7FCCF6-BA15-4E56-80C7-391C3F0EFDF0}" type="slidenum">
              <a:rPr lang="pt-BR" smtClean="0"/>
              <a:pPr>
                <a:defRPr/>
              </a:pPr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63599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7FCCF6-BA15-4E56-80C7-391C3F0EFDF0}" type="slidenum">
              <a:rPr lang="pt-BR" smtClean="0"/>
              <a:pPr>
                <a:defRPr/>
              </a:pPr>
              <a:t>33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71509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7FCCF6-BA15-4E56-80C7-391C3F0EFDF0}" type="slidenum">
              <a:rPr lang="pt-BR" smtClean="0"/>
              <a:pPr>
                <a:defRPr/>
              </a:pPr>
              <a:t>34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955332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7FCCF6-BA15-4E56-80C7-391C3F0EFDF0}" type="slidenum">
              <a:rPr lang="pt-BR" smtClean="0"/>
              <a:pPr>
                <a:defRPr/>
              </a:pPr>
              <a:t>35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223801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7FCCF6-BA15-4E56-80C7-391C3F0EFDF0}" type="slidenum">
              <a:rPr lang="pt-BR" smtClean="0"/>
              <a:pPr>
                <a:defRPr/>
              </a:pPr>
              <a:t>37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33533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7FCCF6-BA15-4E56-80C7-391C3F0EFDF0}" type="slidenum">
              <a:rPr lang="pt-BR" smtClean="0"/>
              <a:pPr>
                <a:defRPr/>
              </a:pPr>
              <a:t>38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660094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7FCCF6-BA15-4E56-80C7-391C3F0EFDF0}" type="slidenum">
              <a:rPr lang="pt-BR" smtClean="0"/>
              <a:pPr>
                <a:defRPr/>
              </a:pPr>
              <a:t>40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60367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7FCCF6-BA15-4E56-80C7-391C3F0EFDF0}" type="slidenum">
              <a:rPr lang="pt-BR" smtClean="0"/>
              <a:pPr>
                <a:defRPr/>
              </a:pPr>
              <a:t>41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302477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7FCCF6-BA15-4E56-80C7-391C3F0EFDF0}" type="slidenum">
              <a:rPr lang="pt-BR" smtClean="0"/>
              <a:pPr>
                <a:defRPr/>
              </a:pPr>
              <a:t>43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171153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7FCCF6-BA15-4E56-80C7-391C3F0EFDF0}" type="slidenum">
              <a:rPr lang="pt-BR" smtClean="0"/>
              <a:pPr>
                <a:defRPr/>
              </a:pPr>
              <a:t>44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70318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7FCCF6-BA15-4E56-80C7-391C3F0EFDF0}" type="slidenum">
              <a:rPr lang="pt-BR" smtClean="0"/>
              <a:pPr>
                <a:defRPr/>
              </a:pPr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049553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7FCCF6-BA15-4E56-80C7-391C3F0EFDF0}" type="slidenum">
              <a:rPr lang="pt-BR" smtClean="0"/>
              <a:pPr>
                <a:defRPr/>
              </a:pPr>
              <a:t>45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822858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7FCCF6-BA15-4E56-80C7-391C3F0EFDF0}" type="slidenum">
              <a:rPr lang="pt-BR" smtClean="0"/>
              <a:pPr>
                <a:defRPr/>
              </a:pPr>
              <a:t>48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338966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7FCCF6-BA15-4E56-80C7-391C3F0EFDF0}" type="slidenum">
              <a:rPr lang="pt-BR" smtClean="0"/>
              <a:pPr>
                <a:defRPr/>
              </a:pPr>
              <a:t>49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68691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7FCCF6-BA15-4E56-80C7-391C3F0EFDF0}" type="slidenum">
              <a:rPr lang="pt-BR" smtClean="0"/>
              <a:pPr>
                <a:defRPr/>
              </a:pPr>
              <a:t>50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591998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7FCCF6-BA15-4E56-80C7-391C3F0EFDF0}" type="slidenum">
              <a:rPr lang="pt-BR" smtClean="0"/>
              <a:pPr>
                <a:defRPr/>
              </a:pPr>
              <a:t>51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68468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7FCCF6-BA15-4E56-80C7-391C3F0EFDF0}" type="slidenum">
              <a:rPr lang="pt-BR" smtClean="0"/>
              <a:pPr>
                <a:defRPr/>
              </a:pPr>
              <a:t>52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21558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7FCCF6-BA15-4E56-80C7-391C3F0EFDF0}" type="slidenum">
              <a:rPr lang="pt-BR" smtClean="0"/>
              <a:pPr>
                <a:defRPr/>
              </a:pPr>
              <a:t>53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266187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7FCCF6-BA15-4E56-80C7-391C3F0EFDF0}" type="slidenum">
              <a:rPr lang="pt-BR" smtClean="0"/>
              <a:pPr>
                <a:defRPr/>
              </a:pPr>
              <a:t>54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241653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7FCCF6-BA15-4E56-80C7-391C3F0EFDF0}" type="slidenum">
              <a:rPr lang="pt-BR" smtClean="0"/>
              <a:pPr>
                <a:defRPr/>
              </a:pPr>
              <a:t>55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076885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7FCCF6-BA15-4E56-80C7-391C3F0EFDF0}" type="slidenum">
              <a:rPr lang="pt-BR" smtClean="0"/>
              <a:pPr>
                <a:defRPr/>
              </a:pPr>
              <a:t>56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9187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7FCCF6-BA15-4E56-80C7-391C3F0EFDF0}" type="slidenum">
              <a:rPr lang="pt-BR" smtClean="0"/>
              <a:pPr>
                <a:defRPr/>
              </a:pPr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574491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7FCCF6-BA15-4E56-80C7-391C3F0EFDF0}" type="slidenum">
              <a:rPr lang="pt-BR" smtClean="0"/>
              <a:pPr>
                <a:defRPr/>
              </a:pPr>
              <a:t>57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444395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/>
          <p:cNvSpPr txBox="1">
            <a:spLocks noGrp="1" noChangeArrowheads="1"/>
          </p:cNvSpPr>
          <p:nvPr/>
        </p:nvSpPr>
        <p:spPr bwMode="auto">
          <a:xfrm>
            <a:off x="3886201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7EC17748-BAF1-4A18-9613-D32394A961CC}" type="slidenum">
              <a:rPr lang="pt-BR" sz="1200">
                <a:solidFill>
                  <a:srgbClr val="000000"/>
                </a:solidFill>
                <a:latin typeface="Arial" charset="0"/>
                <a:cs typeface="+mn-cs"/>
              </a:rPr>
              <a:pPr algn="r" eaLnBrk="1" hangingPunct="1"/>
              <a:t>58</a:t>
            </a:fld>
            <a:endParaRPr lang="pt-BR" sz="120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162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85800"/>
            <a:ext cx="4567238" cy="3425825"/>
          </a:xfrm>
          <a:ln/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9" y="4343400"/>
            <a:ext cx="5026025" cy="4114800"/>
          </a:xfrm>
          <a:noFill/>
          <a:ln/>
        </p:spPr>
        <p:txBody>
          <a:bodyPr lIns="87126" tIns="43563" rIns="87126" bIns="43563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481061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7FCCF6-BA15-4E56-80C7-391C3F0EFDF0}" type="slidenum">
              <a:rPr lang="pt-BR" smtClean="0"/>
              <a:pPr>
                <a:defRPr/>
              </a:pPr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38223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7FCCF6-BA15-4E56-80C7-391C3F0EFDF0}" type="slidenum">
              <a:rPr lang="pt-BR" smtClean="0"/>
              <a:pPr>
                <a:defRPr/>
              </a:pPr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66770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7FCCF6-BA15-4E56-80C7-391C3F0EFDF0}" type="slidenum">
              <a:rPr lang="pt-BR" smtClean="0"/>
              <a:pPr>
                <a:defRPr/>
              </a:pPr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47600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7FCCF6-BA15-4E56-80C7-391C3F0EFDF0}" type="slidenum">
              <a:rPr lang="pt-BR" smtClean="0"/>
              <a:pPr>
                <a:defRPr/>
              </a:pPr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7080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7FCCF6-BA15-4E56-80C7-391C3F0EFDF0}" type="slidenum">
              <a:rPr lang="pt-BR" smtClean="0"/>
              <a:pPr>
                <a:defRPr/>
              </a:pPr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3040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59632" y="3501008"/>
            <a:ext cx="6120680" cy="1470025"/>
          </a:xfrm>
        </p:spPr>
        <p:txBody>
          <a:bodyPr>
            <a:normAutofit/>
          </a:bodyPr>
          <a:lstStyle>
            <a:lvl1pPr algn="ctr">
              <a:defRPr sz="32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59632" y="5229199"/>
            <a:ext cx="6120680" cy="1564159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45432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70FF9-F8C5-47FA-BA77-6DCE9FFDABFB}" type="datetimeFigureOut">
              <a:rPr lang="pt-BR"/>
              <a:pPr>
                <a:defRPr/>
              </a:pPr>
              <a:t>03/03/2015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F835D-B7F1-45D8-999E-578C8B80206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34375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5B183-BF9A-45EC-8C93-37CD702EB643}" type="datetimeFigureOut">
              <a:rPr lang="pt-BR"/>
              <a:pPr>
                <a:defRPr/>
              </a:pPr>
              <a:t>03/03/2015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E1AE5-1B74-401E-ABC5-001BCE60070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19728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1AE90-014E-4F60-B3AD-4092F397DB1A}" type="datetimeFigureOut">
              <a:rPr lang="pt-BR"/>
              <a:pPr>
                <a:defRPr/>
              </a:pPr>
              <a:t>03/03/2015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5B9F3-F89D-41B8-8E75-D620FC1F9AE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79493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ED94F-87B4-4A78-9178-220A584BF69B}" type="datetimeFigureOut">
              <a:rPr lang="pt-BR"/>
              <a:pPr>
                <a:defRPr/>
              </a:pPr>
              <a:t>03/03/2015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C92F3-6A70-40BF-B20C-4A7E374FDD1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34611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EABCB-CF4F-4FEE-B54D-7AC798986F75}" type="datetimeFigureOut">
              <a:rPr lang="pt-BR"/>
              <a:pPr>
                <a:defRPr/>
              </a:pPr>
              <a:t>03/03/2015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7E57C-572D-4E2C-B03B-1148D03C26A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984387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8448E-5F69-4698-AED1-6281979C3DA9}" type="datetimeFigureOut">
              <a:rPr lang="pt-BR"/>
              <a:pPr>
                <a:defRPr/>
              </a:pPr>
              <a:t>03/03/2015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78186-9479-4C04-ABA4-32A701CDECC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153476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F85A5-A720-465A-9EF1-3EAFADE0CD26}" type="datetimeFigureOut">
              <a:rPr lang="pt-BR"/>
              <a:pPr>
                <a:defRPr/>
              </a:pPr>
              <a:t>03/03/2015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36383-EE64-44A7-947D-AD324B391A0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534229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09571-8528-45A1-9DA4-8F9DBE486CC6}" type="datetimeFigureOut">
              <a:rPr lang="pt-BR"/>
              <a:pPr>
                <a:defRPr/>
              </a:pPr>
              <a:t>03/03/2015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6D3CC-8629-4FC9-BF50-A34E6F3DE22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374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21D84-AC59-4A1E-B399-5239E1CA573D}" type="datetimeFigureOut">
              <a:rPr lang="pt-BR"/>
              <a:pPr>
                <a:defRPr/>
              </a:pPr>
              <a:t>03/03/2015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BB0E8-727B-471B-9D60-D35B9211AEC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341215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B7C20-C4F5-491D-BBA6-E83BC8AB8820}" type="datetimeFigureOut">
              <a:rPr lang="pt-BR"/>
              <a:pPr>
                <a:defRPr/>
              </a:pPr>
              <a:t>03/03/2015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74472-51C9-4294-A3B4-EAC0B1944BE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1924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spaço Reservado para Número de Slide 5"/>
          <p:cNvSpPr txBox="1">
            <a:spLocks/>
          </p:cNvSpPr>
          <p:nvPr userDrawn="1"/>
        </p:nvSpPr>
        <p:spPr>
          <a:xfrm>
            <a:off x="250825" y="6342063"/>
            <a:ext cx="4865688" cy="365125"/>
          </a:xfrm>
          <a:prstGeom prst="rect">
            <a:avLst/>
          </a:prstGeom>
        </p:spPr>
        <p:txBody>
          <a:bodyPr anchor="ctr"/>
          <a:lstStyle>
            <a:defPPr>
              <a:defRPr lang="pt-BR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376092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pt-BR" altLang="pt-BR" sz="1400" b="0" dirty="0" smtClean="0"/>
              <a:t>Demonstrações Contábeis Aplicadas ao Setor Público (DCASP)</a:t>
            </a:r>
            <a:endParaRPr lang="pt-BR" altLang="pt-BR" sz="1400" b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229600" cy="648072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84783"/>
            <a:ext cx="8229600" cy="4392489"/>
          </a:xfrm>
        </p:spPr>
        <p:txBody>
          <a:bodyPr/>
          <a:lstStyle>
            <a:lvl1pPr>
              <a:defRPr sz="2400"/>
            </a:lvl1pPr>
            <a:lvl2pPr marL="742950" indent="-285750">
              <a:buFont typeface="Wingdings" panose="05000000000000000000" pitchFamily="2" charset="2"/>
              <a:buChar char="§"/>
              <a:defRPr sz="2200"/>
            </a:lvl2pPr>
            <a:lvl3pPr marL="1143000" indent="-228600">
              <a:buFont typeface="Courier New" panose="02070309020205020404" pitchFamily="49" charset="0"/>
              <a:buChar char="o"/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78936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1F07B-5F99-4B93-A751-CACB66DE828B}" type="datetimeFigureOut">
              <a:rPr lang="pt-BR"/>
              <a:pPr>
                <a:defRPr/>
              </a:pPr>
              <a:t>03/03/2015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E2C1F-57FF-4E0F-960A-D013B3884D0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778256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BC9F0-780D-4A36-8130-B7DA58B3DD9B}" type="datetimeFigureOut">
              <a:rPr lang="pt-BR"/>
              <a:pPr>
                <a:defRPr/>
              </a:pPr>
              <a:t>03/03/2015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D8CFC-AAC2-4634-98E3-7A408A3543A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830610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0C48A-1153-49DF-ABC4-4A4E3724E9AD}" type="datetimeFigureOut">
              <a:rPr lang="pt-BR"/>
              <a:pPr>
                <a:defRPr/>
              </a:pPr>
              <a:t>03/03/2015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8F312-3703-47AA-9C19-6533042308F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776263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DAEE9-4FEA-4C34-AE3A-C697F6992832}" type="datetimeFigureOut">
              <a:rPr lang="pt-BR"/>
              <a:pPr>
                <a:defRPr/>
              </a:pPr>
              <a:t>03/03/2015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8DBB4-3C2C-471E-B316-A5B0B4BD898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67936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réditos Fin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0" y="3140968"/>
            <a:ext cx="4104456" cy="562074"/>
          </a:xfrm>
        </p:spPr>
        <p:txBody>
          <a:bodyPr>
            <a:normAutofit/>
          </a:bodyPr>
          <a:lstStyle>
            <a:lvl1pPr algn="l"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0" y="3933057"/>
            <a:ext cx="4114800" cy="1368151"/>
          </a:xfrm>
        </p:spPr>
        <p:txBody>
          <a:bodyPr/>
          <a:lstStyle>
            <a:lvl1pPr algn="l">
              <a:buFont typeface="Arial" pitchFamily="34" charset="0"/>
              <a:buNone/>
              <a:defRPr sz="1600" b="0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  <a:lvl2pPr algn="l">
              <a:buFont typeface="Arial" pitchFamily="34" charset="0"/>
              <a:buNone/>
              <a:defRPr sz="2400"/>
            </a:lvl2pPr>
            <a:lvl3pPr algn="l">
              <a:buFont typeface="Arial" pitchFamily="34" charset="0"/>
              <a:buNone/>
              <a:defRPr sz="2000"/>
            </a:lvl3pPr>
            <a:lvl4pPr algn="l">
              <a:buNone/>
              <a:defRPr sz="1800"/>
            </a:lvl4pPr>
            <a:lvl5pPr algn="l">
              <a:buNone/>
              <a:defRPr sz="1600" baseline="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</p:txBody>
      </p:sp>
    </p:spTree>
    <p:extLst>
      <p:ext uri="{BB962C8B-B14F-4D97-AF65-F5344CB8AC3E}">
        <p14:creationId xmlns:p14="http://schemas.microsoft.com/office/powerpoint/2010/main" val="326182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D4131-75AE-4948-B14E-AD75EE6B1AEB}" type="datetimeFigureOut">
              <a:rPr lang="pt-BR"/>
              <a:pPr>
                <a:defRPr/>
              </a:pPr>
              <a:t>03/03/2015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EED42-06DF-4468-940F-D2A8DB8B1C4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79179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C0292-E534-4D51-B8ED-5B3E4B3AD426}" type="datetimeFigureOut">
              <a:rPr lang="pt-BR"/>
              <a:pPr>
                <a:defRPr/>
              </a:pPr>
              <a:t>03/03/2015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633A8-D54C-4F9D-95E0-E8D726FCB75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48675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27A13-78BE-456C-A1E9-F59FE1A092DF}" type="datetimeFigureOut">
              <a:rPr lang="pt-BR"/>
              <a:pPr>
                <a:defRPr/>
              </a:pPr>
              <a:t>03/03/2015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B9D4F-AD1D-415C-8A76-FF1BF257055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76907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A50CC-E918-499A-8BBF-FBCD15FFF80B}" type="datetimeFigureOut">
              <a:rPr lang="pt-BR"/>
              <a:pPr>
                <a:defRPr/>
              </a:pPr>
              <a:t>03/03/2015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19D66-3473-4F62-99EE-FFFCA21629B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26708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EF3CB-A525-4CF5-A3FE-47914CEB1D44}" type="datetimeFigureOut">
              <a:rPr lang="pt-BR"/>
              <a:pPr>
                <a:defRPr/>
              </a:pPr>
              <a:t>03/03/2015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95DF1-CA06-47B8-9541-9D5E3D9BD87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1479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B32D9-44ED-4A37-8CA1-BFB028C74133}" type="datetimeFigureOut">
              <a:rPr lang="pt-BR"/>
              <a:pPr>
                <a:defRPr/>
              </a:pPr>
              <a:t>03/03/2015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930BD-404B-4500-AE68-3E6C4CD1AE7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30003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57230C7-574B-479B-AE7F-AF2ADB586ED4}" type="datetimeFigureOut">
              <a:rPr lang="pt-BR"/>
              <a:pPr>
                <a:defRPr/>
              </a:pPr>
              <a:t>03/03/2015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E3247B4-7130-44A5-ADF6-BAC35D735C9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6" r:id="rId1"/>
    <p:sldLayoutId id="2147483957" r:id="rId2"/>
    <p:sldLayoutId id="2147483958" r:id="rId3"/>
    <p:sldLayoutId id="2147483936" r:id="rId4"/>
    <p:sldLayoutId id="2147483937" r:id="rId5"/>
    <p:sldLayoutId id="2147483938" r:id="rId6"/>
    <p:sldLayoutId id="2147483939" r:id="rId7"/>
    <p:sldLayoutId id="2147483940" r:id="rId8"/>
    <p:sldLayoutId id="2147483941" r:id="rId9"/>
    <p:sldLayoutId id="2147483942" r:id="rId10"/>
    <p:sldLayoutId id="2147483943" r:id="rId11"/>
    <p:sldLayoutId id="2147483944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2051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D01792F-9DF1-456E-8984-0DD53E35340E}" type="datetimeFigureOut">
              <a:rPr lang="pt-BR"/>
              <a:pPr>
                <a:defRPr/>
              </a:pPr>
              <a:t>03/03/2015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651BD90-A08B-431F-BA50-BCB81F97F10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  <p:sldLayoutId id="2147483946" r:id="rId2"/>
    <p:sldLayoutId id="2147483947" r:id="rId3"/>
    <p:sldLayoutId id="2147483948" r:id="rId4"/>
    <p:sldLayoutId id="2147483949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souro.gov.br/mcasp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emf"/><Relationship Id="rId5" Type="http://schemas.openxmlformats.org/officeDocument/2006/relationships/oleObject" Target="../embeddings/Planilha_do_Microsoft_Excel_97-20031.xls"/><Relationship Id="rId4" Type="http://schemas.openxmlformats.org/officeDocument/2006/relationships/oleObject" Target="../embeddings/oleObject1.bin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tesouro.fazenda.gov.br/publicacoes-e-orientacoes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iconfi.tesouro.gov.br/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www.tesouro.gov.br/forum" TargetMode="Externa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conf.df.stn@fazenda.gov.br" TargetMode="External"/><Relationship Id="rId5" Type="http://schemas.openxmlformats.org/officeDocument/2006/relationships/hyperlink" Target="http://www.stn.fazenda.gov.br/" TargetMode="Externa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75878" y="4652963"/>
            <a:ext cx="7992245" cy="133508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100" dirty="0" smtClean="0"/>
              <a:t>Demonstrações Contábeis Aplicadas ao Setor Público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DCASP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12094" y="3860800"/>
            <a:ext cx="6119812" cy="846138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800" dirty="0" smtClean="0"/>
              <a:t>I SECOFEM</a:t>
            </a:r>
            <a:endParaRPr lang="pt-BR" sz="2800" dirty="0" smtClean="0"/>
          </a:p>
        </p:txBody>
      </p:sp>
      <p:sp>
        <p:nvSpPr>
          <p:cNvPr id="8196" name="Título 1"/>
          <p:cNvSpPr txBox="1">
            <a:spLocks/>
          </p:cNvSpPr>
          <p:nvPr/>
        </p:nvSpPr>
        <p:spPr bwMode="auto">
          <a:xfrm>
            <a:off x="4211638" y="1814513"/>
            <a:ext cx="4608512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2000" b="1" dirty="0">
                <a:solidFill>
                  <a:schemeClr val="bg1"/>
                </a:solidFill>
              </a:rPr>
              <a:t>Coordenação-Geral de Normas de Contabilidade </a:t>
            </a:r>
            <a:r>
              <a:rPr lang="pt-BR" altLang="pt-BR" sz="2000" b="1" dirty="0" smtClean="0">
                <a:solidFill>
                  <a:schemeClr val="bg1"/>
                </a:solidFill>
              </a:rPr>
              <a:t>Aplicadas </a:t>
            </a:r>
            <a:r>
              <a:rPr lang="pt-BR" altLang="pt-BR" sz="2000" b="1" dirty="0">
                <a:solidFill>
                  <a:schemeClr val="bg1"/>
                </a:solidFill>
              </a:rPr>
              <a:t>à Federação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2000" b="1" dirty="0">
                <a:solidFill>
                  <a:schemeClr val="bg1"/>
                </a:solidFill>
              </a:rPr>
              <a:t>CCONF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2400" b="1" dirty="0">
                <a:solidFill>
                  <a:schemeClr val="bg1"/>
                </a:solidFill>
              </a:rPr>
              <a:t>_____________________________</a:t>
            </a:r>
          </a:p>
        </p:txBody>
      </p:sp>
      <p:sp>
        <p:nvSpPr>
          <p:cNvPr id="8197" name="Título 1"/>
          <p:cNvSpPr txBox="1">
            <a:spLocks/>
          </p:cNvSpPr>
          <p:nvPr/>
        </p:nvSpPr>
        <p:spPr bwMode="auto">
          <a:xfrm>
            <a:off x="4211638" y="541338"/>
            <a:ext cx="4608512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2000" b="1">
                <a:solidFill>
                  <a:schemeClr val="bg1"/>
                </a:solidFill>
              </a:rPr>
              <a:t>Subsecretaria de Contabilidade Pública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2000" b="1">
                <a:solidFill>
                  <a:schemeClr val="bg1"/>
                </a:solidFill>
              </a:rPr>
              <a:t>SUCON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2400" b="1">
                <a:solidFill>
                  <a:schemeClr val="bg1"/>
                </a:solidFill>
              </a:rPr>
              <a:t>_____________________________</a:t>
            </a:r>
          </a:p>
        </p:txBody>
      </p:sp>
      <p:sp>
        <p:nvSpPr>
          <p:cNvPr id="8198" name="Subtítulo 2"/>
          <p:cNvSpPr txBox="1">
            <a:spLocks/>
          </p:cNvSpPr>
          <p:nvPr/>
        </p:nvSpPr>
        <p:spPr bwMode="auto">
          <a:xfrm>
            <a:off x="1512094" y="6316663"/>
            <a:ext cx="6119813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None/>
            </a:pPr>
            <a:r>
              <a:rPr lang="pt-BR" altLang="pt-BR" sz="2000" dirty="0">
                <a:solidFill>
                  <a:srgbClr val="376092"/>
                </a:solidFill>
              </a:rPr>
              <a:t>Março/2015</a:t>
            </a:r>
            <a:endParaRPr lang="pt-BR" altLang="pt-BR" sz="2000" dirty="0">
              <a:solidFill>
                <a:srgbClr val="37609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de cantos arredondados 7"/>
          <p:cNvSpPr/>
          <p:nvPr/>
        </p:nvSpPr>
        <p:spPr>
          <a:xfrm>
            <a:off x="827584" y="2783113"/>
            <a:ext cx="1872208" cy="27003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Definição do Balanço Orçamentário segundo a </a:t>
            </a:r>
            <a:br>
              <a:rPr lang="pt-BR" dirty="0" smtClean="0"/>
            </a:br>
            <a:r>
              <a:rPr lang="pt-BR" dirty="0" smtClean="0"/>
              <a:t>Lei nº 4.320/1964 e a NBC T 16.6</a:t>
            </a:r>
            <a:endParaRPr lang="pt-BR" dirty="0"/>
          </a:p>
        </p:txBody>
      </p:sp>
      <p:sp>
        <p:nvSpPr>
          <p:cNvPr id="9" name="Retângulo de cantos arredondados 8"/>
          <p:cNvSpPr/>
          <p:nvPr/>
        </p:nvSpPr>
        <p:spPr>
          <a:xfrm>
            <a:off x="467544" y="3638208"/>
            <a:ext cx="4104456" cy="108012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i="1" dirty="0" smtClean="0">
                <a:solidFill>
                  <a:schemeClr val="tx1"/>
                </a:solidFill>
              </a:rPr>
              <a:t>Pertencem </a:t>
            </a:r>
            <a:r>
              <a:rPr lang="pt-BR" sz="1600" i="1" dirty="0">
                <a:solidFill>
                  <a:schemeClr val="tx1"/>
                </a:solidFill>
              </a:rPr>
              <a:t>ao exercício financeiro:</a:t>
            </a:r>
          </a:p>
          <a:p>
            <a:pPr algn="ctr"/>
            <a:r>
              <a:rPr lang="pt-BR" sz="1600" i="1" dirty="0" smtClean="0">
                <a:solidFill>
                  <a:schemeClr val="tx1"/>
                </a:solidFill>
              </a:rPr>
              <a:t>I </a:t>
            </a:r>
            <a:r>
              <a:rPr lang="pt-BR" sz="1600" i="1" dirty="0">
                <a:solidFill>
                  <a:schemeClr val="tx1"/>
                </a:solidFill>
              </a:rPr>
              <a:t>- as receitas </a:t>
            </a:r>
            <a:r>
              <a:rPr lang="pt-BR" sz="1600" i="1" dirty="0" smtClean="0">
                <a:solidFill>
                  <a:schemeClr val="tx1"/>
                </a:solidFill>
              </a:rPr>
              <a:t>nele </a:t>
            </a:r>
            <a:r>
              <a:rPr lang="pt-BR" sz="1600" i="1" dirty="0">
                <a:solidFill>
                  <a:schemeClr val="tx1"/>
                </a:solidFill>
              </a:rPr>
              <a:t>arrecadadas;</a:t>
            </a:r>
          </a:p>
          <a:p>
            <a:pPr algn="ctr"/>
            <a:r>
              <a:rPr lang="pt-BR" sz="1600" i="1" dirty="0" smtClean="0">
                <a:solidFill>
                  <a:schemeClr val="tx1"/>
                </a:solidFill>
              </a:rPr>
              <a:t>II </a:t>
            </a:r>
            <a:r>
              <a:rPr lang="pt-BR" sz="1600" i="1" dirty="0">
                <a:solidFill>
                  <a:schemeClr val="tx1"/>
                </a:solidFill>
              </a:rPr>
              <a:t>- as despesas </a:t>
            </a:r>
            <a:r>
              <a:rPr lang="pt-BR" sz="1600" i="1" dirty="0" smtClean="0">
                <a:solidFill>
                  <a:schemeClr val="tx1"/>
                </a:solidFill>
              </a:rPr>
              <a:t>nele </a:t>
            </a:r>
            <a:r>
              <a:rPr lang="pt-BR" sz="1600" i="1" dirty="0">
                <a:solidFill>
                  <a:schemeClr val="tx1"/>
                </a:solidFill>
              </a:rPr>
              <a:t>legalmente </a:t>
            </a:r>
            <a:r>
              <a:rPr lang="pt-BR" sz="1600" i="1" dirty="0" smtClean="0">
                <a:solidFill>
                  <a:schemeClr val="tx1"/>
                </a:solidFill>
              </a:rPr>
              <a:t>empenhadas.</a:t>
            </a:r>
          </a:p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(Art</a:t>
            </a:r>
            <a:r>
              <a:rPr lang="pt-BR" sz="1600" dirty="0">
                <a:solidFill>
                  <a:schemeClr val="tx1"/>
                </a:solidFill>
              </a:rPr>
              <a:t>. 35 da Lei nº </a:t>
            </a:r>
            <a:r>
              <a:rPr lang="pt-BR" sz="1600" dirty="0" smtClean="0">
                <a:solidFill>
                  <a:schemeClr val="tx1"/>
                </a:solidFill>
              </a:rPr>
              <a:t>4.320/1964)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61" name="Seta em curva para baixo 60"/>
          <p:cNvSpPr/>
          <p:nvPr/>
        </p:nvSpPr>
        <p:spPr>
          <a:xfrm rot="6363250" flipV="1">
            <a:off x="-414092" y="3396703"/>
            <a:ext cx="1619257" cy="432649"/>
          </a:xfrm>
          <a:prstGeom prst="curvedDownArrow">
            <a:avLst>
              <a:gd name="adj1" fmla="val 25000"/>
              <a:gd name="adj2" fmla="val 100619"/>
              <a:gd name="adj3" fmla="val 250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0" name="Retângulo de cantos arredondados 9"/>
          <p:cNvSpPr/>
          <p:nvPr/>
        </p:nvSpPr>
        <p:spPr>
          <a:xfrm>
            <a:off x="4716016" y="2417480"/>
            <a:ext cx="4176464" cy="2520280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20. O </a:t>
            </a:r>
            <a:r>
              <a:rPr lang="pt-BR" dirty="0">
                <a:solidFill>
                  <a:schemeClr val="tx1"/>
                </a:solidFill>
              </a:rPr>
              <a:t>Balanço Orçamentário evidencia as receitas e as despesas orçamentárias, detalhadas em </a:t>
            </a:r>
            <a:r>
              <a:rPr lang="pt-BR" b="1" dirty="0">
                <a:solidFill>
                  <a:schemeClr val="tx1"/>
                </a:solidFill>
              </a:rPr>
              <a:t>níveis relevantes de análise</a:t>
            </a:r>
            <a:r>
              <a:rPr lang="pt-BR" dirty="0">
                <a:solidFill>
                  <a:schemeClr val="tx1"/>
                </a:solidFill>
              </a:rPr>
              <a:t>, confrontando o orçamento inicial e as suas alterações com a execução, demonstrando o </a:t>
            </a:r>
            <a:r>
              <a:rPr lang="pt-BR" b="1" dirty="0">
                <a:solidFill>
                  <a:schemeClr val="tx1"/>
                </a:solidFill>
              </a:rPr>
              <a:t>resultado orçamentário</a:t>
            </a:r>
            <a:r>
              <a:rPr lang="pt-BR" dirty="0" smtClean="0">
                <a:solidFill>
                  <a:schemeClr val="tx1"/>
                </a:solidFill>
              </a:rPr>
              <a:t>.</a:t>
            </a:r>
          </a:p>
          <a:p>
            <a:pPr algn="r"/>
            <a:r>
              <a:rPr lang="pt-BR" sz="1600" dirty="0" smtClean="0">
                <a:solidFill>
                  <a:srgbClr val="00B0F0"/>
                </a:solidFill>
              </a:rPr>
              <a:t>(Alterado </a:t>
            </a:r>
            <a:r>
              <a:rPr lang="pt-BR" sz="1600" dirty="0">
                <a:solidFill>
                  <a:srgbClr val="00B0F0"/>
                </a:solidFill>
              </a:rPr>
              <a:t>pela </a:t>
            </a:r>
            <a:r>
              <a:rPr lang="pt-BR" sz="1600" dirty="0" smtClean="0">
                <a:solidFill>
                  <a:srgbClr val="00B0F0"/>
                </a:solidFill>
              </a:rPr>
              <a:t>Resolução </a:t>
            </a:r>
            <a:r>
              <a:rPr lang="pt-BR" sz="1600" dirty="0">
                <a:solidFill>
                  <a:srgbClr val="00B0F0"/>
                </a:solidFill>
              </a:rPr>
              <a:t>CFC </a:t>
            </a:r>
            <a:r>
              <a:rPr lang="pt-BR" sz="1600" dirty="0" smtClean="0">
                <a:solidFill>
                  <a:srgbClr val="00B0F0"/>
                </a:solidFill>
              </a:rPr>
              <a:t>nº 1.268/2009)</a:t>
            </a:r>
            <a:endParaRPr lang="pt-BR" dirty="0">
              <a:solidFill>
                <a:srgbClr val="00B0F0"/>
              </a:solidFill>
            </a:endParaRP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4716016" y="5157192"/>
            <a:ext cx="4176464" cy="792088"/>
          </a:xfrm>
          <a:prstGeom prst="round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dirty="0"/>
              <a:t>22. O Balanço Orçamentário é estruturado de forma a evidenciar a integração entre o </a:t>
            </a:r>
            <a:r>
              <a:rPr lang="pt-BR" sz="1600" b="1" dirty="0"/>
              <a:t>planejamento</a:t>
            </a:r>
            <a:r>
              <a:rPr lang="pt-BR" sz="1600" dirty="0"/>
              <a:t> e a </a:t>
            </a:r>
            <a:r>
              <a:rPr lang="pt-BR" sz="1600" b="1" dirty="0"/>
              <a:t>execução</a:t>
            </a:r>
            <a:r>
              <a:rPr lang="pt-BR" sz="1600" dirty="0"/>
              <a:t> orçamentária.</a:t>
            </a:r>
          </a:p>
        </p:txBody>
      </p:sp>
      <p:sp>
        <p:nvSpPr>
          <p:cNvPr id="3" name="Retângulo 2"/>
          <p:cNvSpPr/>
          <p:nvPr/>
        </p:nvSpPr>
        <p:spPr>
          <a:xfrm>
            <a:off x="899462" y="1721003"/>
            <a:ext cx="3240619" cy="57600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ysClr val="windowText" lastClr="000000"/>
                </a:solidFill>
              </a:rPr>
              <a:t>Art. 102 Lei nº 4.320/1964</a:t>
            </a:r>
            <a:endParaRPr lang="pt-BR" dirty="0">
              <a:solidFill>
                <a:sysClr val="windowText" lastClr="000000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5183938" y="1721003"/>
            <a:ext cx="3240619" cy="576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ysClr val="windowText" lastClr="000000"/>
                </a:solidFill>
              </a:rPr>
              <a:t>NBC T 16.6 </a:t>
            </a:r>
          </a:p>
          <a:p>
            <a:pPr algn="ctr"/>
            <a:r>
              <a:rPr lang="pt-BR" sz="1600" dirty="0" smtClean="0">
                <a:solidFill>
                  <a:sysClr val="windowText" lastClr="000000"/>
                </a:solidFill>
              </a:rPr>
              <a:t>(Resolução CFC nº 1.133/2008)</a:t>
            </a:r>
            <a:endParaRPr lang="pt-BR" sz="1600" dirty="0">
              <a:solidFill>
                <a:sysClr val="windowText" lastClr="000000"/>
              </a:solidFill>
            </a:endParaRPr>
          </a:p>
        </p:txBody>
      </p:sp>
      <p:sp>
        <p:nvSpPr>
          <p:cNvPr id="37" name="Retângulo de cantos arredondados 36"/>
          <p:cNvSpPr/>
          <p:nvPr/>
        </p:nvSpPr>
        <p:spPr>
          <a:xfrm>
            <a:off x="323528" y="2414072"/>
            <a:ext cx="4114800" cy="1008112"/>
          </a:xfrm>
          <a:prstGeom prst="round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O Balanço Orçamentário </a:t>
            </a:r>
            <a:r>
              <a:rPr lang="pt-BR" dirty="0" smtClean="0">
                <a:solidFill>
                  <a:schemeClr val="tx1"/>
                </a:solidFill>
              </a:rPr>
              <a:t>demonstrará as </a:t>
            </a:r>
            <a:r>
              <a:rPr lang="pt-BR" dirty="0">
                <a:solidFill>
                  <a:schemeClr val="tx1"/>
                </a:solidFill>
              </a:rPr>
              <a:t>receitas e despesas previstas </a:t>
            </a:r>
            <a:r>
              <a:rPr lang="pt-BR" dirty="0" smtClean="0">
                <a:solidFill>
                  <a:schemeClr val="tx1"/>
                </a:solidFill>
              </a:rPr>
              <a:t>em confronto </a:t>
            </a:r>
            <a:r>
              <a:rPr lang="pt-BR" dirty="0">
                <a:solidFill>
                  <a:schemeClr val="tx1"/>
                </a:solidFill>
              </a:rPr>
              <a:t>com as </a:t>
            </a:r>
            <a:r>
              <a:rPr lang="pt-BR" dirty="0" smtClean="0">
                <a:solidFill>
                  <a:schemeClr val="tx1"/>
                </a:solidFill>
              </a:rPr>
              <a:t>realizadas.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95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61" grpId="0" animBg="1"/>
      <p:bldP spid="10" grpId="0" animBg="1"/>
      <p:bldP spid="11" grpId="0" animBg="1"/>
      <p:bldP spid="3" grpId="0" animBg="1"/>
      <p:bldP spid="12" grpId="0" animBg="1"/>
      <p:bldP spid="3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Estrutura do Balanço Orçamentário segundo a </a:t>
            </a:r>
            <a:br>
              <a:rPr lang="pt-BR" dirty="0" smtClean="0"/>
            </a:br>
            <a:r>
              <a:rPr lang="pt-BR" dirty="0" smtClean="0"/>
              <a:t>Lei nº 4.320/1964</a:t>
            </a:r>
            <a:endParaRPr lang="pt-BR" dirty="0"/>
          </a:p>
        </p:txBody>
      </p:sp>
      <p:graphicFrame>
        <p:nvGraphicFramePr>
          <p:cNvPr id="10" name="Group 198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063056121"/>
              </p:ext>
            </p:extLst>
          </p:nvPr>
        </p:nvGraphicFramePr>
        <p:xfrm>
          <a:off x="209217" y="1342170"/>
          <a:ext cx="8725566" cy="4895142"/>
        </p:xfrm>
        <a:graphic>
          <a:graphicData uri="http://schemas.openxmlformats.org/drawingml/2006/table">
            <a:tbl>
              <a:tblPr/>
              <a:tblGrid>
                <a:gridCol w="1771337"/>
                <a:gridCol w="785499"/>
                <a:gridCol w="841061"/>
                <a:gridCol w="855349"/>
                <a:gridCol w="2061849"/>
                <a:gridCol w="714061"/>
                <a:gridCol w="841061"/>
                <a:gridCol w="855349"/>
              </a:tblGrid>
              <a:tr h="163255">
                <a:tc gridSpan="4">
                  <a:txBody>
                    <a:bodyPr/>
                    <a:lstStyle/>
                    <a:p>
                      <a:pPr marL="306388" marR="0" lvl="0" indent="-306388" algn="ctr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RECEITAS</a:t>
                      </a:r>
                      <a:endParaRPr kumimoji="1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306388" marR="0" lvl="0" indent="-306388" algn="ctr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DESPESAS</a:t>
                      </a:r>
                      <a:endParaRPr kumimoji="1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3255">
                <a:tc>
                  <a:txBody>
                    <a:bodyPr/>
                    <a:lstStyle/>
                    <a:p>
                      <a:pPr marL="306388" marR="0" lvl="0" indent="-306388" algn="ctr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Título</a:t>
                      </a:r>
                      <a:endParaRPr kumimoji="1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ctr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Previsão</a:t>
                      </a:r>
                      <a:endParaRPr kumimoji="1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ctr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Execução</a:t>
                      </a:r>
                      <a:endParaRPr kumimoji="1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ctr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Diferença</a:t>
                      </a:r>
                      <a:endParaRPr kumimoji="1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ctr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Título</a:t>
                      </a:r>
                      <a:endParaRPr kumimoji="1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ctr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Fixação</a:t>
                      </a:r>
                      <a:endParaRPr kumimoji="1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ctr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Execução</a:t>
                      </a:r>
                      <a:endParaRPr kumimoji="1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ctr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Diferença</a:t>
                      </a:r>
                      <a:endParaRPr kumimoji="1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255"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Receitas</a:t>
                      </a:r>
                      <a:r>
                        <a:rPr kumimoji="1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1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Correntes</a:t>
                      </a:r>
                      <a:endParaRPr kumimoji="1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Créditos</a:t>
                      </a:r>
                      <a:r>
                        <a:rPr kumimoji="1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1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Inicial</a:t>
                      </a:r>
                      <a:r>
                        <a:rPr kumimoji="1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+ </a:t>
                      </a:r>
                      <a:r>
                        <a:rPr kumimoji="1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Suplem</a:t>
                      </a:r>
                      <a:r>
                        <a:rPr kumimoji="1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</a:t>
                      </a:r>
                      <a:endParaRPr kumimoji="1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255"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</a:t>
                      </a:r>
                      <a:r>
                        <a:rPr kumimoji="1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Tributárias</a:t>
                      </a:r>
                      <a:endParaRPr kumimoji="1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pt-B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pt-B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</a:t>
                      </a:r>
                      <a:r>
                        <a:rPr kumimoji="1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Despesas</a:t>
                      </a: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1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Correntes</a:t>
                      </a:r>
                      <a:endParaRPr kumimoji="1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255"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</a:t>
                      </a:r>
                      <a:r>
                        <a:rPr kumimoji="1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Contribuições</a:t>
                      </a:r>
                      <a:endParaRPr kumimoji="1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</a:t>
                      </a:r>
                      <a:r>
                        <a:rPr kumimoji="1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Pessoal</a:t>
                      </a: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 </a:t>
                      </a:r>
                      <a:r>
                        <a:rPr kumimoji="1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Encargos</a:t>
                      </a:r>
                      <a:endParaRPr kumimoji="1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255"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Patrimonial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     </a:t>
                      </a:r>
                      <a:r>
                        <a:rPr kumimoji="1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Juros</a:t>
                      </a: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 Enc. </a:t>
                      </a:r>
                      <a:r>
                        <a:rPr kumimoji="1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Dívida</a:t>
                      </a:r>
                      <a:endParaRPr kumimoji="1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255"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</a:t>
                      </a:r>
                      <a:r>
                        <a:rPr kumimoji="1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Agropecuária</a:t>
                      </a:r>
                      <a:endParaRPr kumimoji="1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     </a:t>
                      </a:r>
                      <a:r>
                        <a:rPr kumimoji="1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Outras</a:t>
                      </a: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1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Desp</a:t>
                      </a: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 </a:t>
                      </a:r>
                      <a:r>
                        <a:rPr kumimoji="1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Corrent</a:t>
                      </a:r>
                      <a:endParaRPr kumimoji="1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255"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Industrial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</a:t>
                      </a:r>
                      <a:r>
                        <a:rPr kumimoji="1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Despesa</a:t>
                      </a: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de Capital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255"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</a:t>
                      </a:r>
                      <a:r>
                        <a:rPr kumimoji="1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Serviços</a:t>
                      </a:r>
                      <a:endParaRPr kumimoji="1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</a:t>
                      </a:r>
                      <a:r>
                        <a:rPr kumimoji="1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Investimento</a:t>
                      </a:r>
                      <a:endParaRPr kumimoji="1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255"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Transf. </a:t>
                      </a:r>
                      <a:r>
                        <a:rPr kumimoji="1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Correntes</a:t>
                      </a:r>
                      <a:endParaRPr kumimoji="1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</a:t>
                      </a:r>
                      <a:r>
                        <a:rPr kumimoji="1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Inversões</a:t>
                      </a: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1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Financeiras</a:t>
                      </a:r>
                      <a:endParaRPr kumimoji="1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pt-B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pt-B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255"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 </a:t>
                      </a:r>
                      <a:r>
                        <a:rPr kumimoji="1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Outr</a:t>
                      </a: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 Rec. </a:t>
                      </a:r>
                      <a:r>
                        <a:rPr kumimoji="1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Correntes</a:t>
                      </a:r>
                      <a:endParaRPr kumimoji="1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      </a:t>
                      </a:r>
                      <a:r>
                        <a:rPr kumimoji="1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Amortiz</a:t>
                      </a: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 </a:t>
                      </a:r>
                      <a:r>
                        <a:rPr kumimoji="1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Dívida</a:t>
                      </a:r>
                      <a:endParaRPr kumimoji="1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255"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pt-BR" sz="1100" dirty="0"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255"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Receitas</a:t>
                      </a:r>
                      <a:r>
                        <a:rPr kumimoji="1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de Capital</a:t>
                      </a:r>
                      <a:endParaRPr kumimoji="1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pt-B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pt-B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Créditos</a:t>
                      </a:r>
                      <a:r>
                        <a:rPr kumimoji="1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Especial</a:t>
                      </a:r>
                      <a:endParaRPr kumimoji="1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255"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</a:t>
                      </a:r>
                      <a:r>
                        <a:rPr kumimoji="1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Operações</a:t>
                      </a: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1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Créditos</a:t>
                      </a:r>
                      <a:endParaRPr kumimoji="1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</a:t>
                      </a:r>
                      <a:r>
                        <a:rPr kumimoji="1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Despesas</a:t>
                      </a: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1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Correntes</a:t>
                      </a:r>
                      <a:endParaRPr kumimoji="1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pt-B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pt-B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255"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</a:t>
                      </a:r>
                      <a:r>
                        <a:rPr kumimoji="1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Alienação</a:t>
                      </a: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Bens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</a:t>
                      </a:r>
                      <a:r>
                        <a:rPr kumimoji="1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Despesas</a:t>
                      </a: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de Capital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255"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</a:t>
                      </a:r>
                      <a:r>
                        <a:rPr kumimoji="1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Amortização</a:t>
                      </a: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1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Emp</a:t>
                      </a: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/Fin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255"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 Transf. Capital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Créditos</a:t>
                      </a:r>
                      <a:r>
                        <a:rPr kumimoji="1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1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Extraordinários</a:t>
                      </a:r>
                      <a:endParaRPr kumimoji="1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1294"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 </a:t>
                      </a:r>
                      <a:r>
                        <a:rPr kumimoji="1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Outras</a:t>
                      </a: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Rec. Capital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</a:t>
                      </a:r>
                      <a:r>
                        <a:rPr kumimoji="1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Despesas</a:t>
                      </a: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1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Correntes</a:t>
                      </a:r>
                      <a:endParaRPr kumimoji="1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255"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</a:t>
                      </a:r>
                      <a:r>
                        <a:rPr kumimoji="1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Despesas</a:t>
                      </a: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de Capital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255"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r>
                        <a:rPr kumimoji="1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Déficit</a:t>
                      </a:r>
                      <a:endParaRPr kumimoji="1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100" dirty="0" smtClean="0"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Superávit</a:t>
                      </a:r>
                      <a:endParaRPr lang="pt-BR" sz="1100" dirty="0"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255"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Total</a:t>
                      </a:r>
                      <a:endParaRPr kumimoji="1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kumimoji="1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kumimoji="1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kumimoji="1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Total</a:t>
                      </a:r>
                      <a:endParaRPr kumimoji="1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kumimoji="1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kumimoji="1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6388" marR="0" lvl="0" indent="-306388" algn="l" defTabSz="81756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kumimoji="1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137" marR="64137" marT="32731" marB="32731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Elipse 2"/>
          <p:cNvSpPr/>
          <p:nvPr/>
        </p:nvSpPr>
        <p:spPr>
          <a:xfrm>
            <a:off x="2488362" y="2022285"/>
            <a:ext cx="1728192" cy="720080"/>
          </a:xfrm>
          <a:prstGeom prst="ellipse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ysClr val="windowText" lastClr="000000"/>
                </a:solidFill>
                <a:latin typeface="Bookman Old Style" panose="02050604050505020204" pitchFamily="18" charset="0"/>
              </a:rPr>
              <a:t>1º Nível</a:t>
            </a:r>
            <a:endParaRPr lang="pt-BR" dirty="0">
              <a:solidFill>
                <a:sysClr val="windowText" lastClr="0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5" name="Elipse 24"/>
          <p:cNvSpPr/>
          <p:nvPr/>
        </p:nvSpPr>
        <p:spPr>
          <a:xfrm>
            <a:off x="2488362" y="2847818"/>
            <a:ext cx="1728192" cy="72008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ysClr val="windowText" lastClr="000000"/>
                </a:solidFill>
                <a:latin typeface="Bookman Old Style" panose="02050604050505020204" pitchFamily="18" charset="0"/>
              </a:rPr>
              <a:t>2º Nível</a:t>
            </a:r>
            <a:endParaRPr lang="pt-BR" dirty="0">
              <a:solidFill>
                <a:sysClr val="windowText" lastClr="000000"/>
              </a:solidFill>
              <a:latin typeface="Bookman Old Style" panose="02050604050505020204" pitchFamily="18" charset="0"/>
            </a:endParaRPr>
          </a:p>
        </p:txBody>
      </p:sp>
      <p:cxnSp>
        <p:nvCxnSpPr>
          <p:cNvPr id="65" name="Conector em curva 64"/>
          <p:cNvCxnSpPr>
            <a:stCxn id="3" idx="1"/>
          </p:cNvCxnSpPr>
          <p:nvPr/>
        </p:nvCxnSpPr>
        <p:spPr>
          <a:xfrm rot="16200000" flipV="1">
            <a:off x="2255128" y="1641416"/>
            <a:ext cx="210906" cy="761738"/>
          </a:xfrm>
          <a:prstGeom prst="curvedConnector2">
            <a:avLst/>
          </a:prstGeom>
          <a:ln w="285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9" name="Conector em curva 68"/>
          <p:cNvCxnSpPr>
            <a:stCxn id="25" idx="1"/>
          </p:cNvCxnSpPr>
          <p:nvPr/>
        </p:nvCxnSpPr>
        <p:spPr>
          <a:xfrm rot="16200000" flipV="1">
            <a:off x="2255128" y="2466949"/>
            <a:ext cx="210906" cy="761738"/>
          </a:xfrm>
          <a:prstGeom prst="curvedConnector2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3204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251520" y="4194810"/>
            <a:ext cx="2952328" cy="12504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4426838" y="4005064"/>
            <a:ext cx="2808312" cy="5856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Mudança 2: Linhas específicas de Refinanciamento de dívida.</a:t>
            </a:r>
            <a:endParaRPr lang="pt-BR" sz="1600" dirty="0">
              <a:solidFill>
                <a:schemeClr val="tx1"/>
              </a:solidFill>
            </a:endParaRPr>
          </a:p>
        </p:txBody>
      </p:sp>
      <p:cxnSp>
        <p:nvCxnSpPr>
          <p:cNvPr id="13" name="Conector em curva 12"/>
          <p:cNvCxnSpPr>
            <a:stCxn id="9" idx="3"/>
            <a:endCxn id="11" idx="1"/>
          </p:cNvCxnSpPr>
          <p:nvPr/>
        </p:nvCxnSpPr>
        <p:spPr>
          <a:xfrm flipV="1">
            <a:off x="3203848" y="4297912"/>
            <a:ext cx="1222990" cy="522105"/>
          </a:xfrm>
          <a:prstGeom prst="curvedConnector3">
            <a:avLst/>
          </a:prstGeom>
          <a:ln w="190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Retângulo 16"/>
          <p:cNvSpPr/>
          <p:nvPr/>
        </p:nvSpPr>
        <p:spPr>
          <a:xfrm>
            <a:off x="251520" y="3785428"/>
            <a:ext cx="3384376" cy="2265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de cantos arredondados 17"/>
          <p:cNvSpPr/>
          <p:nvPr/>
        </p:nvSpPr>
        <p:spPr>
          <a:xfrm>
            <a:off x="4426838" y="2695677"/>
            <a:ext cx="2808312" cy="80533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Mudança 1: Linha específica para Recursos Arrecadados em Exercícios Anteriores.</a:t>
            </a:r>
            <a:endParaRPr lang="pt-BR" sz="1600" dirty="0">
              <a:solidFill>
                <a:schemeClr val="tx1"/>
              </a:solidFill>
            </a:endParaRPr>
          </a:p>
        </p:txBody>
      </p:sp>
      <p:cxnSp>
        <p:nvCxnSpPr>
          <p:cNvPr id="19" name="Conector em curva 18"/>
          <p:cNvCxnSpPr>
            <a:stCxn id="17" idx="3"/>
            <a:endCxn id="18" idx="1"/>
          </p:cNvCxnSpPr>
          <p:nvPr/>
        </p:nvCxnSpPr>
        <p:spPr>
          <a:xfrm flipV="1">
            <a:off x="3635896" y="3098343"/>
            <a:ext cx="790942" cy="800336"/>
          </a:xfrm>
          <a:prstGeom prst="curvedConnector3">
            <a:avLst/>
          </a:prstGeom>
          <a:ln w="190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Conector em curva 21"/>
          <p:cNvCxnSpPr>
            <a:stCxn id="18" idx="0"/>
            <a:endCxn id="20" idx="2"/>
          </p:cNvCxnSpPr>
          <p:nvPr/>
        </p:nvCxnSpPr>
        <p:spPr>
          <a:xfrm rot="5400000" flipH="1" flipV="1">
            <a:off x="5922577" y="2354326"/>
            <a:ext cx="249768" cy="432934"/>
          </a:xfrm>
          <a:prstGeom prst="curved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tângulo 32"/>
          <p:cNvSpPr/>
          <p:nvPr/>
        </p:nvSpPr>
        <p:spPr>
          <a:xfrm>
            <a:off x="251520" y="6021288"/>
            <a:ext cx="2592288" cy="720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etângulo de cantos arredondados 33"/>
          <p:cNvSpPr/>
          <p:nvPr/>
        </p:nvSpPr>
        <p:spPr>
          <a:xfrm>
            <a:off x="4426838" y="5160805"/>
            <a:ext cx="2808312" cy="75909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Mudança 3: Linhas específicas de Saldos de exercícios anteriores.</a:t>
            </a:r>
            <a:endParaRPr lang="pt-BR" sz="1600" dirty="0">
              <a:solidFill>
                <a:schemeClr val="tx1"/>
              </a:solidFill>
            </a:endParaRPr>
          </a:p>
        </p:txBody>
      </p:sp>
      <p:cxnSp>
        <p:nvCxnSpPr>
          <p:cNvPr id="35" name="Conector em curva 34"/>
          <p:cNvCxnSpPr>
            <a:stCxn id="33" idx="3"/>
            <a:endCxn id="34" idx="1"/>
          </p:cNvCxnSpPr>
          <p:nvPr/>
        </p:nvCxnSpPr>
        <p:spPr>
          <a:xfrm flipV="1">
            <a:off x="2843808" y="5540352"/>
            <a:ext cx="1583030" cy="840976"/>
          </a:xfrm>
          <a:prstGeom prst="curvedConnector3">
            <a:avLst>
              <a:gd name="adj1" fmla="val 50000"/>
            </a:avLst>
          </a:prstGeom>
          <a:ln w="190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Retângulo de cantos arredondados 19"/>
          <p:cNvSpPr/>
          <p:nvPr/>
        </p:nvSpPr>
        <p:spPr>
          <a:xfrm>
            <a:off x="3923928" y="1185909"/>
            <a:ext cx="4680000" cy="12600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São </a:t>
            </a:r>
            <a:r>
              <a:rPr lang="pt-BR" sz="1600" dirty="0">
                <a:solidFill>
                  <a:schemeClr val="tx1"/>
                </a:solidFill>
              </a:rPr>
              <a:t>recursos incluídos na LOA para demonstrar o equilíbrio do orçamento, mas não podem ser classificados como superávit financeiro </a:t>
            </a:r>
            <a:r>
              <a:rPr lang="pt-BR" sz="1600" dirty="0" smtClean="0">
                <a:solidFill>
                  <a:schemeClr val="tx1"/>
                </a:solidFill>
              </a:rPr>
              <a:t>para fins de elaboração da LOA, nem </a:t>
            </a:r>
            <a:r>
              <a:rPr lang="pt-BR" sz="1600" dirty="0">
                <a:solidFill>
                  <a:schemeClr val="tx1"/>
                </a:solidFill>
              </a:rPr>
              <a:t>são passíveis de execução. </a:t>
            </a:r>
            <a:endParaRPr lang="pt-BR" sz="1600" dirty="0" smtClean="0">
              <a:solidFill>
                <a:schemeClr val="tx1"/>
              </a:solidFill>
            </a:endParaRPr>
          </a:p>
          <a:p>
            <a:pPr algn="ctr"/>
            <a:r>
              <a:rPr lang="pt-BR" sz="1600" b="1" dirty="0" smtClean="0">
                <a:solidFill>
                  <a:schemeClr val="tx1"/>
                </a:solidFill>
              </a:rPr>
              <a:t>Exemplo: Recursos de RPPS.</a:t>
            </a:r>
            <a:endParaRPr lang="pt-BR" sz="1600" b="1" dirty="0">
              <a:solidFill>
                <a:schemeClr val="tx1"/>
              </a:solidFill>
            </a:endParaRPr>
          </a:p>
        </p:txBody>
      </p:sp>
      <p:sp>
        <p:nvSpPr>
          <p:cNvPr id="21" name="Título 1"/>
          <p:cNvSpPr>
            <a:spLocks noGrp="1"/>
          </p:cNvSpPr>
          <p:nvPr>
            <p:ph type="title"/>
          </p:nvPr>
        </p:nvSpPr>
        <p:spPr>
          <a:xfrm>
            <a:off x="251520" y="-27384"/>
            <a:ext cx="8229600" cy="648072"/>
          </a:xfrm>
        </p:spPr>
        <p:txBody>
          <a:bodyPr/>
          <a:lstStyle/>
          <a:p>
            <a:r>
              <a:rPr lang="pt-BR" dirty="0" smtClean="0">
                <a:solidFill>
                  <a:schemeClr val="accent1"/>
                </a:solidFill>
              </a:rPr>
              <a:t>Estrutura do Balanço Orçamentário segundo o MCASP</a:t>
            </a:r>
            <a:endParaRPr lang="pt-BR" dirty="0">
              <a:solidFill>
                <a:schemeClr val="accent1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371748"/>
              </p:ext>
            </p:extLst>
          </p:nvPr>
        </p:nvGraphicFramePr>
        <p:xfrm>
          <a:off x="251521" y="523452"/>
          <a:ext cx="8640959" cy="6217920"/>
        </p:xfrm>
        <a:graphic>
          <a:graphicData uri="http://schemas.openxmlformats.org/drawingml/2006/table">
            <a:tbl>
              <a:tblPr firstRow="1" firstCol="1" bandRow="1"/>
              <a:tblGrid>
                <a:gridCol w="3578034"/>
                <a:gridCol w="1269024"/>
                <a:gridCol w="1265016"/>
                <a:gridCol w="1265016"/>
                <a:gridCol w="1263869"/>
              </a:tblGrid>
              <a:tr h="31385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RECEITAS ORÇAMENTÁRIAS</a:t>
                      </a:r>
                    </a:p>
                  </a:txBody>
                  <a:tcPr marL="68164" marR="681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Previsão </a:t>
                      </a:r>
                      <a:endParaRPr lang="pt-BR" sz="12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Inicial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164" marR="6816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Previsão</a:t>
                      </a:r>
                      <a:endParaRPr lang="pt-BR" sz="12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Atualizada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164" marR="6816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Receitas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Realizadas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164" marR="6816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Saldo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164" marR="68164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692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(a)</a:t>
                      </a:r>
                    </a:p>
                  </a:txBody>
                  <a:tcPr marL="68164" marR="681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(b)</a:t>
                      </a:r>
                    </a:p>
                  </a:txBody>
                  <a:tcPr marL="68164" marR="681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(c)</a:t>
                      </a:r>
                    </a:p>
                  </a:txBody>
                  <a:tcPr marL="68164" marR="681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(d) =(c-b)</a:t>
                      </a:r>
                    </a:p>
                  </a:txBody>
                  <a:tcPr marL="68164" marR="68164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92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Receitas Correntes (I)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164" marR="681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164" marR="681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164" marR="681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164" marR="681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164" marR="68164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15625">
                <a:tc>
                  <a:txBody>
                    <a:bodyPr/>
                    <a:lstStyle/>
                    <a:p>
                      <a:pPr marL="180340" algn="just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Receita Tributária</a:t>
                      </a:r>
                    </a:p>
                    <a:p>
                      <a:pPr marL="180340" algn="just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Receita de Contribuições</a:t>
                      </a:r>
                    </a:p>
                    <a:p>
                      <a:pPr marL="180340" algn="just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Receita Patrimonial</a:t>
                      </a:r>
                    </a:p>
                    <a:p>
                      <a:pPr marL="180340" algn="just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Receita Agropecuária</a:t>
                      </a:r>
                    </a:p>
                    <a:p>
                      <a:pPr marL="180340" algn="just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Receita Industrial</a:t>
                      </a:r>
                    </a:p>
                    <a:p>
                      <a:pPr marL="180340" algn="just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Receita de Serviços</a:t>
                      </a:r>
                    </a:p>
                    <a:p>
                      <a:pPr marL="180340" algn="just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Transferências Correntes</a:t>
                      </a:r>
                    </a:p>
                    <a:p>
                      <a:pPr marL="180340" algn="just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Outras Receitas Correntes</a:t>
                      </a:r>
                    </a:p>
                  </a:txBody>
                  <a:tcPr marL="68164" marR="681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164" marR="681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164" marR="681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164" marR="681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164" marR="68164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92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86740" algn="l"/>
                        </a:tabLst>
                      </a:pPr>
                      <a:r>
                        <a:rPr lang="pt-BR" sz="12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Receitas de Capital (II)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164" marR="681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164" marR="681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164" marR="681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164" marR="681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164" marR="68164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7266"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Operações de Crédito</a:t>
                      </a:r>
                    </a:p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Alienação de Bens</a:t>
                      </a:r>
                    </a:p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Amortizações de Empréstimos</a:t>
                      </a:r>
                    </a:p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Transferências de Capital</a:t>
                      </a:r>
                    </a:p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Outras Receitas de Capital</a:t>
                      </a:r>
                    </a:p>
                  </a:txBody>
                  <a:tcPr marL="68164" marR="681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164" marR="681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164" marR="681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164" marR="681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164" marR="68164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9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Recursos Arrecadados em Exercícios Anteriores (III)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164" marR="681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164" marR="681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164" marR="681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164" marR="681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164" marR="68164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9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SUBTOTAL DAS RECEITAS (IV) = (I + II + III)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164" marR="681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164" marR="681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164" marR="681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164" marR="681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164" marR="68164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9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Operações de Crédito / Refinanciamento (V)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6719"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Operações de Crédito Internas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         Mobiliária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         Contratual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Operações de Crédito Externas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         Mobiliária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         Contratual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9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SUBTOTAL COM REFINANCIAMENTO (VI) = (IV+V)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9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Déficit (VII)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9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TOTAL (VIII) = (VI + VII)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19910" algn="l"/>
                        </a:tabLs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Saldos de Exercícios Anteriores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819910" algn="l"/>
                        </a:tabLs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(Utilizados Para Créditos Adicionais)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19910" algn="l"/>
                        </a:tabLs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19910" algn="l"/>
                        </a:tabLs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19910" algn="l"/>
                        </a:tabLs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19910" algn="l"/>
                        </a:tabLs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92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       Superávit Financeiro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92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       Reabertura de Créditos Adicionais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2564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7" grpId="0" animBg="1"/>
      <p:bldP spid="18" grpId="0" animBg="1"/>
      <p:bldP spid="33" grpId="0" animBg="1"/>
      <p:bldP spid="34" grpId="0" animBg="1"/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5436096" y="863714"/>
            <a:ext cx="2664296" cy="7200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 de cantos arredondados 20"/>
          <p:cNvSpPr/>
          <p:nvPr/>
        </p:nvSpPr>
        <p:spPr>
          <a:xfrm>
            <a:off x="3779912" y="1733258"/>
            <a:ext cx="2304256" cy="13267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Mudança 4: A despesa orçamentária passa a ser demonstrada por empenho, liquidação e pagamento.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24" name="Retângulo 23"/>
          <p:cNvSpPr/>
          <p:nvPr/>
        </p:nvSpPr>
        <p:spPr>
          <a:xfrm>
            <a:off x="107504" y="4104074"/>
            <a:ext cx="3096344" cy="136815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Retângulo de cantos arredondados 24"/>
          <p:cNvSpPr/>
          <p:nvPr/>
        </p:nvSpPr>
        <p:spPr>
          <a:xfrm>
            <a:off x="3779912" y="4752146"/>
            <a:ext cx="2304256" cy="108012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Mudança 6: Linhas específicas para Amortização da dívida / Refinanciamento.</a:t>
            </a:r>
            <a:endParaRPr lang="pt-BR" sz="1600" dirty="0">
              <a:solidFill>
                <a:schemeClr val="tx1"/>
              </a:solidFill>
            </a:endParaRPr>
          </a:p>
        </p:txBody>
      </p:sp>
      <p:cxnSp>
        <p:nvCxnSpPr>
          <p:cNvPr id="26" name="Conector em curva 25"/>
          <p:cNvCxnSpPr>
            <a:stCxn id="24" idx="3"/>
            <a:endCxn id="25" idx="1"/>
          </p:cNvCxnSpPr>
          <p:nvPr/>
        </p:nvCxnSpPr>
        <p:spPr>
          <a:xfrm>
            <a:off x="3203848" y="4788150"/>
            <a:ext cx="576064" cy="504056"/>
          </a:xfrm>
          <a:prstGeom prst="curvedConnector3">
            <a:avLst>
              <a:gd name="adj1" fmla="val 50000"/>
            </a:avLst>
          </a:prstGeom>
          <a:ln w="19050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9" name="Retângulo 28"/>
          <p:cNvSpPr/>
          <p:nvPr/>
        </p:nvSpPr>
        <p:spPr>
          <a:xfrm>
            <a:off x="113254" y="3383994"/>
            <a:ext cx="1921286" cy="43204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Retângulo de cantos arredondados 29"/>
          <p:cNvSpPr/>
          <p:nvPr/>
        </p:nvSpPr>
        <p:spPr>
          <a:xfrm>
            <a:off x="3779912" y="3383994"/>
            <a:ext cx="2304256" cy="108012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Mudança 5: Linhas específicas para Reserva de Contingência e Reserva do RPPS.</a:t>
            </a:r>
            <a:endParaRPr lang="pt-BR" sz="1600" dirty="0">
              <a:solidFill>
                <a:schemeClr val="tx1"/>
              </a:solidFill>
            </a:endParaRPr>
          </a:p>
        </p:txBody>
      </p:sp>
      <p:cxnSp>
        <p:nvCxnSpPr>
          <p:cNvPr id="32" name="Conector em curva 31"/>
          <p:cNvCxnSpPr>
            <a:stCxn id="4" idx="2"/>
            <a:endCxn id="21" idx="3"/>
          </p:cNvCxnSpPr>
          <p:nvPr/>
        </p:nvCxnSpPr>
        <p:spPr>
          <a:xfrm rot="5400000">
            <a:off x="6019799" y="1648163"/>
            <a:ext cx="812814" cy="684076"/>
          </a:xfrm>
          <a:prstGeom prst="curvedConnector2">
            <a:avLst/>
          </a:prstGeom>
          <a:ln w="19050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6" name="Conector em curva 35"/>
          <p:cNvCxnSpPr>
            <a:endCxn id="30" idx="1"/>
          </p:cNvCxnSpPr>
          <p:nvPr/>
        </p:nvCxnSpPr>
        <p:spPr>
          <a:xfrm>
            <a:off x="2034542" y="3582018"/>
            <a:ext cx="1745370" cy="342036"/>
          </a:xfrm>
          <a:prstGeom prst="curvedConnector3">
            <a:avLst>
              <a:gd name="adj1" fmla="val 50000"/>
            </a:avLst>
          </a:prstGeom>
          <a:ln w="19050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3" name="Retângulo de cantos arredondados 42"/>
          <p:cNvSpPr/>
          <p:nvPr/>
        </p:nvSpPr>
        <p:spPr>
          <a:xfrm>
            <a:off x="6444208" y="2519898"/>
            <a:ext cx="2430270" cy="123131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Reserva de Contingência </a:t>
            </a:r>
            <a:r>
              <a:rPr lang="pt-BR" sz="1400" dirty="0">
                <a:solidFill>
                  <a:schemeClr val="tx1"/>
                </a:solidFill>
              </a:rPr>
              <a:t>é a destinação de parte das receitas orçamentárias para o atendimento de </a:t>
            </a:r>
            <a:r>
              <a:rPr lang="pt-BR" sz="1400" b="1" dirty="0">
                <a:solidFill>
                  <a:schemeClr val="tx1"/>
                </a:solidFill>
              </a:rPr>
              <a:t>passivos contingentes e outros </a:t>
            </a:r>
            <a:r>
              <a:rPr lang="pt-BR" sz="1400" b="1" dirty="0" smtClean="0">
                <a:solidFill>
                  <a:schemeClr val="tx1"/>
                </a:solidFill>
              </a:rPr>
              <a:t>riscos</a:t>
            </a:r>
            <a:r>
              <a:rPr lang="pt-BR" sz="1400" dirty="0" smtClean="0">
                <a:solidFill>
                  <a:schemeClr val="tx1"/>
                </a:solidFill>
              </a:rPr>
              <a:t>.</a:t>
            </a:r>
            <a:endParaRPr lang="pt-BR" sz="1400" dirty="0">
              <a:solidFill>
                <a:schemeClr val="tx1"/>
              </a:solidFill>
            </a:endParaRPr>
          </a:p>
        </p:txBody>
      </p:sp>
      <p:sp>
        <p:nvSpPr>
          <p:cNvPr id="49" name="Retângulo de cantos arredondados 48"/>
          <p:cNvSpPr/>
          <p:nvPr/>
        </p:nvSpPr>
        <p:spPr>
          <a:xfrm>
            <a:off x="6444208" y="3965220"/>
            <a:ext cx="2430270" cy="132698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Reserva do RPPS </a:t>
            </a:r>
            <a:r>
              <a:rPr lang="pt-BR" sz="1400" dirty="0">
                <a:solidFill>
                  <a:schemeClr val="tx1"/>
                </a:solidFill>
              </a:rPr>
              <a:t>é a destinação de parte das receitas orçamentárias do </a:t>
            </a:r>
            <a:r>
              <a:rPr lang="pt-BR" sz="1400" dirty="0" smtClean="0">
                <a:solidFill>
                  <a:schemeClr val="tx1"/>
                </a:solidFill>
              </a:rPr>
              <a:t>RPPS </a:t>
            </a:r>
            <a:r>
              <a:rPr lang="pt-BR" sz="1400" dirty="0">
                <a:solidFill>
                  <a:schemeClr val="tx1"/>
                </a:solidFill>
              </a:rPr>
              <a:t>para o pagamento de </a:t>
            </a:r>
            <a:r>
              <a:rPr lang="pt-BR" sz="1400" b="1" dirty="0">
                <a:solidFill>
                  <a:schemeClr val="tx1"/>
                </a:solidFill>
              </a:rPr>
              <a:t>aposentadorias e pensões futuras</a:t>
            </a:r>
            <a:r>
              <a:rPr lang="pt-BR" sz="1400" dirty="0">
                <a:solidFill>
                  <a:schemeClr val="tx1"/>
                </a:solidFill>
              </a:rPr>
              <a:t>.</a:t>
            </a:r>
          </a:p>
        </p:txBody>
      </p:sp>
      <p:cxnSp>
        <p:nvCxnSpPr>
          <p:cNvPr id="53" name="Conector em curva 52"/>
          <p:cNvCxnSpPr>
            <a:stCxn id="30" idx="3"/>
            <a:endCxn id="43" idx="1"/>
          </p:cNvCxnSpPr>
          <p:nvPr/>
        </p:nvCxnSpPr>
        <p:spPr>
          <a:xfrm flipV="1">
            <a:off x="6084168" y="3135556"/>
            <a:ext cx="360040" cy="788498"/>
          </a:xfrm>
          <a:prstGeom prst="curvedConnector3">
            <a:avLst>
              <a:gd name="adj1" fmla="val 50000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em curva 55"/>
          <p:cNvCxnSpPr>
            <a:stCxn id="30" idx="3"/>
            <a:endCxn id="49" idx="1"/>
          </p:cNvCxnSpPr>
          <p:nvPr/>
        </p:nvCxnSpPr>
        <p:spPr>
          <a:xfrm>
            <a:off x="6084168" y="3924054"/>
            <a:ext cx="360040" cy="704659"/>
          </a:xfrm>
          <a:prstGeom prst="curvedConnector3">
            <a:avLst>
              <a:gd name="adj1" fmla="val 50000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ítulo 1"/>
          <p:cNvSpPr>
            <a:spLocks noGrp="1"/>
          </p:cNvSpPr>
          <p:nvPr>
            <p:ph type="title"/>
          </p:nvPr>
        </p:nvSpPr>
        <p:spPr>
          <a:xfrm>
            <a:off x="251520" y="-27384"/>
            <a:ext cx="8229600" cy="648072"/>
          </a:xfrm>
        </p:spPr>
        <p:txBody>
          <a:bodyPr/>
          <a:lstStyle/>
          <a:p>
            <a:r>
              <a:rPr lang="pt-BR" dirty="0" smtClean="0">
                <a:solidFill>
                  <a:schemeClr val="accent1"/>
                </a:solidFill>
              </a:rPr>
              <a:t>Estrutura do Balanço Orçamentário segundo o MCASP</a:t>
            </a:r>
            <a:endParaRPr lang="pt-BR" dirty="0">
              <a:solidFill>
                <a:schemeClr val="accent1"/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826985"/>
              </p:ext>
            </p:extLst>
          </p:nvPr>
        </p:nvGraphicFramePr>
        <p:xfrm>
          <a:off x="107504" y="863714"/>
          <a:ext cx="8918868" cy="5373598"/>
        </p:xfrm>
        <a:graphic>
          <a:graphicData uri="http://schemas.openxmlformats.org/drawingml/2006/table">
            <a:tbl>
              <a:tblPr firstRow="1" firstCol="1" bandRow="1"/>
              <a:tblGrid>
                <a:gridCol w="3585782"/>
                <a:gridCol w="872248"/>
                <a:gridCol w="872248"/>
                <a:gridCol w="971846"/>
                <a:gridCol w="872248"/>
                <a:gridCol w="872248"/>
                <a:gridCol w="872248"/>
              </a:tblGrid>
              <a:tr h="46205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DESPESAS ORÇAMENTÁRIAS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Dotação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Inicial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Dotação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Atualizada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Despesas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Empenhadas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Despesas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Liquidadas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Despesas 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Pagas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Saldo da Dotação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102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(e)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(f)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(g)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(h)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(i)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(j) = (f-g)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02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Despesas Correntes (IX)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3077"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Pessoal e Encargos Sociais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Juros e Encargos da Dívida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Outras Despesas Correntes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0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Despesas de Capital (X)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3077"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Investimentos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Inversões Financeiras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Amortização da Dívida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02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844550" algn="l"/>
                        </a:tabLs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Reserva de Contingência (XI)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0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Reserva do RPPS (XII)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02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SUBTOTAL DAS DESPESAS (XIII) = (IX + X + XI + XII)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02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Amortização da Dívida/ Refinanciamento (XIV)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5133"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Amortização da Dívida Interna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      Dívida </a:t>
                      </a: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mobiliária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      Outras </a:t>
                      </a: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Dívidas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Amortização da Dívida Externa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      Dívida </a:t>
                      </a: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Mobiliária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      Outras </a:t>
                      </a: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Dívidas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02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755650" algn="l"/>
                        </a:tabLs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SUBTOTAL COM REFINANCIAMENTO </a:t>
                      </a:r>
                      <a:r>
                        <a:rPr lang="pt-BR" sz="12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XV) = (XIII + XIV)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02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Superávit (XVI)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02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TOTAL (XVII) = (XV + XVI)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4685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1" grpId="0" animBg="1"/>
      <p:bldP spid="24" grpId="0" animBg="1"/>
      <p:bldP spid="25" grpId="0" animBg="1"/>
      <p:bldP spid="29" grpId="0" animBg="1"/>
      <p:bldP spid="30" grpId="0" animBg="1"/>
      <p:bldP spid="43" grpId="0" animBg="1"/>
      <p:bldP spid="4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648072"/>
          </a:xfrm>
        </p:spPr>
        <p:txBody>
          <a:bodyPr/>
          <a:lstStyle/>
          <a:p>
            <a:r>
              <a:rPr lang="pt-BR" dirty="0" smtClean="0">
                <a:solidFill>
                  <a:schemeClr val="accent1"/>
                </a:solidFill>
              </a:rPr>
              <a:t>Anexos do Balanço Orçamentário</a:t>
            </a:r>
            <a:endParaRPr lang="pt-BR" dirty="0">
              <a:solidFill>
                <a:schemeClr val="accent1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863866"/>
              </p:ext>
            </p:extLst>
          </p:nvPr>
        </p:nvGraphicFramePr>
        <p:xfrm>
          <a:off x="251520" y="836712"/>
          <a:ext cx="8712968" cy="2743200"/>
        </p:xfrm>
        <a:graphic>
          <a:graphicData uri="http://schemas.openxmlformats.org/drawingml/2006/table">
            <a:tbl>
              <a:tblPr firstRow="1" firstCol="1" bandRow="1"/>
              <a:tblGrid>
                <a:gridCol w="2176571"/>
                <a:gridCol w="1089288"/>
                <a:gridCol w="1089957"/>
                <a:gridCol w="1089288"/>
                <a:gridCol w="1089288"/>
                <a:gridCol w="1089288"/>
                <a:gridCol w="1089288"/>
              </a:tblGrid>
              <a:tr h="80480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EXECUÇÃO DE RESTOS A PAGAR NÃO PROCESSADOS 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80480">
                <a:tc gridSpan="7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804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Inscritos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19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Em Exercícios Anteriores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Em </a:t>
                      </a:r>
                      <a:r>
                        <a:rPr lang="pt-BR" sz="12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31/Dez. </a:t>
                      </a: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do </a:t>
                      </a:r>
                      <a:r>
                        <a:rPr lang="pt-BR" sz="12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Ex. </a:t>
                      </a: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Anterior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Liquidados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Pagos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Cancelados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Saldo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04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(a)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(b)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(c)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(d)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(e)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(f) = (a+b-d-e)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04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Despesas Correntes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439">
                <a:tc>
                  <a:txBody>
                    <a:bodyPr/>
                    <a:lstStyle/>
                    <a:p>
                      <a:pPr marL="180340" algn="just">
                        <a:spcAft>
                          <a:spcPts val="0"/>
                        </a:spcAft>
                        <a:tabLst>
                          <a:tab pos="1442720" algn="l"/>
                        </a:tabLs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Pessoal e Encargos Sociais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80340" algn="just">
                        <a:spcAft>
                          <a:spcPts val="0"/>
                        </a:spcAft>
                        <a:tabLst>
                          <a:tab pos="1442720" algn="l"/>
                        </a:tabLs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Juros e Encargos da Dívida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80340" algn="just">
                        <a:spcAft>
                          <a:spcPts val="0"/>
                        </a:spcAft>
                        <a:tabLst>
                          <a:tab pos="1442720" algn="l"/>
                        </a:tabLs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Outras Despesas Correntes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04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Despesas de Capital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439">
                <a:tc>
                  <a:txBody>
                    <a:bodyPr/>
                    <a:lstStyle/>
                    <a:p>
                      <a:pPr marL="180340" algn="just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Investimentos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80340" algn="just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Inversões Financeiras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80340" algn="just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Amortização da Dívida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04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TOTAL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5076056" y="3753056"/>
            <a:ext cx="2160000" cy="18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de cantos arredondados 3"/>
          <p:cNvSpPr/>
          <p:nvPr/>
        </p:nvSpPr>
        <p:spPr>
          <a:xfrm>
            <a:off x="5148064" y="5589240"/>
            <a:ext cx="3672408" cy="79208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ysClr val="windowText" lastClr="000000"/>
                </a:solidFill>
              </a:rPr>
              <a:t>Os entes que não conseguirem fazer o controle dos </a:t>
            </a:r>
            <a:r>
              <a:rPr lang="pt-BR" sz="1400" dirty="0" smtClean="0">
                <a:solidFill>
                  <a:sysClr val="windowText" lastClr="000000"/>
                </a:solidFill>
              </a:rPr>
              <a:t>RPNP </a:t>
            </a:r>
            <a:r>
              <a:rPr lang="pt-BR" sz="1400" dirty="0">
                <a:solidFill>
                  <a:sysClr val="windowText" lastClr="000000"/>
                </a:solidFill>
              </a:rPr>
              <a:t>liquidados poderão, ao final do exercício, transferir seus saldos para </a:t>
            </a:r>
            <a:r>
              <a:rPr lang="pt-BR" sz="1400" dirty="0" smtClean="0">
                <a:solidFill>
                  <a:sysClr val="windowText" lastClr="000000"/>
                </a:solidFill>
              </a:rPr>
              <a:t>RPP.</a:t>
            </a:r>
            <a:endParaRPr lang="pt-BR" sz="1400" dirty="0">
              <a:solidFill>
                <a:sysClr val="windowText" lastClr="000000"/>
              </a:solidFill>
            </a:endParaRPr>
          </a:p>
        </p:txBody>
      </p:sp>
      <p:cxnSp>
        <p:nvCxnSpPr>
          <p:cNvPr id="8" name="Conector em curva 7"/>
          <p:cNvCxnSpPr>
            <a:stCxn id="3" idx="2"/>
            <a:endCxn id="4" idx="0"/>
          </p:cNvCxnSpPr>
          <p:nvPr/>
        </p:nvCxnSpPr>
        <p:spPr>
          <a:xfrm rot="16200000" flipH="1">
            <a:off x="5742070" y="4347042"/>
            <a:ext cx="1656184" cy="828212"/>
          </a:xfrm>
          <a:prstGeom prst="curvedConnector3">
            <a:avLst/>
          </a:prstGeom>
          <a:ln w="190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4" name="Grupo 13"/>
          <p:cNvGrpSpPr/>
          <p:nvPr/>
        </p:nvGrpSpPr>
        <p:grpSpPr>
          <a:xfrm>
            <a:off x="4247964" y="5648558"/>
            <a:ext cx="720080" cy="673451"/>
            <a:chOff x="1187624" y="1196752"/>
            <a:chExt cx="720080" cy="673451"/>
          </a:xfrm>
        </p:grpSpPr>
        <p:sp>
          <p:nvSpPr>
            <p:cNvPr id="15" name="Triângulo isósceles 14"/>
            <p:cNvSpPr/>
            <p:nvPr/>
          </p:nvSpPr>
          <p:spPr>
            <a:xfrm>
              <a:off x="1187624" y="1196752"/>
              <a:ext cx="720080" cy="576064"/>
            </a:xfrm>
            <a:prstGeom prst="triangle">
              <a:avLst/>
            </a:prstGeom>
            <a:solidFill>
              <a:schemeClr val="bg1"/>
            </a:solidFill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pt-BR" sz="2800" b="1" dirty="0" smtClean="0">
                <a:solidFill>
                  <a:schemeClr val="tx1"/>
                </a:solidFill>
              </a:endParaRPr>
            </a:p>
            <a:p>
              <a:pPr algn="ctr"/>
              <a:endParaRPr lang="pt-BR" sz="2800" b="1" dirty="0">
                <a:solidFill>
                  <a:schemeClr val="tx1"/>
                </a:solidFill>
              </a:endParaRPr>
            </a:p>
            <a:p>
              <a:pPr algn="ctr"/>
              <a:endParaRPr lang="pt-BR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CaixaDeTexto 15"/>
            <p:cNvSpPr txBox="1"/>
            <p:nvPr/>
          </p:nvSpPr>
          <p:spPr>
            <a:xfrm>
              <a:off x="1403648" y="1285428"/>
              <a:ext cx="28803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3200" dirty="0" smtClean="0">
                  <a:latin typeface="Arial Black" panose="020B0A04020102020204" pitchFamily="34" charset="0"/>
                  <a:cs typeface="Aharoni" panose="02010803020104030203" pitchFamily="2" charset="-79"/>
                </a:rPr>
                <a:t>!</a:t>
              </a:r>
              <a:endParaRPr lang="pt-BR" sz="3200" dirty="0">
                <a:latin typeface="Arial Black" panose="020B0A04020102020204" pitchFamily="34" charset="0"/>
                <a:cs typeface="Aharoni" panose="02010803020104030203" pitchFamily="2" charset="-79"/>
              </a:endParaRPr>
            </a:p>
          </p:txBody>
        </p:sp>
      </p:grpSp>
      <p:sp>
        <p:nvSpPr>
          <p:cNvPr id="17" name="Retângulo de cantos arredondados 16"/>
          <p:cNvSpPr/>
          <p:nvPr/>
        </p:nvSpPr>
        <p:spPr>
          <a:xfrm>
            <a:off x="333852" y="4005144"/>
            <a:ext cx="2293932" cy="720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Informar também os </a:t>
            </a:r>
            <a:r>
              <a:rPr lang="pt-BR" sz="1400" dirty="0">
                <a:solidFill>
                  <a:schemeClr val="tx1"/>
                </a:solidFill>
              </a:rPr>
              <a:t>RPNP que tenham sido liquidados em exercício </a:t>
            </a:r>
            <a:r>
              <a:rPr lang="pt-BR" sz="1400" dirty="0" smtClean="0">
                <a:solidFill>
                  <a:schemeClr val="tx1"/>
                </a:solidFill>
              </a:rPr>
              <a:t>anterior.</a:t>
            </a:r>
            <a:endParaRPr lang="pt-BR" sz="1400" dirty="0">
              <a:solidFill>
                <a:schemeClr val="tx1"/>
              </a:solidFill>
            </a:endParaRPr>
          </a:p>
        </p:txBody>
      </p:sp>
      <p:sp>
        <p:nvSpPr>
          <p:cNvPr id="37" name="Retângulo 36"/>
          <p:cNvSpPr/>
          <p:nvPr/>
        </p:nvSpPr>
        <p:spPr>
          <a:xfrm>
            <a:off x="4139952" y="4293096"/>
            <a:ext cx="936104" cy="57606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9" name="Conector em curva 38"/>
          <p:cNvCxnSpPr>
            <a:stCxn id="17" idx="2"/>
            <a:endCxn id="37" idx="2"/>
          </p:cNvCxnSpPr>
          <p:nvPr/>
        </p:nvCxnSpPr>
        <p:spPr>
          <a:xfrm rot="16200000" flipH="1">
            <a:off x="2972403" y="3233559"/>
            <a:ext cx="144016" cy="3127186"/>
          </a:xfrm>
          <a:prstGeom prst="curvedConnector3">
            <a:avLst>
              <a:gd name="adj1" fmla="val 258732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220272"/>
              </p:ext>
            </p:extLst>
          </p:nvPr>
        </p:nvGraphicFramePr>
        <p:xfrm>
          <a:off x="251520" y="3743280"/>
          <a:ext cx="8712967" cy="2743200"/>
        </p:xfrm>
        <a:graphic>
          <a:graphicData uri="http://schemas.openxmlformats.org/drawingml/2006/table">
            <a:tbl>
              <a:tblPr firstRow="1" firstCol="1" bandRow="1"/>
              <a:tblGrid>
                <a:gridCol w="2488847"/>
                <a:gridCol w="1244422"/>
                <a:gridCol w="1244422"/>
                <a:gridCol w="1245092"/>
                <a:gridCol w="1245092"/>
                <a:gridCol w="1245092"/>
              </a:tblGrid>
              <a:tr h="156017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EXECUÇÃO DE RESTOS A PAGAR PROCESSADOS E NÃO PROCESSADOS LIQUIDADOS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560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0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Inscritos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5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Em Exercícios Anteriores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Em </a:t>
                      </a:r>
                      <a:r>
                        <a:rPr lang="pt-BR" sz="12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31/Dez. </a:t>
                      </a: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do </a:t>
                      </a:r>
                      <a:r>
                        <a:rPr lang="pt-BR" sz="12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Ex. </a:t>
                      </a: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Anterior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Pagos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Cancelados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Saldo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0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(a)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(b)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(c)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(d)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(e) = (</a:t>
                      </a:r>
                      <a:r>
                        <a:rPr lang="pt-BR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a+b-c-d</a:t>
                      </a: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)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0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Despesas Correntes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marL="180340" algn="just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Pessoal e Encargos Sociais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80340" algn="just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Juros e Encargos da Dívida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80340" algn="just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Outras Despesas Correntes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0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Despesas de Capital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marL="180340" algn="just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Investimentos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80340" algn="just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Inversões Financeiras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80340" algn="just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Amortização da Dívida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0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TOTAL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12" marR="6821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5625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7" grpId="0" animBg="1"/>
      <p:bldP spid="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3"/>
          <p:cNvSpPr>
            <a:spLocks noGrp="1"/>
          </p:cNvSpPr>
          <p:nvPr>
            <p:ph type="title"/>
          </p:nvPr>
        </p:nvSpPr>
        <p:spPr>
          <a:xfrm>
            <a:off x="250825" y="115888"/>
            <a:ext cx="8229600" cy="561975"/>
          </a:xfrm>
        </p:spPr>
        <p:txBody>
          <a:bodyPr/>
          <a:lstStyle/>
          <a:p>
            <a:pPr eaLnBrk="1" hangingPunct="1"/>
            <a:r>
              <a:rPr lang="pt-BR" altLang="pt-BR" dirty="0" smtClean="0"/>
              <a:t>Conteúdo</a:t>
            </a:r>
          </a:p>
        </p:txBody>
      </p:sp>
      <p:sp>
        <p:nvSpPr>
          <p:cNvPr id="9" name="Retângulo 8"/>
          <p:cNvSpPr/>
          <p:nvPr/>
        </p:nvSpPr>
        <p:spPr>
          <a:xfrm>
            <a:off x="756271" y="1626662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>
                <a:solidFill>
                  <a:schemeClr val="tx1"/>
                </a:solidFill>
              </a:rPr>
              <a:t>	</a:t>
            </a:r>
            <a:r>
              <a:rPr lang="pt-BR" dirty="0" smtClean="0">
                <a:solidFill>
                  <a:schemeClr val="tx1"/>
                </a:solidFill>
              </a:rPr>
              <a:t>Aspectos gerais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756271" y="2130718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Balanço Orçamentário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756271" y="2634774"/>
            <a:ext cx="7848872" cy="32617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b="1" dirty="0" smtClean="0">
                <a:solidFill>
                  <a:schemeClr val="bg1"/>
                </a:solidFill>
              </a:rPr>
              <a:t>	Balanço Financeiro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56271" y="3138830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Balanço Patrimonial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756271" y="4650998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Demonstração das Mutações no Patrimônio Líquido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756271" y="5155054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Notas Explicativas às DCASP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3" name="Retângulo 22"/>
          <p:cNvSpPr/>
          <p:nvPr/>
        </p:nvSpPr>
        <p:spPr>
          <a:xfrm>
            <a:off x="755576" y="5659110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Consolidação das Demonstrações Contábeis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755576" y="4146942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Demonstração dos Fluxos de Caixa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755576" y="3642886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Demonstração das Variações Patrimoniais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755576" y="2096852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24" name="Retângulo 23"/>
          <p:cNvSpPr/>
          <p:nvPr/>
        </p:nvSpPr>
        <p:spPr>
          <a:xfrm>
            <a:off x="755576" y="1593380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25" name="Retângulo 24"/>
          <p:cNvSpPr/>
          <p:nvPr/>
        </p:nvSpPr>
        <p:spPr>
          <a:xfrm>
            <a:off x="755576" y="2598407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0" name="Retângulo 29"/>
          <p:cNvSpPr/>
          <p:nvPr/>
        </p:nvSpPr>
        <p:spPr>
          <a:xfrm>
            <a:off x="755576" y="3102826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1" name="Retângulo 30"/>
          <p:cNvSpPr/>
          <p:nvPr/>
        </p:nvSpPr>
        <p:spPr>
          <a:xfrm>
            <a:off x="755576" y="3606882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2" name="Retângulo 31"/>
          <p:cNvSpPr/>
          <p:nvPr/>
        </p:nvSpPr>
        <p:spPr>
          <a:xfrm>
            <a:off x="755576" y="4110938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3" name="Retângulo 32"/>
          <p:cNvSpPr/>
          <p:nvPr/>
        </p:nvSpPr>
        <p:spPr>
          <a:xfrm>
            <a:off x="755576" y="4620026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4" name="Retângulo 33"/>
          <p:cNvSpPr/>
          <p:nvPr/>
        </p:nvSpPr>
        <p:spPr>
          <a:xfrm>
            <a:off x="755576" y="5114018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5" name="Retângulo 34"/>
          <p:cNvSpPr/>
          <p:nvPr/>
        </p:nvSpPr>
        <p:spPr>
          <a:xfrm>
            <a:off x="755576" y="5623106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pic>
        <p:nvPicPr>
          <p:cNvPr id="22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97785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1811469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4" y="2315961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7189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tângulo de cantos arredondados 36"/>
          <p:cNvSpPr/>
          <p:nvPr/>
        </p:nvSpPr>
        <p:spPr>
          <a:xfrm>
            <a:off x="393334" y="2448955"/>
            <a:ext cx="3888432" cy="2304256"/>
          </a:xfrm>
          <a:prstGeom prst="round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t-BR" dirty="0">
                <a:solidFill>
                  <a:schemeClr val="tx1"/>
                </a:solidFill>
              </a:rPr>
              <a:t>O Balanço Financeiro demonstrará a receita e a despesa orçamentárias bem como os recebimentos e os pagamentos de natureza </a:t>
            </a:r>
            <a:r>
              <a:rPr lang="pt-BR" dirty="0" smtClean="0">
                <a:solidFill>
                  <a:schemeClr val="tx1"/>
                </a:solidFill>
              </a:rPr>
              <a:t>extraorçamentária</a:t>
            </a:r>
            <a:r>
              <a:rPr lang="pt-BR" dirty="0">
                <a:solidFill>
                  <a:schemeClr val="tx1"/>
                </a:solidFill>
              </a:rPr>
              <a:t>, conjugados com os saldos em espécie provenientes do exercício anterior, e os que se transferem para o exercício </a:t>
            </a:r>
            <a:r>
              <a:rPr lang="pt-BR" dirty="0" smtClean="0">
                <a:solidFill>
                  <a:schemeClr val="tx1"/>
                </a:solidFill>
              </a:rPr>
              <a:t>seguinte.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Definição do Balanço Financeiro segundo a </a:t>
            </a:r>
            <a:br>
              <a:rPr lang="pt-BR" dirty="0" smtClean="0"/>
            </a:br>
            <a:r>
              <a:rPr lang="pt-BR" dirty="0" smtClean="0"/>
              <a:t>Lei nº 4.320/1964 e a NBC T 16.6</a:t>
            </a:r>
            <a:endParaRPr lang="pt-BR" dirty="0"/>
          </a:p>
        </p:txBody>
      </p:sp>
      <p:sp>
        <p:nvSpPr>
          <p:cNvPr id="5" name="Retângulo de cantos arredondados 4"/>
          <p:cNvSpPr/>
          <p:nvPr/>
        </p:nvSpPr>
        <p:spPr>
          <a:xfrm>
            <a:off x="4716015" y="2447799"/>
            <a:ext cx="4176464" cy="2305412"/>
          </a:xfrm>
          <a:prstGeom prst="round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t-BR" dirty="0" smtClean="0">
                <a:solidFill>
                  <a:schemeClr val="tx1"/>
                </a:solidFill>
              </a:rPr>
              <a:t>23. O </a:t>
            </a:r>
            <a:r>
              <a:rPr lang="pt-BR" dirty="0">
                <a:solidFill>
                  <a:schemeClr val="tx1"/>
                </a:solidFill>
              </a:rPr>
              <a:t>Balanço Financeiro evidencia </a:t>
            </a:r>
            <a:r>
              <a:rPr lang="pt-BR" dirty="0" smtClean="0">
                <a:solidFill>
                  <a:schemeClr val="tx1"/>
                </a:solidFill>
              </a:rPr>
              <a:t>as </a:t>
            </a:r>
            <a:r>
              <a:rPr lang="pt-BR" dirty="0">
                <a:solidFill>
                  <a:schemeClr val="tx1"/>
                </a:solidFill>
              </a:rPr>
              <a:t>receitas e despesas orçamentárias, bem como os ingressos e dispêndios extraorçamentários, conjugados com os saldos de caixa do exercício anterior e os que se transferem para o início do exercício </a:t>
            </a:r>
            <a:r>
              <a:rPr lang="pt-BR" dirty="0" smtClean="0">
                <a:solidFill>
                  <a:schemeClr val="tx1"/>
                </a:solidFill>
              </a:rPr>
              <a:t>seguinte.</a:t>
            </a:r>
          </a:p>
          <a:p>
            <a:pPr lvl="0" algn="r"/>
            <a:r>
              <a:rPr lang="pt-BR" sz="1600" dirty="0" smtClean="0">
                <a:solidFill>
                  <a:srgbClr val="00B0F0"/>
                </a:solidFill>
              </a:rPr>
              <a:t>(Alterado </a:t>
            </a:r>
            <a:r>
              <a:rPr lang="pt-BR" sz="1600" dirty="0">
                <a:solidFill>
                  <a:srgbClr val="00B0F0"/>
                </a:solidFill>
              </a:rPr>
              <a:t>pela Resolução CFC nº </a:t>
            </a:r>
            <a:r>
              <a:rPr lang="pt-BR" sz="1600" dirty="0" smtClean="0">
                <a:solidFill>
                  <a:srgbClr val="00B0F0"/>
                </a:solidFill>
              </a:rPr>
              <a:t>1.268/2009)</a:t>
            </a:r>
            <a:endParaRPr lang="pt-BR" dirty="0">
              <a:solidFill>
                <a:srgbClr val="00B0F0"/>
              </a:solidFill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2843808" y="5157192"/>
            <a:ext cx="4176464" cy="93610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A </a:t>
            </a:r>
            <a:r>
              <a:rPr lang="pt-BR" sz="1600" dirty="0">
                <a:solidFill>
                  <a:schemeClr val="tx1"/>
                </a:solidFill>
              </a:rPr>
              <a:t>principal mudança </a:t>
            </a:r>
            <a:r>
              <a:rPr lang="pt-BR" sz="1600" dirty="0" smtClean="0">
                <a:solidFill>
                  <a:schemeClr val="tx1"/>
                </a:solidFill>
              </a:rPr>
              <a:t>é que os ingressos e os dispêndios passam </a:t>
            </a:r>
            <a:r>
              <a:rPr lang="pt-BR" sz="1600" dirty="0">
                <a:solidFill>
                  <a:schemeClr val="tx1"/>
                </a:solidFill>
              </a:rPr>
              <a:t>a ser </a:t>
            </a:r>
            <a:r>
              <a:rPr lang="pt-BR" sz="1600" dirty="0" smtClean="0">
                <a:solidFill>
                  <a:schemeClr val="tx1"/>
                </a:solidFill>
              </a:rPr>
              <a:t>demonstrados </a:t>
            </a:r>
            <a:r>
              <a:rPr lang="pt-BR" sz="1600" dirty="0">
                <a:solidFill>
                  <a:schemeClr val="tx1"/>
                </a:solidFill>
              </a:rPr>
              <a:t>por destinação de </a:t>
            </a:r>
            <a:r>
              <a:rPr lang="pt-BR" sz="1600" dirty="0" smtClean="0">
                <a:solidFill>
                  <a:schemeClr val="tx1"/>
                </a:solidFill>
              </a:rPr>
              <a:t>recursos.</a:t>
            </a:r>
            <a:endParaRPr lang="pt-BR" sz="1600" dirty="0">
              <a:solidFill>
                <a:schemeClr val="tx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1977510" y="5288518"/>
            <a:ext cx="720080" cy="673451"/>
            <a:chOff x="1187624" y="1196752"/>
            <a:chExt cx="720080" cy="673451"/>
          </a:xfrm>
        </p:grpSpPr>
        <p:sp>
          <p:nvSpPr>
            <p:cNvPr id="8" name="Triângulo isósceles 7"/>
            <p:cNvSpPr/>
            <p:nvPr/>
          </p:nvSpPr>
          <p:spPr>
            <a:xfrm>
              <a:off x="1187624" y="1196752"/>
              <a:ext cx="720080" cy="576064"/>
            </a:xfrm>
            <a:prstGeom prst="triangle">
              <a:avLst/>
            </a:prstGeom>
            <a:solidFill>
              <a:schemeClr val="bg1"/>
            </a:solidFill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pt-BR" sz="2800" b="1" dirty="0" smtClean="0">
                <a:solidFill>
                  <a:schemeClr val="tx1"/>
                </a:solidFill>
              </a:endParaRPr>
            </a:p>
            <a:p>
              <a:pPr algn="ctr"/>
              <a:endParaRPr lang="pt-BR" sz="2800" b="1" dirty="0">
                <a:solidFill>
                  <a:schemeClr val="tx1"/>
                </a:solidFill>
              </a:endParaRPr>
            </a:p>
            <a:p>
              <a:pPr algn="ctr"/>
              <a:endParaRPr lang="pt-BR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1403648" y="1285428"/>
              <a:ext cx="28803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3200" dirty="0" smtClean="0">
                  <a:latin typeface="Arial Black" panose="020B0A04020102020204" pitchFamily="34" charset="0"/>
                  <a:cs typeface="Aharoni" panose="02010803020104030203" pitchFamily="2" charset="-79"/>
                </a:rPr>
                <a:t>!</a:t>
              </a:r>
              <a:endParaRPr lang="pt-BR" sz="3200" dirty="0">
                <a:latin typeface="Arial Black" panose="020B0A04020102020204" pitchFamily="34" charset="0"/>
                <a:cs typeface="Aharoni" panose="02010803020104030203" pitchFamily="2" charset="-79"/>
              </a:endParaRPr>
            </a:p>
          </p:txBody>
        </p:sp>
      </p:grpSp>
      <p:sp>
        <p:nvSpPr>
          <p:cNvPr id="10" name="Retângulo 9"/>
          <p:cNvSpPr/>
          <p:nvPr/>
        </p:nvSpPr>
        <p:spPr>
          <a:xfrm>
            <a:off x="717240" y="1721003"/>
            <a:ext cx="3240619" cy="57600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ysClr val="windowText" lastClr="000000"/>
                </a:solidFill>
              </a:rPr>
              <a:t>Art. 103 Lei nº 4.320/1964</a:t>
            </a:r>
            <a:endParaRPr lang="pt-BR" dirty="0">
              <a:solidFill>
                <a:sysClr val="windowText" lastClr="000000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5183937" y="1721003"/>
            <a:ext cx="3240619" cy="576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ysClr val="windowText" lastClr="000000"/>
                </a:solidFill>
              </a:rPr>
              <a:t>NBC T 16.6 </a:t>
            </a:r>
          </a:p>
          <a:p>
            <a:pPr algn="ctr"/>
            <a:r>
              <a:rPr lang="pt-BR" sz="1600" dirty="0" smtClean="0">
                <a:solidFill>
                  <a:sysClr val="windowText" lastClr="000000"/>
                </a:solidFill>
              </a:rPr>
              <a:t>(Resolução CFC nº 1.133/2008)</a:t>
            </a:r>
            <a:endParaRPr lang="pt-BR" sz="16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885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5" grpId="0" animBg="1"/>
      <p:bldP spid="6" grpId="0" animBg="1"/>
      <p:bldP spid="10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Estrutura do Balanço Financeiro segundo a Lei nº 4.320/1964</a:t>
            </a:r>
            <a:endParaRPr lang="pt-BR" dirty="0"/>
          </a:p>
        </p:txBody>
      </p:sp>
      <p:graphicFrame>
        <p:nvGraphicFramePr>
          <p:cNvPr id="4" name="Group 157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1368849"/>
              </p:ext>
            </p:extLst>
          </p:nvPr>
        </p:nvGraphicFramePr>
        <p:xfrm>
          <a:off x="381689" y="1556792"/>
          <a:ext cx="8380623" cy="4799152"/>
        </p:xfrm>
        <a:graphic>
          <a:graphicData uri="http://schemas.openxmlformats.org/drawingml/2006/table">
            <a:tbl>
              <a:tblPr/>
              <a:tblGrid>
                <a:gridCol w="3182199"/>
                <a:gridCol w="878285"/>
                <a:gridCol w="3442195"/>
                <a:gridCol w="877944"/>
              </a:tblGrid>
              <a:tr h="207023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INGRESSOS</a:t>
                      </a:r>
                      <a:endParaRPr kumimoji="1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 </a:t>
                      </a:r>
                      <a:endParaRPr kumimoji="1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DISPÊNDIOS</a:t>
                      </a:r>
                      <a:endParaRPr kumimoji="1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 </a:t>
                      </a:r>
                      <a:endParaRPr kumimoji="1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02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   </a:t>
                      </a:r>
                      <a:r>
                        <a:rPr kumimoji="1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Títulos</a:t>
                      </a:r>
                      <a:endParaRPr kumimoji="1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$</a:t>
                      </a:r>
                      <a:endParaRPr kumimoji="1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   Títulos</a:t>
                      </a:r>
                      <a:endParaRPr kumimoji="1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$</a:t>
                      </a:r>
                      <a:endParaRPr kumimoji="1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02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Orçamentários</a:t>
                      </a:r>
                      <a:endParaRPr kumimoji="1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 </a:t>
                      </a:r>
                      <a:endParaRPr kumimoji="1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Orçamentários</a:t>
                      </a:r>
                      <a:endParaRPr kumimoji="1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 </a:t>
                      </a:r>
                      <a:endParaRPr kumimoji="1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02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   Receitas Correntes</a:t>
                      </a:r>
                      <a:endParaRPr kumimoji="1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 </a:t>
                      </a:r>
                      <a:endParaRPr kumimoji="1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   </a:t>
                      </a:r>
                      <a:r>
                        <a:rPr kumimoji="1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Educação</a:t>
                      </a:r>
                      <a:endParaRPr kumimoji="1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 </a:t>
                      </a:r>
                      <a:endParaRPr kumimoji="1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02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   </a:t>
                      </a:r>
                      <a:r>
                        <a:rPr kumimoji="1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Receitas</a:t>
                      </a:r>
                      <a:r>
                        <a:rPr kumimoji="1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 de Capital</a:t>
                      </a:r>
                      <a:endParaRPr kumimoji="1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 </a:t>
                      </a:r>
                      <a:endParaRPr kumimoji="1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   </a:t>
                      </a:r>
                      <a:r>
                        <a:rPr kumimoji="1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Saúde</a:t>
                      </a:r>
                      <a:endParaRPr kumimoji="1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 </a:t>
                      </a:r>
                      <a:endParaRPr kumimoji="1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02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 </a:t>
                      </a:r>
                      <a:endParaRPr kumimoji="1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 </a:t>
                      </a:r>
                      <a:endParaRPr kumimoji="1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   (…)</a:t>
                      </a:r>
                      <a:endParaRPr kumimoji="1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 </a:t>
                      </a:r>
                      <a:endParaRPr kumimoji="1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02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Transferências</a:t>
                      </a:r>
                      <a:r>
                        <a:rPr kumimoji="1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1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Recebidas</a:t>
                      </a:r>
                      <a:endParaRPr kumimoji="1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 </a:t>
                      </a:r>
                      <a:endParaRPr kumimoji="1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Transferências</a:t>
                      </a:r>
                      <a:r>
                        <a:rPr kumimoji="1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1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Concedidas</a:t>
                      </a:r>
                      <a:endParaRPr kumimoji="1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 </a:t>
                      </a:r>
                      <a:endParaRPr kumimoji="1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02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    Cota</a:t>
                      </a:r>
                      <a:endParaRPr kumimoji="1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 </a:t>
                      </a:r>
                      <a:endParaRPr kumimoji="1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    </a:t>
                      </a:r>
                      <a:r>
                        <a:rPr kumimoji="1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Cota</a:t>
                      </a:r>
                      <a:endParaRPr kumimoji="1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 </a:t>
                      </a:r>
                      <a:endParaRPr kumimoji="1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02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    Repasse</a:t>
                      </a:r>
                      <a:endParaRPr kumimoji="1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 </a:t>
                      </a:r>
                      <a:endParaRPr kumimoji="1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    </a:t>
                      </a:r>
                      <a:r>
                        <a:rPr kumimoji="1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Repasse</a:t>
                      </a:r>
                      <a:endParaRPr kumimoji="1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 </a:t>
                      </a:r>
                      <a:endParaRPr kumimoji="1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02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    Sub-repasse</a:t>
                      </a:r>
                      <a:endParaRPr kumimoji="1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 </a:t>
                      </a:r>
                      <a:endParaRPr kumimoji="1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    Sub-</a:t>
                      </a:r>
                      <a:r>
                        <a:rPr kumimoji="1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repasse</a:t>
                      </a:r>
                      <a:endParaRPr kumimoji="1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 </a:t>
                      </a:r>
                      <a:endParaRPr kumimoji="1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02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 </a:t>
                      </a:r>
                      <a:endParaRPr kumimoji="1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 </a:t>
                      </a:r>
                      <a:endParaRPr kumimoji="1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 </a:t>
                      </a:r>
                      <a:endParaRPr kumimoji="1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 </a:t>
                      </a:r>
                      <a:endParaRPr kumimoji="1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02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Ingressos Extra-Orçamentários</a:t>
                      </a:r>
                      <a:endParaRPr kumimoji="1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 </a:t>
                      </a:r>
                      <a:endParaRPr kumimoji="1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Dispêndios</a:t>
                      </a:r>
                      <a:r>
                        <a:rPr kumimoji="1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 Extra-</a:t>
                      </a:r>
                      <a:r>
                        <a:rPr kumimoji="1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Orçamentários</a:t>
                      </a:r>
                      <a:endParaRPr kumimoji="1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 </a:t>
                      </a:r>
                      <a:endParaRPr kumimoji="1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02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     </a:t>
                      </a:r>
                      <a:r>
                        <a:rPr kumimoji="1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Ingressos</a:t>
                      </a:r>
                      <a:r>
                        <a:rPr kumimoji="1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 de </a:t>
                      </a:r>
                      <a:r>
                        <a:rPr kumimoji="1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Depósitos</a:t>
                      </a:r>
                      <a:endParaRPr kumimoji="1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 </a:t>
                      </a:r>
                      <a:endParaRPr kumimoji="1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     </a:t>
                      </a:r>
                      <a:r>
                        <a:rPr kumimoji="1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Devolução</a:t>
                      </a:r>
                      <a:r>
                        <a:rPr kumimoji="1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 de </a:t>
                      </a:r>
                      <a:r>
                        <a:rPr kumimoji="1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Depósitos</a:t>
                      </a:r>
                      <a:endParaRPr kumimoji="1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 </a:t>
                      </a:r>
                      <a:endParaRPr kumimoji="1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02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     </a:t>
                      </a:r>
                      <a:r>
                        <a:rPr kumimoji="1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Inscrição</a:t>
                      </a:r>
                      <a:r>
                        <a:rPr kumimoji="1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 de </a:t>
                      </a:r>
                      <a:r>
                        <a:rPr kumimoji="1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Restos</a:t>
                      </a:r>
                      <a:r>
                        <a:rPr kumimoji="1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 a </a:t>
                      </a:r>
                      <a:r>
                        <a:rPr kumimoji="1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Pagar</a:t>
                      </a:r>
                      <a:endParaRPr kumimoji="1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 </a:t>
                      </a:r>
                      <a:endParaRPr kumimoji="1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     </a:t>
                      </a:r>
                      <a:r>
                        <a:rPr kumimoji="1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Restos</a:t>
                      </a:r>
                      <a:r>
                        <a:rPr kumimoji="1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 a </a:t>
                      </a:r>
                      <a:r>
                        <a:rPr kumimoji="1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Pagar</a:t>
                      </a:r>
                      <a:r>
                        <a:rPr kumimoji="1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1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Pagos</a:t>
                      </a:r>
                      <a:endParaRPr kumimoji="1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 </a:t>
                      </a:r>
                      <a:endParaRPr kumimoji="1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02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Disponibilidade</a:t>
                      </a:r>
                      <a:r>
                        <a:rPr kumimoji="1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 do </a:t>
                      </a:r>
                      <a:r>
                        <a:rPr kumimoji="1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período</a:t>
                      </a:r>
                      <a:r>
                        <a:rPr kumimoji="1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 anterior</a:t>
                      </a:r>
                      <a:endParaRPr kumimoji="1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 </a:t>
                      </a:r>
                      <a:endParaRPr kumimoji="1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Disponibilidade</a:t>
                      </a:r>
                      <a:r>
                        <a:rPr kumimoji="1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 p/ o </a:t>
                      </a:r>
                      <a:r>
                        <a:rPr kumimoji="1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período</a:t>
                      </a:r>
                      <a:r>
                        <a:rPr kumimoji="1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1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seguinte</a:t>
                      </a:r>
                      <a:endParaRPr kumimoji="1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 </a:t>
                      </a:r>
                      <a:endParaRPr kumimoji="1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02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Total</a:t>
                      </a:r>
                      <a:endParaRPr kumimoji="1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 </a:t>
                      </a:r>
                      <a:endParaRPr kumimoji="1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Total</a:t>
                      </a:r>
                      <a:endParaRPr kumimoji="1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 </a:t>
                      </a:r>
                      <a:endParaRPr kumimoji="1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111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038309"/>
              </p:ext>
            </p:extLst>
          </p:nvPr>
        </p:nvGraphicFramePr>
        <p:xfrm>
          <a:off x="803670" y="744710"/>
          <a:ext cx="7656762" cy="6068666"/>
        </p:xfrm>
        <a:graphic>
          <a:graphicData uri="http://schemas.openxmlformats.org/drawingml/2006/table">
            <a:tbl>
              <a:tblPr firstRow="1" firstCol="1" bandRow="1"/>
              <a:tblGrid>
                <a:gridCol w="4353296"/>
                <a:gridCol w="1106096"/>
                <a:gridCol w="1106096"/>
                <a:gridCol w="1091274"/>
              </a:tblGrid>
              <a:tr h="188621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INGRESSOS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72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Exercício </a:t>
                      </a:r>
                      <a:endParaRPr lang="pt-BR" sz="1200" b="1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Atual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Exercício Anterior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Receita Orçamentária (I)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  Ordinária 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  Vinculada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Recursos Vinculados à Educação 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Recursos Vinculados à Saúde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Recursos Vinculados à Previdência Social – RPPS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Recursos Vinculados à Previdência Social – RGPS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724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Recursos Vinculados à Seguridade Social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(…)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Outras Destinações de Recursos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Transferências Financeiras Recebidas (II)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Transferências Recebidas para a Execução Orçamentária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2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Transferências Recebidas Independentes de Execução Orçamentária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2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Transferências Recebidas para Aportes de recursos para o RPPS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2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Transferências Recebidas para Aportes de recursos para o RGPS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Recebimentos Extraorçamentários (III)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Inscrição de Restos a Pagar Não Processados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Inscrição de Restos a Pagar Processados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Depósitos Restituíveis e Valores Vinculados 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Outros Recebimentos Orçamentários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Saldo do Exercício Anterior (IV)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Caixa e Equivalentes de Caixa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Depósitos Restituíveis e Valores Vinculados 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TOTAL (V) = (I + II + III + IV)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251520" y="-27384"/>
            <a:ext cx="8229600" cy="648072"/>
          </a:xfrm>
        </p:spPr>
        <p:txBody>
          <a:bodyPr/>
          <a:lstStyle/>
          <a:p>
            <a:r>
              <a:rPr lang="pt-BR" dirty="0" smtClean="0">
                <a:solidFill>
                  <a:schemeClr val="accent1"/>
                </a:solidFill>
              </a:rPr>
              <a:t>Estrutura do Balanço Financeiro segundo o MCASP</a:t>
            </a:r>
            <a:endParaRPr lang="pt-BR" dirty="0">
              <a:solidFill>
                <a:schemeClr val="accent1"/>
              </a:solidFill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4716016" y="2804242"/>
            <a:ext cx="720080" cy="673451"/>
            <a:chOff x="1187624" y="1196752"/>
            <a:chExt cx="720080" cy="673451"/>
          </a:xfrm>
        </p:grpSpPr>
        <p:sp>
          <p:nvSpPr>
            <p:cNvPr id="6" name="Triângulo isósceles 5"/>
            <p:cNvSpPr/>
            <p:nvPr/>
          </p:nvSpPr>
          <p:spPr>
            <a:xfrm>
              <a:off x="1187624" y="1196752"/>
              <a:ext cx="720080" cy="576064"/>
            </a:xfrm>
            <a:prstGeom prst="triangle">
              <a:avLst/>
            </a:prstGeom>
            <a:solidFill>
              <a:schemeClr val="bg1"/>
            </a:solidFill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pt-BR" sz="2800" b="1" dirty="0" smtClean="0">
                <a:solidFill>
                  <a:schemeClr val="tx1"/>
                </a:solidFill>
              </a:endParaRPr>
            </a:p>
            <a:p>
              <a:pPr algn="ctr"/>
              <a:endParaRPr lang="pt-BR" sz="2800" b="1" dirty="0">
                <a:solidFill>
                  <a:schemeClr val="tx1"/>
                </a:solidFill>
              </a:endParaRPr>
            </a:p>
            <a:p>
              <a:pPr algn="ctr"/>
              <a:endParaRPr lang="pt-BR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CaixaDeTexto 6"/>
            <p:cNvSpPr txBox="1"/>
            <p:nvPr/>
          </p:nvSpPr>
          <p:spPr>
            <a:xfrm>
              <a:off x="1403648" y="1285428"/>
              <a:ext cx="28803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3200" dirty="0" smtClean="0">
                  <a:latin typeface="Arial Black" panose="020B0A04020102020204" pitchFamily="34" charset="0"/>
                  <a:cs typeface="Aharoni" panose="02010803020104030203" pitchFamily="2" charset="-79"/>
                </a:rPr>
                <a:t>!</a:t>
              </a:r>
              <a:endParaRPr lang="pt-BR" sz="3200" dirty="0">
                <a:latin typeface="Arial Black" panose="020B0A04020102020204" pitchFamily="34" charset="0"/>
                <a:cs typeface="Aharoni" panose="02010803020104030203" pitchFamily="2" charset="-79"/>
              </a:endParaRPr>
            </a:p>
          </p:txBody>
        </p:sp>
      </p:grpSp>
      <p:sp>
        <p:nvSpPr>
          <p:cNvPr id="8" name="Retângulo de cantos arredondados 7"/>
          <p:cNvSpPr/>
          <p:nvPr/>
        </p:nvSpPr>
        <p:spPr>
          <a:xfrm>
            <a:off x="5652120" y="1916832"/>
            <a:ext cx="2520000" cy="1080000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ysClr val="windowText" lastClr="000000"/>
                </a:solidFill>
              </a:rPr>
              <a:t>A </a:t>
            </a:r>
            <a:r>
              <a:rPr lang="pt-BR" sz="1400" dirty="0">
                <a:solidFill>
                  <a:sysClr val="windowText" lastClr="000000"/>
                </a:solidFill>
              </a:rPr>
              <a:t>classificação por </a:t>
            </a:r>
            <a:r>
              <a:rPr lang="pt-BR" sz="1400" dirty="0" smtClean="0">
                <a:solidFill>
                  <a:sysClr val="windowText" lastClr="000000"/>
                </a:solidFill>
              </a:rPr>
              <a:t>Fonte </a:t>
            </a:r>
            <a:r>
              <a:rPr lang="pt-BR" sz="1400" dirty="0">
                <a:solidFill>
                  <a:sysClr val="windowText" lastClr="000000"/>
                </a:solidFill>
              </a:rPr>
              <a:t>não é </a:t>
            </a:r>
            <a:r>
              <a:rPr lang="pt-BR" sz="1400" dirty="0" smtClean="0">
                <a:solidFill>
                  <a:sysClr val="windowText" lastClr="000000"/>
                </a:solidFill>
              </a:rPr>
              <a:t>padronizada. Cabe </a:t>
            </a:r>
            <a:r>
              <a:rPr lang="pt-BR" sz="1400" dirty="0">
                <a:solidFill>
                  <a:sysClr val="windowText" lastClr="000000"/>
                </a:solidFill>
              </a:rPr>
              <a:t>a cada ente adaptá-lo à classificação por ele </a:t>
            </a:r>
            <a:r>
              <a:rPr lang="pt-BR" sz="1400" dirty="0" smtClean="0">
                <a:solidFill>
                  <a:sysClr val="windowText" lastClr="000000"/>
                </a:solidFill>
              </a:rPr>
              <a:t>adotada.</a:t>
            </a:r>
            <a:endParaRPr lang="pt-BR" sz="1400" dirty="0">
              <a:solidFill>
                <a:sysClr val="windowText" lastClr="000000"/>
              </a:solidFill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5652120" y="3140968"/>
            <a:ext cx="2520000" cy="1080000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ysClr val="windowText" lastClr="000000"/>
                </a:solidFill>
              </a:rPr>
              <a:t>Caso o ente resolva agrupar algumas vinculações, devem ser divulgados os critérios para o agrupamento por meio de notas explicativas</a:t>
            </a:r>
          </a:p>
        </p:txBody>
      </p:sp>
    </p:spTree>
    <p:extLst>
      <p:ext uri="{BB962C8B-B14F-4D97-AF65-F5344CB8AC3E}">
        <p14:creationId xmlns:p14="http://schemas.microsoft.com/office/powerpoint/2010/main" val="157999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038216"/>
              </p:ext>
            </p:extLst>
          </p:nvPr>
        </p:nvGraphicFramePr>
        <p:xfrm>
          <a:off x="803670" y="744710"/>
          <a:ext cx="7652263" cy="6068666"/>
        </p:xfrm>
        <a:graphic>
          <a:graphicData uri="http://schemas.openxmlformats.org/drawingml/2006/table">
            <a:tbl>
              <a:tblPr firstRow="1" firstCol="1" bandRow="1"/>
              <a:tblGrid>
                <a:gridCol w="4400614"/>
                <a:gridCol w="1088746"/>
                <a:gridCol w="1088746"/>
                <a:gridCol w="1074157"/>
              </a:tblGrid>
              <a:tr h="188621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DISPÊNDIOS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72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Exercício </a:t>
                      </a:r>
                      <a:endParaRPr lang="pt-BR" sz="1200" b="1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Atual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Exercício Anterior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Despesa Orçamentária (VI) 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Ordinária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Vinculada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Recursos Destinados à Educação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Recursos Destinados à Saúde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Recursos Destinados à Previdência Social – RPPS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Recursos Destinados à Previdência Social – RGPS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724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Recursos Destinados à Seguridade Social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(…)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Outras Destinações de Recursos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Transferências Financeiras Concedidas (VII) 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Transferências Concedidas para a Execução Orçamentária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2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Transferências Concedidas Independentes de Execução Orçamentária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2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Transferências Concedidas para Aportes de recursos para o RPPS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2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Transferências Concedidas para Aportes de recursos para o RGPS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Pagamentos Extraorçamentários (VIII) 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Pagamentos de Restos a Pagar Não Processados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Pagamentos de Restos a Pagar Processados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Depósitos Restituíveis e Valores Vinculados 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Outros Pagamentos Orçamentários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Saldo para o Exercício Seguinte (IX) 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Caixa e Equivalentes de Caixa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Depósitos Restituíveis e Valores Vinculados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pt-BR" sz="1200" dirty="0">
                        <a:effectLst/>
                        <a:latin typeface="+mj-lt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TOTAL (X) = (VI + VII + VIII + IX)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0845" marR="3084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251520" y="-27384"/>
            <a:ext cx="8229600" cy="648072"/>
          </a:xfrm>
        </p:spPr>
        <p:txBody>
          <a:bodyPr/>
          <a:lstStyle/>
          <a:p>
            <a:r>
              <a:rPr lang="pt-BR" dirty="0" smtClean="0">
                <a:solidFill>
                  <a:schemeClr val="accent1"/>
                </a:solidFill>
              </a:rPr>
              <a:t>Estrutura do Balanço Financeiro segundo o MCASP</a:t>
            </a:r>
            <a:endParaRPr lang="pt-BR" dirty="0">
              <a:solidFill>
                <a:schemeClr val="accent1"/>
              </a:solidFill>
            </a:endParaRPr>
          </a:p>
        </p:txBody>
      </p:sp>
      <p:sp>
        <p:nvSpPr>
          <p:cNvPr id="8" name="Retângulo de cantos arredondados 7"/>
          <p:cNvSpPr/>
          <p:nvPr/>
        </p:nvSpPr>
        <p:spPr>
          <a:xfrm>
            <a:off x="5652120" y="1916832"/>
            <a:ext cx="2520000" cy="1080000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ysClr val="windowText" lastClr="000000"/>
                </a:solidFill>
              </a:rPr>
              <a:t>A </a:t>
            </a:r>
            <a:r>
              <a:rPr lang="pt-BR" sz="1400" dirty="0">
                <a:solidFill>
                  <a:sysClr val="windowText" lastClr="000000"/>
                </a:solidFill>
              </a:rPr>
              <a:t>classificação por </a:t>
            </a:r>
            <a:r>
              <a:rPr lang="pt-BR" sz="1400" dirty="0" smtClean="0">
                <a:solidFill>
                  <a:sysClr val="windowText" lastClr="000000"/>
                </a:solidFill>
              </a:rPr>
              <a:t>Fonte </a:t>
            </a:r>
            <a:r>
              <a:rPr lang="pt-BR" sz="1400" dirty="0">
                <a:solidFill>
                  <a:sysClr val="windowText" lastClr="000000"/>
                </a:solidFill>
              </a:rPr>
              <a:t>não é </a:t>
            </a:r>
            <a:r>
              <a:rPr lang="pt-BR" sz="1400" dirty="0" smtClean="0">
                <a:solidFill>
                  <a:sysClr val="windowText" lastClr="000000"/>
                </a:solidFill>
              </a:rPr>
              <a:t>padronizada. Cabe </a:t>
            </a:r>
            <a:r>
              <a:rPr lang="pt-BR" sz="1400" dirty="0">
                <a:solidFill>
                  <a:sysClr val="windowText" lastClr="000000"/>
                </a:solidFill>
              </a:rPr>
              <a:t>a cada ente adaptá-lo à classificação por ele </a:t>
            </a:r>
            <a:r>
              <a:rPr lang="pt-BR" sz="1400" dirty="0" smtClean="0">
                <a:solidFill>
                  <a:sysClr val="windowText" lastClr="000000"/>
                </a:solidFill>
              </a:rPr>
              <a:t>adotada.</a:t>
            </a:r>
            <a:endParaRPr lang="pt-BR" sz="1400" dirty="0">
              <a:solidFill>
                <a:sysClr val="windowText" lastClr="000000"/>
              </a:solidFill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5652120" y="3140968"/>
            <a:ext cx="2520000" cy="1080000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ysClr val="windowText" lastClr="000000"/>
                </a:solidFill>
              </a:rPr>
              <a:t>Caso o ente resolva agrupar algumas vinculações, devem ser divulgados os critérios para o agrupamento por meio de notas </a:t>
            </a:r>
            <a:r>
              <a:rPr lang="pt-BR" sz="1400" dirty="0" smtClean="0">
                <a:solidFill>
                  <a:sysClr val="windowText" lastClr="000000"/>
                </a:solidFill>
              </a:rPr>
              <a:t>explicativas</a:t>
            </a:r>
            <a:endParaRPr lang="pt-BR" sz="1400" dirty="0">
              <a:solidFill>
                <a:sysClr val="windowText" lastClr="000000"/>
              </a:solidFill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4716016" y="2804242"/>
            <a:ext cx="720080" cy="673451"/>
            <a:chOff x="1187624" y="1196752"/>
            <a:chExt cx="720080" cy="673451"/>
          </a:xfrm>
        </p:grpSpPr>
        <p:sp>
          <p:nvSpPr>
            <p:cNvPr id="11" name="Triângulo isósceles 10"/>
            <p:cNvSpPr/>
            <p:nvPr/>
          </p:nvSpPr>
          <p:spPr>
            <a:xfrm>
              <a:off x="1187624" y="1196752"/>
              <a:ext cx="720080" cy="576064"/>
            </a:xfrm>
            <a:prstGeom prst="triangle">
              <a:avLst/>
            </a:prstGeom>
            <a:solidFill>
              <a:schemeClr val="bg1"/>
            </a:solidFill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pt-BR" sz="2800" b="1" dirty="0" smtClean="0">
                <a:solidFill>
                  <a:schemeClr val="tx1"/>
                </a:solidFill>
              </a:endParaRPr>
            </a:p>
            <a:p>
              <a:pPr algn="ctr"/>
              <a:endParaRPr lang="pt-BR" sz="2800" b="1" dirty="0">
                <a:solidFill>
                  <a:schemeClr val="tx1"/>
                </a:solidFill>
              </a:endParaRPr>
            </a:p>
            <a:p>
              <a:pPr algn="ctr"/>
              <a:endParaRPr lang="pt-BR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1403648" y="1285428"/>
              <a:ext cx="28803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3200" dirty="0" smtClean="0">
                  <a:latin typeface="Arial Black" panose="020B0A04020102020204" pitchFamily="34" charset="0"/>
                  <a:cs typeface="Aharoni" panose="02010803020104030203" pitchFamily="2" charset="-79"/>
                </a:rPr>
                <a:t>!</a:t>
              </a:r>
              <a:endParaRPr lang="pt-BR" sz="3200" dirty="0">
                <a:latin typeface="Arial Black" panose="020B0A04020102020204" pitchFamily="34" charset="0"/>
                <a:cs typeface="Aharoni" panose="02010803020104030203" pitchFamily="2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8912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3"/>
          <p:cNvSpPr>
            <a:spLocks noGrp="1"/>
          </p:cNvSpPr>
          <p:nvPr>
            <p:ph type="title"/>
          </p:nvPr>
        </p:nvSpPr>
        <p:spPr>
          <a:xfrm>
            <a:off x="250825" y="115888"/>
            <a:ext cx="8229600" cy="561975"/>
          </a:xfrm>
        </p:spPr>
        <p:txBody>
          <a:bodyPr/>
          <a:lstStyle/>
          <a:p>
            <a:pPr eaLnBrk="1" hangingPunct="1"/>
            <a:r>
              <a:rPr lang="pt-BR" altLang="pt-BR" dirty="0" smtClean="0"/>
              <a:t>Conteúdo</a:t>
            </a:r>
          </a:p>
        </p:txBody>
      </p:sp>
      <p:sp>
        <p:nvSpPr>
          <p:cNvPr id="9" name="Retângulo 8"/>
          <p:cNvSpPr/>
          <p:nvPr/>
        </p:nvSpPr>
        <p:spPr>
          <a:xfrm>
            <a:off x="756271" y="1626662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>
                <a:solidFill>
                  <a:schemeClr val="tx1"/>
                </a:solidFill>
              </a:rPr>
              <a:t>	</a:t>
            </a:r>
            <a:r>
              <a:rPr lang="pt-BR" dirty="0" smtClean="0">
                <a:solidFill>
                  <a:schemeClr val="tx1"/>
                </a:solidFill>
              </a:rPr>
              <a:t>Aspectos gerais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756271" y="2130718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Balanço Orçamentário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756271" y="2634774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Balanço Financeiro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56271" y="3138830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Balanço Patrimonial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756271" y="4650998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Demonstração das Mutações no Patrimônio Líquido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756271" y="5155054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Notas Explicativas às DCASP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3" name="Retângulo 22"/>
          <p:cNvSpPr/>
          <p:nvPr/>
        </p:nvSpPr>
        <p:spPr>
          <a:xfrm>
            <a:off x="755576" y="5659110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Consolidação das Demonstrações Contábeis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755576" y="4146942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Demonstração dos Fluxos de Caixa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755576" y="3642886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Demonstração das Variações Patrimoniais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755576" y="2096852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24" name="Retângulo 23"/>
          <p:cNvSpPr/>
          <p:nvPr/>
        </p:nvSpPr>
        <p:spPr>
          <a:xfrm>
            <a:off x="755576" y="1593380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25" name="Retângulo 24"/>
          <p:cNvSpPr/>
          <p:nvPr/>
        </p:nvSpPr>
        <p:spPr>
          <a:xfrm>
            <a:off x="755576" y="2598407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0" name="Retângulo 29"/>
          <p:cNvSpPr/>
          <p:nvPr/>
        </p:nvSpPr>
        <p:spPr>
          <a:xfrm>
            <a:off x="755576" y="3102826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1" name="Retângulo 30"/>
          <p:cNvSpPr/>
          <p:nvPr/>
        </p:nvSpPr>
        <p:spPr>
          <a:xfrm>
            <a:off x="755576" y="3606882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2" name="Retângulo 31"/>
          <p:cNvSpPr/>
          <p:nvPr/>
        </p:nvSpPr>
        <p:spPr>
          <a:xfrm>
            <a:off x="755576" y="4110938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3" name="Retângulo 32"/>
          <p:cNvSpPr/>
          <p:nvPr/>
        </p:nvSpPr>
        <p:spPr>
          <a:xfrm>
            <a:off x="755576" y="4620026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4" name="Retângulo 33"/>
          <p:cNvSpPr/>
          <p:nvPr/>
        </p:nvSpPr>
        <p:spPr>
          <a:xfrm>
            <a:off x="755576" y="5114018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5" name="Retângulo 34"/>
          <p:cNvSpPr/>
          <p:nvPr/>
        </p:nvSpPr>
        <p:spPr>
          <a:xfrm>
            <a:off x="755576" y="5623106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09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3"/>
          <p:cNvSpPr>
            <a:spLocks noGrp="1"/>
          </p:cNvSpPr>
          <p:nvPr>
            <p:ph type="title"/>
          </p:nvPr>
        </p:nvSpPr>
        <p:spPr>
          <a:xfrm>
            <a:off x="250825" y="115888"/>
            <a:ext cx="8229600" cy="561975"/>
          </a:xfrm>
        </p:spPr>
        <p:txBody>
          <a:bodyPr/>
          <a:lstStyle/>
          <a:p>
            <a:pPr eaLnBrk="1" hangingPunct="1"/>
            <a:r>
              <a:rPr lang="pt-BR" altLang="pt-BR" dirty="0" smtClean="0"/>
              <a:t>Conteúdo</a:t>
            </a:r>
          </a:p>
        </p:txBody>
      </p:sp>
      <p:sp>
        <p:nvSpPr>
          <p:cNvPr id="9" name="Retângulo 8"/>
          <p:cNvSpPr/>
          <p:nvPr/>
        </p:nvSpPr>
        <p:spPr>
          <a:xfrm>
            <a:off x="756271" y="1626662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>
                <a:solidFill>
                  <a:schemeClr val="tx1"/>
                </a:solidFill>
              </a:rPr>
              <a:t>	</a:t>
            </a:r>
            <a:r>
              <a:rPr lang="pt-BR" dirty="0" smtClean="0">
                <a:solidFill>
                  <a:schemeClr val="tx1"/>
                </a:solidFill>
              </a:rPr>
              <a:t>Aspectos gerais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756271" y="2130718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Balanço Orçamentário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756271" y="2634774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Balanço Financeiro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56271" y="3138830"/>
            <a:ext cx="7848872" cy="32617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b="1" dirty="0" smtClean="0">
                <a:solidFill>
                  <a:schemeClr val="bg1"/>
                </a:solidFill>
              </a:rPr>
              <a:t>	Balanço Patrimonial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756271" y="4650998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Demonstração das Mutações no Patrimônio Líquido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756271" y="5155054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Notas Explicativas às DCASP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3" name="Retângulo 22"/>
          <p:cNvSpPr/>
          <p:nvPr/>
        </p:nvSpPr>
        <p:spPr>
          <a:xfrm>
            <a:off x="755576" y="5659110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Consolidação das Demonstrações Contábeis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755576" y="4146942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Demonstração dos Fluxos de Caixa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755576" y="3642886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Demonstração das Variações Patrimoniais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755576" y="2096852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24" name="Retângulo 23"/>
          <p:cNvSpPr/>
          <p:nvPr/>
        </p:nvSpPr>
        <p:spPr>
          <a:xfrm>
            <a:off x="755576" y="1593380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25" name="Retângulo 24"/>
          <p:cNvSpPr/>
          <p:nvPr/>
        </p:nvSpPr>
        <p:spPr>
          <a:xfrm>
            <a:off x="755576" y="2598407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0" name="Retângulo 29"/>
          <p:cNvSpPr/>
          <p:nvPr/>
        </p:nvSpPr>
        <p:spPr>
          <a:xfrm>
            <a:off x="755576" y="3102826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1" name="Retângulo 30"/>
          <p:cNvSpPr/>
          <p:nvPr/>
        </p:nvSpPr>
        <p:spPr>
          <a:xfrm>
            <a:off x="755576" y="3606882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2" name="Retângulo 31"/>
          <p:cNvSpPr/>
          <p:nvPr/>
        </p:nvSpPr>
        <p:spPr>
          <a:xfrm>
            <a:off x="755576" y="4110938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3" name="Retângulo 32"/>
          <p:cNvSpPr/>
          <p:nvPr/>
        </p:nvSpPr>
        <p:spPr>
          <a:xfrm>
            <a:off x="755576" y="4620026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4" name="Retângulo 33"/>
          <p:cNvSpPr/>
          <p:nvPr/>
        </p:nvSpPr>
        <p:spPr>
          <a:xfrm>
            <a:off x="755576" y="5114018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5" name="Retângulo 34"/>
          <p:cNvSpPr/>
          <p:nvPr/>
        </p:nvSpPr>
        <p:spPr>
          <a:xfrm>
            <a:off x="755576" y="5623106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pic>
        <p:nvPicPr>
          <p:cNvPr id="22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97785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1811469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4" y="2315961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358" y="2820017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9577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3"/>
          <p:cNvSpPr>
            <a:spLocks noGrp="1"/>
          </p:cNvSpPr>
          <p:nvPr>
            <p:ph type="title"/>
          </p:nvPr>
        </p:nvSpPr>
        <p:spPr>
          <a:xfrm>
            <a:off x="250825" y="202729"/>
            <a:ext cx="8229600" cy="561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t-BR" altLang="pt-BR" dirty="0" smtClean="0"/>
              <a:t>Definição do Balanço Patrimonial segundo a </a:t>
            </a:r>
            <a:br>
              <a:rPr lang="pt-BR" altLang="pt-BR" dirty="0" smtClean="0"/>
            </a:br>
            <a:r>
              <a:rPr lang="pt-BR" altLang="pt-BR" dirty="0" smtClean="0"/>
              <a:t>Lei nº 4.320/64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7117692"/>
              </p:ext>
            </p:extLst>
          </p:nvPr>
        </p:nvGraphicFramePr>
        <p:xfrm>
          <a:off x="2339752" y="1052736"/>
          <a:ext cx="4320480" cy="1828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60240"/>
                <a:gridCol w="2160240"/>
              </a:tblGrid>
              <a:tr h="569913">
                <a:tc gridSpan="2"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O Balanço Patrimonial demonstrará:</a:t>
                      </a:r>
                      <a:endParaRPr lang="pt-BR" sz="1600" baseline="0" dirty="0" smtClean="0"/>
                    </a:p>
                    <a:p>
                      <a:pPr algn="ctr"/>
                      <a:r>
                        <a:rPr lang="pt-BR" sz="1600" b="0" baseline="0" dirty="0" smtClean="0"/>
                        <a:t>(Lei nº 4.320/1964, art. 105)</a:t>
                      </a:r>
                      <a:endParaRPr lang="pt-BR" sz="1600" b="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569913">
                <a:tc rowSpan="2">
                  <a:txBody>
                    <a:bodyPr/>
                    <a:lstStyle/>
                    <a:p>
                      <a:r>
                        <a:rPr lang="pt-BR" sz="1600" dirty="0" smtClean="0"/>
                        <a:t>Ativo Financeiro</a:t>
                      </a:r>
                    </a:p>
                    <a:p>
                      <a:r>
                        <a:rPr lang="pt-BR" sz="1600" dirty="0" smtClean="0"/>
                        <a:t>Ativo</a:t>
                      </a:r>
                      <a:r>
                        <a:rPr lang="pt-BR" sz="1600" baseline="0" dirty="0" smtClean="0"/>
                        <a:t> Permanente</a:t>
                      </a:r>
                      <a:endParaRPr lang="pt-BR" sz="160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Passivo Financeiro</a:t>
                      </a:r>
                    </a:p>
                    <a:p>
                      <a:r>
                        <a:rPr lang="pt-BR" sz="1600" dirty="0" smtClean="0"/>
                        <a:t>Passivo </a:t>
                      </a:r>
                      <a:r>
                        <a:rPr lang="pt-BR" sz="1600" baseline="0" dirty="0" smtClean="0"/>
                        <a:t>Permanente</a:t>
                      </a:r>
                      <a:endParaRPr lang="pt-BR" sz="1600" dirty="0" smtClean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30187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Saldo Patrimonial</a:t>
                      </a:r>
                      <a:endParaRPr lang="pt-BR" sz="16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0187">
                <a:tc gridSpan="2"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Contas</a:t>
                      </a:r>
                      <a:r>
                        <a:rPr lang="pt-BR" sz="1600" baseline="0" dirty="0" smtClean="0"/>
                        <a:t> de Compensação</a:t>
                      </a:r>
                      <a:endParaRPr lang="pt-BR" sz="16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Divisa 10"/>
          <p:cNvSpPr/>
          <p:nvPr/>
        </p:nvSpPr>
        <p:spPr>
          <a:xfrm>
            <a:off x="106114" y="3104964"/>
            <a:ext cx="3097039" cy="504056"/>
          </a:xfrm>
          <a:prstGeom prst="chevron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bg1"/>
                </a:solidFill>
              </a:rPr>
              <a:t>Ativo Financeiro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15" name="Divisa 14"/>
          <p:cNvSpPr/>
          <p:nvPr/>
        </p:nvSpPr>
        <p:spPr>
          <a:xfrm>
            <a:off x="90140" y="4684566"/>
            <a:ext cx="3097039" cy="504056"/>
          </a:xfrm>
          <a:prstGeom prst="chevron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bg1"/>
                </a:solidFill>
              </a:rPr>
              <a:t>Ativo Permanente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16" name="Divisa 15"/>
          <p:cNvSpPr/>
          <p:nvPr/>
        </p:nvSpPr>
        <p:spPr>
          <a:xfrm>
            <a:off x="4571305" y="3100390"/>
            <a:ext cx="3097039" cy="504056"/>
          </a:xfrm>
          <a:prstGeom prst="chevron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bg1"/>
                </a:solidFill>
              </a:rPr>
              <a:t>Passivo Financeiro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17" name="Divisa 16"/>
          <p:cNvSpPr/>
          <p:nvPr/>
        </p:nvSpPr>
        <p:spPr>
          <a:xfrm>
            <a:off x="4571305" y="4684566"/>
            <a:ext cx="3097039" cy="504056"/>
          </a:xfrm>
          <a:prstGeom prst="chevron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bg1"/>
                </a:solidFill>
              </a:rPr>
              <a:t>Passivo Permanente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395536" y="3532438"/>
            <a:ext cx="4104456" cy="976682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créditos </a:t>
            </a:r>
            <a:r>
              <a:rPr lang="pt-BR" dirty="0">
                <a:solidFill>
                  <a:schemeClr val="tx1"/>
                </a:solidFill>
              </a:rPr>
              <a:t>e </a:t>
            </a:r>
            <a:r>
              <a:rPr lang="pt-BR" dirty="0" smtClean="0">
                <a:solidFill>
                  <a:schemeClr val="tx1"/>
                </a:solidFill>
              </a:rPr>
              <a:t>valores </a:t>
            </a:r>
            <a:r>
              <a:rPr lang="pt-BR" dirty="0">
                <a:solidFill>
                  <a:schemeClr val="tx1"/>
                </a:solidFill>
              </a:rPr>
              <a:t>realizáveis </a:t>
            </a:r>
            <a:r>
              <a:rPr lang="pt-BR" b="1" dirty="0" smtClean="0">
                <a:solidFill>
                  <a:schemeClr val="tx1"/>
                </a:solidFill>
              </a:rPr>
              <a:t>INDEPENDENTEMENTE de </a:t>
            </a:r>
            <a:r>
              <a:rPr lang="pt-BR" b="1" dirty="0">
                <a:solidFill>
                  <a:schemeClr val="tx1"/>
                </a:solidFill>
              </a:rPr>
              <a:t>autorização orçamentária </a:t>
            </a:r>
            <a:r>
              <a:rPr lang="pt-BR" dirty="0">
                <a:solidFill>
                  <a:schemeClr val="tx1"/>
                </a:solidFill>
              </a:rPr>
              <a:t>e os valores numerários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395536" y="5116614"/>
            <a:ext cx="4104456" cy="976682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bens</a:t>
            </a:r>
            <a:r>
              <a:rPr lang="pt-BR" dirty="0">
                <a:solidFill>
                  <a:schemeClr val="tx1"/>
                </a:solidFill>
              </a:rPr>
              <a:t>, créditos e valores, </a:t>
            </a:r>
            <a:endParaRPr lang="pt-BR" dirty="0" smtClean="0">
              <a:solidFill>
                <a:schemeClr val="tx1"/>
              </a:solidFill>
            </a:endParaRPr>
          </a:p>
          <a:p>
            <a:pPr algn="ctr"/>
            <a:r>
              <a:rPr lang="pt-BR" dirty="0" smtClean="0">
                <a:solidFill>
                  <a:schemeClr val="tx1"/>
                </a:solidFill>
              </a:rPr>
              <a:t>cuja </a:t>
            </a:r>
            <a:r>
              <a:rPr lang="pt-BR" dirty="0">
                <a:solidFill>
                  <a:schemeClr val="tx1"/>
                </a:solidFill>
              </a:rPr>
              <a:t>mobilização ou alienação </a:t>
            </a:r>
            <a:endParaRPr lang="pt-BR" dirty="0" smtClean="0">
              <a:solidFill>
                <a:schemeClr val="tx1"/>
              </a:solidFill>
            </a:endParaRPr>
          </a:p>
          <a:p>
            <a:pPr algn="ctr"/>
            <a:r>
              <a:rPr lang="pt-BR" b="1" dirty="0" smtClean="0">
                <a:solidFill>
                  <a:schemeClr val="tx1"/>
                </a:solidFill>
              </a:rPr>
              <a:t>DEPENDA de </a:t>
            </a:r>
            <a:r>
              <a:rPr lang="pt-BR" b="1" dirty="0">
                <a:solidFill>
                  <a:schemeClr val="tx1"/>
                </a:solidFill>
              </a:rPr>
              <a:t>autorização legislativa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4860032" y="3532438"/>
            <a:ext cx="4104456" cy="97668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dívidas </a:t>
            </a:r>
            <a:r>
              <a:rPr lang="pt-BR" dirty="0">
                <a:solidFill>
                  <a:schemeClr val="tx1"/>
                </a:solidFill>
              </a:rPr>
              <a:t>fundadas </a:t>
            </a:r>
            <a:endParaRPr lang="pt-BR" dirty="0" smtClean="0">
              <a:solidFill>
                <a:schemeClr val="tx1"/>
              </a:solidFill>
            </a:endParaRPr>
          </a:p>
          <a:p>
            <a:pPr algn="ctr"/>
            <a:r>
              <a:rPr lang="pt-BR" dirty="0" smtClean="0">
                <a:solidFill>
                  <a:schemeClr val="tx1"/>
                </a:solidFill>
              </a:rPr>
              <a:t>e </a:t>
            </a:r>
            <a:r>
              <a:rPr lang="pt-BR" dirty="0">
                <a:solidFill>
                  <a:schemeClr val="tx1"/>
                </a:solidFill>
              </a:rPr>
              <a:t>outras </a:t>
            </a:r>
            <a:r>
              <a:rPr lang="pt-BR" dirty="0" smtClean="0">
                <a:solidFill>
                  <a:schemeClr val="tx1"/>
                </a:solidFill>
              </a:rPr>
              <a:t>cujo pagamento </a:t>
            </a:r>
          </a:p>
          <a:p>
            <a:pPr algn="ctr"/>
            <a:r>
              <a:rPr lang="pt-BR" b="1" dirty="0" smtClean="0">
                <a:solidFill>
                  <a:schemeClr val="tx1"/>
                </a:solidFill>
              </a:rPr>
              <a:t>INDEPENDA de </a:t>
            </a:r>
            <a:r>
              <a:rPr lang="pt-BR" b="1" dirty="0">
                <a:solidFill>
                  <a:schemeClr val="tx1"/>
                </a:solidFill>
              </a:rPr>
              <a:t>autorização orçamentária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4885144" y="5116614"/>
            <a:ext cx="4104456" cy="97668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dívidas fundadas e outras que </a:t>
            </a:r>
            <a:endParaRPr lang="pt-BR" dirty="0" smtClean="0">
              <a:solidFill>
                <a:schemeClr val="tx1"/>
              </a:solidFill>
            </a:endParaRPr>
          </a:p>
          <a:p>
            <a:pPr algn="ctr"/>
            <a:r>
              <a:rPr lang="pt-BR" b="1" dirty="0" smtClean="0">
                <a:solidFill>
                  <a:schemeClr val="tx1"/>
                </a:solidFill>
              </a:rPr>
              <a:t>DEPENDAM de </a:t>
            </a:r>
            <a:r>
              <a:rPr lang="pt-BR" b="1" dirty="0">
                <a:solidFill>
                  <a:schemeClr val="tx1"/>
                </a:solidFill>
              </a:rPr>
              <a:t>autorização legislativa </a:t>
            </a:r>
            <a:endParaRPr lang="pt-BR" b="1" dirty="0" smtClean="0">
              <a:solidFill>
                <a:schemeClr val="tx1"/>
              </a:solidFill>
            </a:endParaRPr>
          </a:p>
          <a:p>
            <a:pPr algn="ctr"/>
            <a:r>
              <a:rPr lang="pt-BR" dirty="0" smtClean="0">
                <a:solidFill>
                  <a:schemeClr val="tx1"/>
                </a:solidFill>
              </a:rPr>
              <a:t>para </a:t>
            </a:r>
            <a:r>
              <a:rPr lang="pt-BR" dirty="0">
                <a:solidFill>
                  <a:schemeClr val="tx1"/>
                </a:solidFill>
              </a:rPr>
              <a:t>amortização ou resgate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23" name="Retângulo 22"/>
          <p:cNvSpPr/>
          <p:nvPr/>
        </p:nvSpPr>
        <p:spPr>
          <a:xfrm>
            <a:off x="7380312" y="1538982"/>
            <a:ext cx="1855051" cy="10213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O SUPERÁVIT FINANCEIRO É CALCULADO NO </a:t>
            </a:r>
            <a:r>
              <a:rPr lang="pt-BR" sz="1400" b="1" dirty="0" smtClean="0">
                <a:solidFill>
                  <a:schemeClr val="tx1"/>
                </a:solidFill>
              </a:rPr>
              <a:t>BALANÇO PATRIMONIAL</a:t>
            </a:r>
            <a:r>
              <a:rPr lang="pt-BR" sz="1400" dirty="0" smtClean="0">
                <a:solidFill>
                  <a:schemeClr val="tx1"/>
                </a:solidFill>
              </a:rPr>
              <a:t>.</a:t>
            </a:r>
            <a:endParaRPr lang="pt-BR" sz="1400" dirty="0">
              <a:solidFill>
                <a:schemeClr val="tx1"/>
              </a:solidFill>
            </a:endParaRPr>
          </a:p>
        </p:txBody>
      </p:sp>
      <p:grpSp>
        <p:nvGrpSpPr>
          <p:cNvPr id="24" name="Grupo 23"/>
          <p:cNvGrpSpPr/>
          <p:nvPr/>
        </p:nvGrpSpPr>
        <p:grpSpPr>
          <a:xfrm>
            <a:off x="6948264" y="1688687"/>
            <a:ext cx="720080" cy="673451"/>
            <a:chOff x="1187624" y="1196752"/>
            <a:chExt cx="720080" cy="673451"/>
          </a:xfrm>
        </p:grpSpPr>
        <p:sp>
          <p:nvSpPr>
            <p:cNvPr id="25" name="Triângulo isósceles 24"/>
            <p:cNvSpPr/>
            <p:nvPr/>
          </p:nvSpPr>
          <p:spPr>
            <a:xfrm>
              <a:off x="1187624" y="1196752"/>
              <a:ext cx="720080" cy="576064"/>
            </a:xfrm>
            <a:prstGeom prst="triangle">
              <a:avLst/>
            </a:prstGeom>
            <a:solidFill>
              <a:schemeClr val="bg1"/>
            </a:solidFill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pt-BR" sz="2800" b="1" dirty="0" smtClean="0">
                <a:solidFill>
                  <a:schemeClr val="tx1"/>
                </a:solidFill>
              </a:endParaRPr>
            </a:p>
            <a:p>
              <a:pPr algn="ctr"/>
              <a:endParaRPr lang="pt-BR" sz="2800" b="1" dirty="0">
                <a:solidFill>
                  <a:schemeClr val="tx1"/>
                </a:solidFill>
              </a:endParaRPr>
            </a:p>
            <a:p>
              <a:pPr algn="ctr"/>
              <a:endParaRPr lang="pt-BR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26" name="CaixaDeTexto 25"/>
            <p:cNvSpPr txBox="1"/>
            <p:nvPr/>
          </p:nvSpPr>
          <p:spPr>
            <a:xfrm>
              <a:off x="1403648" y="1285428"/>
              <a:ext cx="28803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3200" dirty="0" smtClean="0">
                  <a:latin typeface="Arial Black" panose="020B0A04020102020204" pitchFamily="34" charset="0"/>
                  <a:cs typeface="Aharoni" panose="02010803020104030203" pitchFamily="2" charset="-79"/>
                </a:rPr>
                <a:t>!</a:t>
              </a:r>
              <a:endParaRPr lang="pt-BR" sz="3200" dirty="0">
                <a:latin typeface="Arial Black" panose="020B0A04020102020204" pitchFamily="34" charset="0"/>
                <a:cs typeface="Aharoni" panose="02010803020104030203" pitchFamily="2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7396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  <p:bldP spid="16" grpId="0" animBg="1"/>
      <p:bldP spid="17" grpId="0" animBg="1"/>
      <p:bldP spid="14" grpId="0" animBg="1"/>
      <p:bldP spid="19" grpId="0" animBg="1"/>
      <p:bldP spid="21" grpId="0" animBg="1"/>
      <p:bldP spid="22" grpId="0" animBg="1"/>
      <p:bldP spid="2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Estrutura do Balanço Patrimonial segundo a </a:t>
            </a:r>
            <a:br>
              <a:rPr lang="pt-BR" dirty="0" smtClean="0"/>
            </a:br>
            <a:r>
              <a:rPr lang="pt-BR" dirty="0" smtClean="0"/>
              <a:t>Lei nº 4.320/1964</a:t>
            </a:r>
            <a:endParaRPr lang="pt-BR" dirty="0"/>
          </a:p>
        </p:txBody>
      </p:sp>
      <p:graphicFrame>
        <p:nvGraphicFramePr>
          <p:cNvPr id="4" name="Group 157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4318269"/>
              </p:ext>
            </p:extLst>
          </p:nvPr>
        </p:nvGraphicFramePr>
        <p:xfrm>
          <a:off x="381689" y="1340768"/>
          <a:ext cx="8380623" cy="4793256"/>
        </p:xfrm>
        <a:graphic>
          <a:graphicData uri="http://schemas.openxmlformats.org/drawingml/2006/table">
            <a:tbl>
              <a:tblPr/>
              <a:tblGrid>
                <a:gridCol w="3182199"/>
                <a:gridCol w="878285"/>
                <a:gridCol w="3442195"/>
                <a:gridCol w="877944"/>
              </a:tblGrid>
              <a:tr h="207023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ATIVO</a:t>
                      </a: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 $</a:t>
                      </a: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PASSIVO</a:t>
                      </a: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$ </a:t>
                      </a: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02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ATIVO FINANCEIRO</a:t>
                      </a: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PASSIVO FINANCEIRO</a:t>
                      </a: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02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  </a:t>
                      </a:r>
                      <a:r>
                        <a:rPr kumimoji="1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Disponível</a:t>
                      </a: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  </a:t>
                      </a:r>
                      <a:r>
                        <a:rPr kumimoji="1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Restos</a:t>
                      </a: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a </a:t>
                      </a:r>
                      <a:r>
                        <a:rPr kumimoji="1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Pagar</a:t>
                      </a: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02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  </a:t>
                      </a:r>
                      <a:r>
                        <a:rPr kumimoji="1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Créditos</a:t>
                      </a: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kumimoji="1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em</a:t>
                      </a: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kumimoji="1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Circulação</a:t>
                      </a: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  </a:t>
                      </a:r>
                      <a:r>
                        <a:rPr kumimoji="1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Retenções</a:t>
                      </a: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de </a:t>
                      </a:r>
                      <a:r>
                        <a:rPr kumimoji="1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Terceiros</a:t>
                      </a: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02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02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ATIVO NÃO FINANCEIRO (PERMANENTE)</a:t>
                      </a: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PASSIVO NÃO FINANCEIRO (PERMANENTE)</a:t>
                      </a: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02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  </a:t>
                      </a:r>
                      <a:r>
                        <a:rPr kumimoji="1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Circulante</a:t>
                      </a: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  </a:t>
                      </a:r>
                      <a:r>
                        <a:rPr kumimoji="1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Circulante</a:t>
                      </a: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02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  </a:t>
                      </a:r>
                      <a:r>
                        <a:rPr kumimoji="1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Realizável</a:t>
                      </a: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a Longo </a:t>
                      </a:r>
                      <a:r>
                        <a:rPr kumimoji="1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Prazo</a:t>
                      </a: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  </a:t>
                      </a:r>
                      <a:r>
                        <a:rPr kumimoji="1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Exigível</a:t>
                      </a: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a Longo </a:t>
                      </a:r>
                      <a:r>
                        <a:rPr kumimoji="1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Prazo</a:t>
                      </a: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02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  Bens </a:t>
                      </a:r>
                      <a:r>
                        <a:rPr kumimoji="1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móveis</a:t>
                      </a: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e </a:t>
                      </a:r>
                      <a:r>
                        <a:rPr kumimoji="1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imóveis</a:t>
                      </a: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02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PASSIVO REAL (PF + PNF)</a:t>
                      </a: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02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ATIVO REAL (AF + ANF)</a:t>
                      </a: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PATRIMÔNIO LÍQUIDO</a:t>
                      </a: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02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02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ATIVO COMPENSADO</a:t>
                      </a: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PASSIVO COMPENSADO</a:t>
                      </a: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02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  </a:t>
                      </a:r>
                      <a:r>
                        <a:rPr kumimoji="1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Responsabilidades</a:t>
                      </a: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kumimoji="1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Tít</a:t>
                      </a: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., </a:t>
                      </a:r>
                      <a:r>
                        <a:rPr kumimoji="1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valores</a:t>
                      </a: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e bens</a:t>
                      </a: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  </a:t>
                      </a:r>
                      <a:r>
                        <a:rPr kumimoji="1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Tít</a:t>
                      </a: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., </a:t>
                      </a:r>
                      <a:r>
                        <a:rPr kumimoji="1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valores</a:t>
                      </a: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s/ </a:t>
                      </a:r>
                      <a:r>
                        <a:rPr kumimoji="1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Responsabilidade</a:t>
                      </a: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02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  </a:t>
                      </a:r>
                      <a:r>
                        <a:rPr kumimoji="1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Garantias</a:t>
                      </a: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de </a:t>
                      </a:r>
                      <a:r>
                        <a:rPr kumimoji="1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valores</a:t>
                      </a: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  </a:t>
                      </a:r>
                      <a:r>
                        <a:rPr kumimoji="1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Valores</a:t>
                      </a: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kumimoji="1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em</a:t>
                      </a: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kumimoji="1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Garantia</a:t>
                      </a: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02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  </a:t>
                      </a:r>
                      <a:r>
                        <a:rPr kumimoji="1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Direitos</a:t>
                      </a: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e </a:t>
                      </a:r>
                      <a:r>
                        <a:rPr kumimoji="1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Obrigações</a:t>
                      </a: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kumimoji="1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conveniadas</a:t>
                      </a: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  </a:t>
                      </a:r>
                      <a:r>
                        <a:rPr kumimoji="1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Direitos</a:t>
                      </a: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e </a:t>
                      </a:r>
                      <a:r>
                        <a:rPr kumimoji="1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Obrigações</a:t>
                      </a: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kumimoji="1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conveniadas</a:t>
                      </a: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02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  </a:t>
                      </a:r>
                      <a:r>
                        <a:rPr kumimoji="1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Direitos</a:t>
                      </a: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e </a:t>
                      </a:r>
                      <a:r>
                        <a:rPr kumimoji="1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Obrigações</a:t>
                      </a: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kumimoji="1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Contratuais</a:t>
                      </a: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  </a:t>
                      </a:r>
                      <a:r>
                        <a:rPr kumimoji="1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Direitos</a:t>
                      </a: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e </a:t>
                      </a:r>
                      <a:r>
                        <a:rPr kumimoji="1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Obrigações</a:t>
                      </a:r>
                      <a:r>
                        <a:rPr kumimoji="1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kumimoji="1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Contratuais</a:t>
                      </a: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02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TOTAL DO ATIVO</a:t>
                      </a: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 </a:t>
                      </a: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TOTAL DO PASSIVO</a:t>
                      </a: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cs typeface="Arial" pitchFamily="34" charset="0"/>
                        </a:rPr>
                        <a:t> </a:t>
                      </a:r>
                      <a:endParaRPr kumimoji="1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3251" marR="73251" marT="36626" marB="36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992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Definição do Balanço Patrimonial segundo a NBC T 16.6</a:t>
            </a:r>
            <a:endParaRPr lang="pt-BR" dirty="0"/>
          </a:p>
        </p:txBody>
      </p:sp>
      <p:sp>
        <p:nvSpPr>
          <p:cNvPr id="9" name="Retângulo de cantos arredondados 8"/>
          <p:cNvSpPr/>
          <p:nvPr/>
        </p:nvSpPr>
        <p:spPr>
          <a:xfrm>
            <a:off x="251520" y="4005064"/>
            <a:ext cx="1296144" cy="576064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bg1"/>
                </a:solidFill>
              </a:rPr>
              <a:t>Ativo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10" name="Retângulo de cantos arredondados 9"/>
          <p:cNvSpPr/>
          <p:nvPr/>
        </p:nvSpPr>
        <p:spPr>
          <a:xfrm>
            <a:off x="1979710" y="3284984"/>
            <a:ext cx="2376265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Ativo Circulante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1979711" y="4221088"/>
            <a:ext cx="2376266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Ativo não Circulante</a:t>
            </a:r>
            <a:endParaRPr lang="pt-BR" b="1" dirty="0">
              <a:solidFill>
                <a:schemeClr val="tx1"/>
              </a:solidFill>
            </a:endParaRPr>
          </a:p>
        </p:txBody>
      </p:sp>
      <p:cxnSp>
        <p:nvCxnSpPr>
          <p:cNvPr id="16" name="Conector angulado 15"/>
          <p:cNvCxnSpPr>
            <a:stCxn id="9" idx="3"/>
            <a:endCxn id="11" idx="1"/>
          </p:cNvCxnSpPr>
          <p:nvPr/>
        </p:nvCxnSpPr>
        <p:spPr>
          <a:xfrm>
            <a:off x="1547664" y="4293096"/>
            <a:ext cx="432047" cy="216024"/>
          </a:xfrm>
          <a:prstGeom prst="bentConnector3">
            <a:avLst/>
          </a:prstGeom>
          <a:ln w="19050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" name="Conector angulado 4"/>
          <p:cNvCxnSpPr>
            <a:stCxn id="9" idx="3"/>
            <a:endCxn id="10" idx="1"/>
          </p:cNvCxnSpPr>
          <p:nvPr/>
        </p:nvCxnSpPr>
        <p:spPr>
          <a:xfrm flipV="1">
            <a:off x="1547664" y="3573016"/>
            <a:ext cx="432046" cy="720080"/>
          </a:xfrm>
          <a:prstGeom prst="bentConnector3">
            <a:avLst/>
          </a:prstGeom>
          <a:ln w="19050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9" name="Retângulo de cantos arredondados 18"/>
          <p:cNvSpPr/>
          <p:nvPr/>
        </p:nvSpPr>
        <p:spPr>
          <a:xfrm>
            <a:off x="4826012" y="2780928"/>
            <a:ext cx="4067232" cy="432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 smtClean="0">
                <a:solidFill>
                  <a:schemeClr val="tx1"/>
                </a:solidFill>
              </a:rPr>
              <a:t>Disponíveis </a:t>
            </a:r>
            <a:r>
              <a:rPr lang="pt-BR" sz="1600" dirty="0">
                <a:solidFill>
                  <a:schemeClr val="tx1"/>
                </a:solidFill>
              </a:rPr>
              <a:t>para realização imediata</a:t>
            </a:r>
          </a:p>
        </p:txBody>
      </p:sp>
      <p:sp>
        <p:nvSpPr>
          <p:cNvPr id="20" name="Retângulo de cantos arredondados 19"/>
          <p:cNvSpPr/>
          <p:nvPr/>
        </p:nvSpPr>
        <p:spPr>
          <a:xfrm>
            <a:off x="4826012" y="3501008"/>
            <a:ext cx="4067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 smtClean="0">
                <a:solidFill>
                  <a:schemeClr val="tx1"/>
                </a:solidFill>
              </a:rPr>
              <a:t>Expectativa </a:t>
            </a:r>
            <a:r>
              <a:rPr lang="pt-BR" sz="1600" dirty="0">
                <a:solidFill>
                  <a:schemeClr val="tx1"/>
                </a:solidFill>
              </a:rPr>
              <a:t>de realização até doze meses após a data das demonstrações </a:t>
            </a:r>
            <a:r>
              <a:rPr lang="pt-BR" sz="1600" dirty="0" smtClean="0">
                <a:solidFill>
                  <a:schemeClr val="tx1"/>
                </a:solidFill>
              </a:rPr>
              <a:t>contábeis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21" name="Retângulo de cantos arredondados 20"/>
          <p:cNvSpPr/>
          <p:nvPr/>
        </p:nvSpPr>
        <p:spPr>
          <a:xfrm>
            <a:off x="4860032" y="4221088"/>
            <a:ext cx="4045768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 smtClean="0">
                <a:solidFill>
                  <a:schemeClr val="tx1"/>
                </a:solidFill>
              </a:rPr>
              <a:t>Os demais ativos não classificados como circulantes</a:t>
            </a:r>
            <a:endParaRPr lang="pt-BR" sz="1600" dirty="0">
              <a:solidFill>
                <a:schemeClr val="tx1"/>
              </a:solidFill>
            </a:endParaRPr>
          </a:p>
        </p:txBody>
      </p:sp>
      <p:cxnSp>
        <p:nvCxnSpPr>
          <p:cNvPr id="23" name="Conector angulado 22"/>
          <p:cNvCxnSpPr>
            <a:stCxn id="10" idx="3"/>
            <a:endCxn id="19" idx="1"/>
          </p:cNvCxnSpPr>
          <p:nvPr/>
        </p:nvCxnSpPr>
        <p:spPr>
          <a:xfrm flipV="1">
            <a:off x="4355975" y="2996928"/>
            <a:ext cx="470037" cy="576088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6" name="Conector angulado 25"/>
          <p:cNvCxnSpPr>
            <a:stCxn id="10" idx="3"/>
            <a:endCxn id="20" idx="1"/>
          </p:cNvCxnSpPr>
          <p:nvPr/>
        </p:nvCxnSpPr>
        <p:spPr>
          <a:xfrm>
            <a:off x="4355975" y="3573016"/>
            <a:ext cx="470037" cy="216024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5" name="Conector de seta reta 44"/>
          <p:cNvCxnSpPr>
            <a:stCxn id="11" idx="3"/>
            <a:endCxn id="21" idx="1"/>
          </p:cNvCxnSpPr>
          <p:nvPr/>
        </p:nvCxnSpPr>
        <p:spPr>
          <a:xfrm>
            <a:off x="4355977" y="4509120"/>
            <a:ext cx="504055" cy="0"/>
          </a:xfrm>
          <a:prstGeom prst="straightConnector1">
            <a:avLst/>
          </a:prstGeom>
          <a:ln w="19050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8" name="Retângulo de cantos arredondados 47"/>
          <p:cNvSpPr/>
          <p:nvPr/>
        </p:nvSpPr>
        <p:spPr>
          <a:xfrm>
            <a:off x="251520" y="5445224"/>
            <a:ext cx="1296144" cy="57606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bg1"/>
                </a:solidFill>
              </a:rPr>
              <a:t>Passivo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49" name="Retângulo de cantos arredondados 48"/>
          <p:cNvSpPr/>
          <p:nvPr/>
        </p:nvSpPr>
        <p:spPr>
          <a:xfrm>
            <a:off x="1976272" y="4941168"/>
            <a:ext cx="2376265" cy="57606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Passivo Circulante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50" name="Retângulo de cantos arredondados 49"/>
          <p:cNvSpPr/>
          <p:nvPr/>
        </p:nvSpPr>
        <p:spPr>
          <a:xfrm>
            <a:off x="1979711" y="5661248"/>
            <a:ext cx="2376266" cy="57606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Passivo não Circulante</a:t>
            </a:r>
            <a:endParaRPr lang="pt-BR" b="1" dirty="0">
              <a:solidFill>
                <a:schemeClr val="tx1"/>
              </a:solidFill>
            </a:endParaRPr>
          </a:p>
        </p:txBody>
      </p:sp>
      <p:cxnSp>
        <p:nvCxnSpPr>
          <p:cNvPr id="56" name="Conector de seta reta 55"/>
          <p:cNvCxnSpPr>
            <a:stCxn id="50" idx="3"/>
            <a:endCxn id="58" idx="1"/>
          </p:cNvCxnSpPr>
          <p:nvPr/>
        </p:nvCxnSpPr>
        <p:spPr>
          <a:xfrm>
            <a:off x="4355977" y="5949280"/>
            <a:ext cx="504055" cy="0"/>
          </a:xfrm>
          <a:prstGeom prst="straightConnector1">
            <a:avLst/>
          </a:prstGeom>
          <a:ln w="19050">
            <a:solidFill>
              <a:schemeClr val="accent6"/>
            </a:solidFill>
            <a:headEnd type="none" w="med" len="med"/>
            <a:tailEnd type="arrow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8" name="Retângulo de cantos arredondados 57"/>
          <p:cNvSpPr/>
          <p:nvPr/>
        </p:nvSpPr>
        <p:spPr>
          <a:xfrm>
            <a:off x="4860032" y="5661248"/>
            <a:ext cx="4045768" cy="57606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 smtClean="0">
                <a:solidFill>
                  <a:schemeClr val="tx1"/>
                </a:solidFill>
              </a:rPr>
              <a:t>Os demais passivos não classificados como circulantes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60" name="Retângulo de cantos arredondados 59"/>
          <p:cNvSpPr/>
          <p:nvPr/>
        </p:nvSpPr>
        <p:spPr>
          <a:xfrm>
            <a:off x="4820262" y="4938855"/>
            <a:ext cx="4067232" cy="57606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 smtClean="0">
                <a:solidFill>
                  <a:schemeClr val="tx1"/>
                </a:solidFill>
              </a:rPr>
              <a:t>Valores exigíveis até </a:t>
            </a:r>
            <a:r>
              <a:rPr lang="pt-BR" sz="1600" dirty="0">
                <a:solidFill>
                  <a:schemeClr val="tx1"/>
                </a:solidFill>
              </a:rPr>
              <a:t>doze meses após a data das demonstrações </a:t>
            </a:r>
            <a:r>
              <a:rPr lang="pt-BR" sz="1600" dirty="0" smtClean="0">
                <a:solidFill>
                  <a:schemeClr val="tx1"/>
                </a:solidFill>
              </a:rPr>
              <a:t>contábeis</a:t>
            </a:r>
            <a:endParaRPr lang="pt-BR" sz="1600" dirty="0">
              <a:solidFill>
                <a:schemeClr val="tx1"/>
              </a:solidFill>
            </a:endParaRPr>
          </a:p>
        </p:txBody>
      </p:sp>
      <p:cxnSp>
        <p:nvCxnSpPr>
          <p:cNvPr id="72" name="Conector angulado 71"/>
          <p:cNvCxnSpPr>
            <a:stCxn id="48" idx="3"/>
            <a:endCxn id="49" idx="1"/>
          </p:cNvCxnSpPr>
          <p:nvPr/>
        </p:nvCxnSpPr>
        <p:spPr>
          <a:xfrm flipV="1">
            <a:off x="1547664" y="5229200"/>
            <a:ext cx="428608" cy="504056"/>
          </a:xfrm>
          <a:prstGeom prst="bentConnector3">
            <a:avLst>
              <a:gd name="adj1" fmla="val 50000"/>
            </a:avLst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5" name="Conector angulado 74"/>
          <p:cNvCxnSpPr>
            <a:stCxn id="48" idx="3"/>
            <a:endCxn id="50" idx="1"/>
          </p:cNvCxnSpPr>
          <p:nvPr/>
        </p:nvCxnSpPr>
        <p:spPr>
          <a:xfrm>
            <a:off x="1547664" y="5733256"/>
            <a:ext cx="432047" cy="216024"/>
          </a:xfrm>
          <a:prstGeom prst="bentConnector3">
            <a:avLst/>
          </a:prstGeom>
          <a:ln w="19050">
            <a:solidFill>
              <a:schemeClr val="accent6"/>
            </a:solidFill>
            <a:headEnd type="none" w="med" len="med"/>
            <a:tailEnd type="arrow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8" name="Conector angulado 77"/>
          <p:cNvCxnSpPr>
            <a:stCxn id="49" idx="3"/>
            <a:endCxn id="60" idx="1"/>
          </p:cNvCxnSpPr>
          <p:nvPr/>
        </p:nvCxnSpPr>
        <p:spPr>
          <a:xfrm flipV="1">
            <a:off x="4352537" y="5226887"/>
            <a:ext cx="467725" cy="2313"/>
          </a:xfrm>
          <a:prstGeom prst="bentConnector3">
            <a:avLst>
              <a:gd name="adj1" fmla="val 50000"/>
            </a:avLst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6603198" y="3170625"/>
            <a:ext cx="559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OU</a:t>
            </a:r>
            <a:endParaRPr lang="pt-BR" dirty="0"/>
          </a:p>
        </p:txBody>
      </p:sp>
      <p:graphicFrame>
        <p:nvGraphicFramePr>
          <p:cNvPr id="27" name="Tabela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6648570"/>
              </p:ext>
            </p:extLst>
          </p:nvPr>
        </p:nvGraphicFramePr>
        <p:xfrm>
          <a:off x="251520" y="1268760"/>
          <a:ext cx="4320480" cy="148431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60240"/>
                <a:gridCol w="2160240"/>
              </a:tblGrid>
              <a:tr h="569913">
                <a:tc gridSpan="2"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O Balanço Patrimonial está estruturado em:</a:t>
                      </a:r>
                      <a:endParaRPr lang="pt-BR" sz="1600" baseline="0" dirty="0" smtClean="0"/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569913">
                <a:tc rowSpan="2">
                  <a:txBody>
                    <a:bodyPr/>
                    <a:lstStyle/>
                    <a:p>
                      <a:r>
                        <a:rPr lang="pt-BR" sz="1600" dirty="0" smtClean="0"/>
                        <a:t>Ativo Circulante</a:t>
                      </a:r>
                    </a:p>
                    <a:p>
                      <a:r>
                        <a:rPr lang="pt-BR" sz="1600" dirty="0" smtClean="0"/>
                        <a:t>Ativo</a:t>
                      </a:r>
                      <a:r>
                        <a:rPr lang="pt-BR" sz="1600" baseline="0" dirty="0" smtClean="0"/>
                        <a:t> não Circulante</a:t>
                      </a:r>
                      <a:endParaRPr lang="pt-BR" sz="160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Passivo Circulante</a:t>
                      </a:r>
                    </a:p>
                    <a:p>
                      <a:r>
                        <a:rPr lang="pt-BR" sz="1600" dirty="0" smtClean="0"/>
                        <a:t>Passivo </a:t>
                      </a:r>
                      <a:r>
                        <a:rPr lang="pt-BR" sz="1600" baseline="0" dirty="0" smtClean="0"/>
                        <a:t>não </a:t>
                      </a:r>
                      <a:r>
                        <a:rPr lang="pt-BR" sz="1600" dirty="0" smtClean="0"/>
                        <a:t>Circulante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30187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Patrimônio Líquido</a:t>
                      </a:r>
                      <a:endParaRPr lang="pt-BR" sz="16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8" name="Retângulo 27"/>
          <p:cNvSpPr/>
          <p:nvPr/>
        </p:nvSpPr>
        <p:spPr>
          <a:xfrm>
            <a:off x="5449416" y="1506934"/>
            <a:ext cx="3456384" cy="10213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tx1"/>
                </a:solidFill>
              </a:rPr>
              <a:t>A classificação dos elementos patrimoniais considera a segregação em “circulante” e “não circulante”, com base em seus atributos de </a:t>
            </a:r>
            <a:r>
              <a:rPr lang="pt-BR" sz="1400" b="1" dirty="0">
                <a:solidFill>
                  <a:schemeClr val="tx1"/>
                </a:solidFill>
              </a:rPr>
              <a:t>conversibilidade</a:t>
            </a:r>
            <a:r>
              <a:rPr lang="pt-BR" sz="1400" dirty="0">
                <a:solidFill>
                  <a:schemeClr val="tx1"/>
                </a:solidFill>
              </a:rPr>
              <a:t> e </a:t>
            </a:r>
            <a:r>
              <a:rPr lang="pt-BR" sz="1400" b="1" dirty="0" smtClean="0">
                <a:solidFill>
                  <a:schemeClr val="tx1"/>
                </a:solidFill>
              </a:rPr>
              <a:t>exigibilidade</a:t>
            </a:r>
            <a:r>
              <a:rPr lang="pt-BR" sz="1400" dirty="0" smtClean="0">
                <a:solidFill>
                  <a:schemeClr val="tx1"/>
                </a:solidFill>
              </a:rPr>
              <a:t>.</a:t>
            </a:r>
            <a:endParaRPr lang="pt-BR" sz="1400" dirty="0">
              <a:solidFill>
                <a:schemeClr val="tx1"/>
              </a:solidFill>
            </a:endParaRPr>
          </a:p>
        </p:txBody>
      </p:sp>
      <p:grpSp>
        <p:nvGrpSpPr>
          <p:cNvPr id="29" name="Grupo 28"/>
          <p:cNvGrpSpPr/>
          <p:nvPr/>
        </p:nvGrpSpPr>
        <p:grpSpPr>
          <a:xfrm>
            <a:off x="4820262" y="1724122"/>
            <a:ext cx="720080" cy="673451"/>
            <a:chOff x="1187624" y="1196752"/>
            <a:chExt cx="720080" cy="673451"/>
          </a:xfrm>
        </p:grpSpPr>
        <p:sp>
          <p:nvSpPr>
            <p:cNvPr id="30" name="Triângulo isósceles 29"/>
            <p:cNvSpPr/>
            <p:nvPr/>
          </p:nvSpPr>
          <p:spPr>
            <a:xfrm>
              <a:off x="1187624" y="1196752"/>
              <a:ext cx="720080" cy="576064"/>
            </a:xfrm>
            <a:prstGeom prst="triangle">
              <a:avLst/>
            </a:prstGeom>
            <a:solidFill>
              <a:schemeClr val="bg1"/>
            </a:solidFill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pt-BR" sz="2800" b="1" dirty="0" smtClean="0">
                <a:solidFill>
                  <a:schemeClr val="tx1"/>
                </a:solidFill>
              </a:endParaRPr>
            </a:p>
            <a:p>
              <a:pPr algn="ctr"/>
              <a:endParaRPr lang="pt-BR" sz="2800" b="1" dirty="0">
                <a:solidFill>
                  <a:schemeClr val="tx1"/>
                </a:solidFill>
              </a:endParaRPr>
            </a:p>
            <a:p>
              <a:pPr algn="ctr"/>
              <a:endParaRPr lang="pt-BR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CaixaDeTexto 30"/>
            <p:cNvSpPr txBox="1"/>
            <p:nvPr/>
          </p:nvSpPr>
          <p:spPr>
            <a:xfrm>
              <a:off x="1403648" y="1285428"/>
              <a:ext cx="28803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3200" dirty="0" smtClean="0">
                  <a:latin typeface="Arial Black" panose="020B0A04020102020204" pitchFamily="34" charset="0"/>
                  <a:cs typeface="Aharoni" panose="02010803020104030203" pitchFamily="2" charset="-79"/>
                </a:rPr>
                <a:t>!</a:t>
              </a:r>
              <a:endParaRPr lang="pt-BR" sz="3200" dirty="0">
                <a:latin typeface="Arial Black" panose="020B0A04020102020204" pitchFamily="34" charset="0"/>
                <a:cs typeface="Aharoni" panose="02010803020104030203" pitchFamily="2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8642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9" grpId="0" animBg="1"/>
      <p:bldP spid="20" grpId="0" animBg="1"/>
      <p:bldP spid="21" grpId="0" animBg="1"/>
      <p:bldP spid="48" grpId="0" animBg="1"/>
      <p:bldP spid="49" grpId="0" animBg="1"/>
      <p:bldP spid="50" grpId="0" animBg="1"/>
      <p:bldP spid="58" grpId="0" animBg="1"/>
      <p:bldP spid="60" grpId="0" animBg="1"/>
      <p:bldP spid="6" grpId="0"/>
      <p:bldP spid="2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/>
          <p:cNvSpPr txBox="1"/>
          <p:nvPr/>
        </p:nvSpPr>
        <p:spPr>
          <a:xfrm>
            <a:off x="1331640" y="6021288"/>
            <a:ext cx="8931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continua...</a:t>
            </a:r>
            <a:endParaRPr lang="pt-BR" sz="1200" dirty="0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173040"/>
              </p:ext>
            </p:extLst>
          </p:nvPr>
        </p:nvGraphicFramePr>
        <p:xfrm>
          <a:off x="1245533" y="1051560"/>
          <a:ext cx="6652935" cy="4754880"/>
        </p:xfrm>
        <a:graphic>
          <a:graphicData uri="http://schemas.openxmlformats.org/drawingml/2006/table">
            <a:tbl>
              <a:tblPr firstRow="1" firstCol="1" bandRow="1"/>
              <a:tblGrid>
                <a:gridCol w="3967197"/>
                <a:gridCol w="1342869"/>
                <a:gridCol w="1342869"/>
              </a:tblGrid>
              <a:tr h="108153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BALANÇO PATRIMONIAL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081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72" marR="443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Exercício: 20XX</a:t>
                      </a:r>
                    </a:p>
                  </a:txBody>
                  <a:tcPr marL="44372" marR="4437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081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72" marR="443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72" marR="4437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72" marR="4437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81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ATIVO</a:t>
                      </a:r>
                    </a:p>
                  </a:txBody>
                  <a:tcPr marL="44372" marR="443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Exercício Atual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Exercício Anterior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81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72" marR="443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72" marR="443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72" marR="44372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81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Ativo Circulante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72" marR="443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72" marR="44372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07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   Caixa e Equivalentes de Caixa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   Créditos a Curto Prazo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   Investimentos e Aplicações Temporárias a Curto Prazo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   Estoques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   VPD Pagas Antecipadamente</a:t>
                      </a:r>
                    </a:p>
                  </a:txBody>
                  <a:tcPr marL="44372" marR="443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81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i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Total do Ativo Circulante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81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81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Ativo Não Circulante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33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   Realizável a Longo Prazo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   </a:t>
                      </a:r>
                      <a:r>
                        <a:rPr lang="pt-BR" sz="12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   Créditos </a:t>
                      </a: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a Longo Prazo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       </a:t>
                      </a: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Investimentos Temporários a Longo Prazo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       </a:t>
                      </a: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Estoques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   </a:t>
                      </a:r>
                      <a:r>
                        <a:rPr lang="pt-BR" sz="12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   VPD </a:t>
                      </a: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pagas antecipadamente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   Investimentos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   Imobilizado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   Intangível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   Diferido</a:t>
                      </a:r>
                    </a:p>
                  </a:txBody>
                  <a:tcPr marL="44372" marR="443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81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i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Total do Ativo Não Circulante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81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81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TOTAL DO ATIVO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Seta para baixo 11"/>
          <p:cNvSpPr/>
          <p:nvPr/>
        </p:nvSpPr>
        <p:spPr>
          <a:xfrm>
            <a:off x="8100392" y="1052736"/>
            <a:ext cx="900000" cy="4752528"/>
          </a:xfrm>
          <a:prstGeom prst="downArrow">
            <a:avLst/>
          </a:prstGeom>
          <a:gradFill>
            <a:gsLst>
              <a:gs pos="0">
                <a:schemeClr val="tx2">
                  <a:lumMod val="100000"/>
                </a:schemeClr>
              </a:gs>
              <a:gs pos="75000">
                <a:schemeClr val="tx2">
                  <a:lumMod val="50000"/>
                  <a:lumOff val="5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pt-BR" b="1" dirty="0" smtClean="0">
                <a:solidFill>
                  <a:schemeClr val="bg1"/>
                </a:solidFill>
              </a:rPr>
              <a:t>Grau decrescente de conversibilidade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Título 1"/>
          <p:cNvSpPr txBox="1">
            <a:spLocks/>
          </p:cNvSpPr>
          <p:nvPr/>
        </p:nvSpPr>
        <p:spPr bwMode="auto">
          <a:xfrm>
            <a:off x="251520" y="-27384"/>
            <a:ext cx="8229600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smtClean="0">
                <a:solidFill>
                  <a:schemeClr val="accent1"/>
                </a:solidFill>
              </a:rPr>
              <a:t>Estrutura do Balanço Patrimonial segundo o MCASP</a:t>
            </a:r>
            <a:endParaRPr lang="pt-BR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729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89717"/>
              </p:ext>
            </p:extLst>
          </p:nvPr>
        </p:nvGraphicFramePr>
        <p:xfrm>
          <a:off x="1245533" y="548680"/>
          <a:ext cx="6652935" cy="6217920"/>
        </p:xfrm>
        <a:graphic>
          <a:graphicData uri="http://schemas.openxmlformats.org/drawingml/2006/table">
            <a:tbl>
              <a:tblPr firstRow="1" firstCol="1" bandRow="1"/>
              <a:tblGrid>
                <a:gridCol w="3967197"/>
                <a:gridCol w="1342869"/>
                <a:gridCol w="1342869"/>
              </a:tblGrid>
              <a:tr h="1651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PASSIVO E PATRIMÔNIO LÍQUIDO</a:t>
                      </a:r>
                    </a:p>
                  </a:txBody>
                  <a:tcPr marL="44372" marR="443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Exercício Atual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Exercício Anterior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51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72" marR="443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1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Passivo Circulante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63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   Obrigações Trab., Prev. e Assistenciais a Pagar a Curto Prazo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   Empréstimos e Financiamentos a Curto Prazo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   Fornecedores e Contas a Pagar a Curto Prazo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   Obrigações Fiscais a Curto Prazo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   Obrigações de Repartições a Outros Entes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   Provisões a Curto Prazo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   Demais Obrigações a Curto Prazo</a:t>
                      </a:r>
                    </a:p>
                  </a:txBody>
                  <a:tcPr marL="44372" marR="443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1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i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Total do Passivo Circulante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1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72" marR="443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72" marR="44372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1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Passivo Não Circulante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72" marR="443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72" marR="44372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63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   Obrigações Trab., Prev. e Assistenciais a Pagar a Longo Prazo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   Empréstimos e Financiamentos a Longo Prazo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   Fornecedores e Contas a Pagar a Longo Prazo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   Obrigações Fiscais a Longo Prazo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   Provisões a Longo Prazo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   Demais Obrigações a Longo Prazo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   Resultado Diferido</a:t>
                      </a:r>
                    </a:p>
                  </a:txBody>
                  <a:tcPr marL="44372" marR="443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1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i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Total do Passivo Não Circulante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1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Patrimônio Líquido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 anchor="b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15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   Patrimônio Social e Capital Social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   Adiantamento Para Futuro Aumento de Capital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   Reservas de Capital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   Ajustes de Avaliação Patrimonial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   Reservas de Lucros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   Demais Reservas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   Resultados Acumulados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    (-) Ações / Cotas em Tesouraria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 anchor="b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i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Total do Patrimônio Líquido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 anchor="b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 anchor="b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TOTAL DO PASSIVO E DO PATRIMÔNIO LÍQUIDO</a:t>
                      </a: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 anchor="b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372" marR="44372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eta para baixo 2"/>
          <p:cNvSpPr/>
          <p:nvPr/>
        </p:nvSpPr>
        <p:spPr>
          <a:xfrm>
            <a:off x="8100392" y="620688"/>
            <a:ext cx="900000" cy="6120680"/>
          </a:xfrm>
          <a:prstGeom prst="downArrow">
            <a:avLst/>
          </a:prstGeom>
          <a:gradFill flip="none" rotWithShape="1">
            <a:gsLst>
              <a:gs pos="0">
                <a:schemeClr val="accent2">
                  <a:lumMod val="50000"/>
                </a:schemeClr>
              </a:gs>
              <a:gs pos="75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pt-BR" b="1" dirty="0" smtClean="0">
                <a:solidFill>
                  <a:schemeClr val="bg1"/>
                </a:solidFill>
              </a:rPr>
              <a:t>Grau decrescente de exigibilidade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51520" y="-27384"/>
            <a:ext cx="8229600" cy="648072"/>
          </a:xfrm>
        </p:spPr>
        <p:txBody>
          <a:bodyPr/>
          <a:lstStyle/>
          <a:p>
            <a:r>
              <a:rPr lang="pt-BR" dirty="0" smtClean="0">
                <a:solidFill>
                  <a:schemeClr val="accent1"/>
                </a:solidFill>
              </a:rPr>
              <a:t>Estrutura do Balanço Patrimonial segundo o MCASP</a:t>
            </a:r>
            <a:endParaRPr lang="pt-BR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92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648072"/>
          </a:xfrm>
        </p:spPr>
        <p:txBody>
          <a:bodyPr/>
          <a:lstStyle/>
          <a:p>
            <a:r>
              <a:rPr lang="pt-BR" dirty="0" smtClean="0">
                <a:solidFill>
                  <a:schemeClr val="accent1"/>
                </a:solidFill>
              </a:rPr>
              <a:t>Anexos do Balanço Patrimonial</a:t>
            </a:r>
            <a:endParaRPr lang="pt-BR" dirty="0">
              <a:solidFill>
                <a:schemeClr val="accent1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487101"/>
              </p:ext>
            </p:extLst>
          </p:nvPr>
        </p:nvGraphicFramePr>
        <p:xfrm>
          <a:off x="3419872" y="4941168"/>
          <a:ext cx="5579428" cy="1521397"/>
        </p:xfrm>
        <a:graphic>
          <a:graphicData uri="http://schemas.openxmlformats.org/drawingml/2006/table">
            <a:tbl>
              <a:tblPr firstRow="1" firstCol="1" bandRow="1"/>
              <a:tblGrid>
                <a:gridCol w="1341311"/>
                <a:gridCol w="4238117"/>
              </a:tblGrid>
              <a:tr h="161925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Campo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Contas Contábeis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200" b="1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Passivo Financeiro</a:t>
                      </a:r>
                      <a:endParaRPr lang="pt-BR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2.1.0.0.0.00.00, Atributo Financeiro (F) + 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2.2.0.0.0.00.00, Atributo Financeiro (F) + 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6.2.2.1.3.01.00 (Crédito Empenhado a Liquidar) +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6.2.2.1.3.05.00 </a:t>
                      </a:r>
                      <a:r>
                        <a:rPr lang="pt-BR" sz="1200" b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(Empenhos a Liquidar Inscritos em </a:t>
                      </a: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RPNP) </a:t>
                      </a:r>
                      <a:r>
                        <a:rPr lang="pt-BR" sz="1200" b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+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6.3.1.1.0.00.00 (RP Não Processado a Liquidar</a:t>
                      </a:r>
                      <a:r>
                        <a:rPr lang="pt-BR" sz="1200" b="1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2" name="Conector em curva 11"/>
          <p:cNvCxnSpPr>
            <a:stCxn id="6" idx="3"/>
            <a:endCxn id="5" idx="0"/>
          </p:cNvCxnSpPr>
          <p:nvPr/>
        </p:nvCxnSpPr>
        <p:spPr>
          <a:xfrm>
            <a:off x="1799552" y="3609008"/>
            <a:ext cx="4410034" cy="1332160"/>
          </a:xfrm>
          <a:prstGeom prst="curvedConnector2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5" name="Grupo 14"/>
          <p:cNvGrpSpPr/>
          <p:nvPr/>
        </p:nvGrpSpPr>
        <p:grpSpPr>
          <a:xfrm>
            <a:off x="6853065" y="1467377"/>
            <a:ext cx="720080" cy="673451"/>
            <a:chOff x="1187624" y="1196752"/>
            <a:chExt cx="720080" cy="673451"/>
          </a:xfrm>
        </p:grpSpPr>
        <p:sp>
          <p:nvSpPr>
            <p:cNvPr id="16" name="Triângulo isósceles 15"/>
            <p:cNvSpPr/>
            <p:nvPr/>
          </p:nvSpPr>
          <p:spPr>
            <a:xfrm>
              <a:off x="1187624" y="1196752"/>
              <a:ext cx="720080" cy="576064"/>
            </a:xfrm>
            <a:prstGeom prst="triangle">
              <a:avLst/>
            </a:prstGeom>
            <a:solidFill>
              <a:schemeClr val="bg1"/>
            </a:solidFill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pt-BR" sz="2800" b="1" dirty="0" smtClean="0">
                <a:solidFill>
                  <a:schemeClr val="tx1"/>
                </a:solidFill>
              </a:endParaRPr>
            </a:p>
            <a:p>
              <a:pPr algn="ctr"/>
              <a:endParaRPr lang="pt-BR" sz="2800" b="1" dirty="0">
                <a:solidFill>
                  <a:schemeClr val="tx1"/>
                </a:solidFill>
              </a:endParaRPr>
            </a:p>
            <a:p>
              <a:pPr algn="ctr"/>
              <a:endParaRPr lang="pt-BR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CaixaDeTexto 16"/>
            <p:cNvSpPr txBox="1"/>
            <p:nvPr/>
          </p:nvSpPr>
          <p:spPr>
            <a:xfrm>
              <a:off x="1403648" y="1285428"/>
              <a:ext cx="28803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3200" dirty="0" smtClean="0">
                  <a:latin typeface="Arial Black" panose="020B0A04020102020204" pitchFamily="34" charset="0"/>
                  <a:cs typeface="Aharoni" panose="02010803020104030203" pitchFamily="2" charset="-79"/>
                </a:rPr>
                <a:t>!</a:t>
              </a:r>
              <a:endParaRPr lang="pt-BR" sz="3200" dirty="0">
                <a:latin typeface="Arial Black" panose="020B0A04020102020204" pitchFamily="34" charset="0"/>
                <a:cs typeface="Aharoni" panose="02010803020104030203" pitchFamily="2" charset="-79"/>
              </a:endParaRPr>
            </a:p>
          </p:txBody>
        </p:sp>
      </p:grpSp>
      <p:sp>
        <p:nvSpPr>
          <p:cNvPr id="9" name="Retângulo 8"/>
          <p:cNvSpPr/>
          <p:nvPr/>
        </p:nvSpPr>
        <p:spPr>
          <a:xfrm>
            <a:off x="5580112" y="2132856"/>
            <a:ext cx="3265987" cy="18473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O </a:t>
            </a:r>
            <a:r>
              <a:rPr lang="pt-BR" sz="1400" dirty="0">
                <a:solidFill>
                  <a:schemeClr val="tx1"/>
                </a:solidFill>
              </a:rPr>
              <a:t>saldo da conta </a:t>
            </a:r>
          </a:p>
          <a:p>
            <a:pPr algn="ctr"/>
            <a:r>
              <a:rPr lang="pt-BR" sz="1400" dirty="0">
                <a:solidFill>
                  <a:schemeClr val="tx1"/>
                </a:solidFill>
              </a:rPr>
              <a:t>Créditos Empenhados em Liquidação (Classe 6) </a:t>
            </a:r>
            <a:r>
              <a:rPr lang="pt-BR" sz="1400" b="1" dirty="0">
                <a:solidFill>
                  <a:schemeClr val="tx1"/>
                </a:solidFill>
              </a:rPr>
              <a:t>não é utilizado </a:t>
            </a:r>
            <a:r>
              <a:rPr lang="pt-BR" sz="1400" dirty="0">
                <a:solidFill>
                  <a:schemeClr val="tx1"/>
                </a:solidFill>
              </a:rPr>
              <a:t>para elaboração </a:t>
            </a:r>
            <a:r>
              <a:rPr lang="pt-BR" sz="1400" dirty="0" smtClean="0">
                <a:solidFill>
                  <a:schemeClr val="tx1"/>
                </a:solidFill>
              </a:rPr>
              <a:t>deste Quadro porque </a:t>
            </a:r>
            <a:r>
              <a:rPr lang="pt-BR" sz="1400" dirty="0">
                <a:solidFill>
                  <a:schemeClr val="tx1"/>
                </a:solidFill>
              </a:rPr>
              <a:t>seu valor já estará refletido no </a:t>
            </a:r>
            <a:r>
              <a:rPr lang="pt-BR" sz="1400" dirty="0" smtClean="0">
                <a:solidFill>
                  <a:schemeClr val="tx1"/>
                </a:solidFill>
              </a:rPr>
              <a:t>Passivo patrimonial com </a:t>
            </a:r>
            <a:r>
              <a:rPr lang="pt-BR" sz="1400" dirty="0">
                <a:solidFill>
                  <a:schemeClr val="tx1"/>
                </a:solidFill>
              </a:rPr>
              <a:t>atributo “F” (Classe 2). </a:t>
            </a:r>
          </a:p>
          <a:p>
            <a:pPr algn="ctr"/>
            <a:endParaRPr lang="pt-BR" sz="1400" dirty="0" smtClean="0">
              <a:solidFill>
                <a:schemeClr val="tx1"/>
              </a:solidFill>
            </a:endParaRPr>
          </a:p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Assim</a:t>
            </a:r>
            <a:r>
              <a:rPr lang="pt-BR" sz="1400" dirty="0">
                <a:solidFill>
                  <a:schemeClr val="tx1"/>
                </a:solidFill>
              </a:rPr>
              <a:t>, evita-se </a:t>
            </a:r>
            <a:r>
              <a:rPr lang="pt-BR" sz="1400" b="1" dirty="0">
                <a:solidFill>
                  <a:schemeClr val="tx1"/>
                </a:solidFill>
              </a:rPr>
              <a:t>duplicidade</a:t>
            </a:r>
            <a:r>
              <a:rPr lang="pt-BR" sz="14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Retângulo de cantos arredondados 5"/>
          <p:cNvSpPr/>
          <p:nvPr/>
        </p:nvSpPr>
        <p:spPr>
          <a:xfrm>
            <a:off x="539552" y="3501008"/>
            <a:ext cx="1260000" cy="216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253770"/>
              </p:ext>
            </p:extLst>
          </p:nvPr>
        </p:nvGraphicFramePr>
        <p:xfrm>
          <a:off x="395536" y="1196752"/>
          <a:ext cx="4885500" cy="3263314"/>
        </p:xfrm>
        <a:graphic>
          <a:graphicData uri="http://schemas.openxmlformats.org/drawingml/2006/table">
            <a:tbl>
              <a:tblPr firstRow="1" firstCol="1" bandRow="1"/>
              <a:tblGrid>
                <a:gridCol w="974006"/>
                <a:gridCol w="973410"/>
                <a:gridCol w="973410"/>
                <a:gridCol w="982337"/>
                <a:gridCol w="982337"/>
              </a:tblGrid>
              <a:tr h="0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QUADRO DOS ATIVOS E PASSIVOS </a:t>
                      </a:r>
                      <a:r>
                        <a:rPr lang="pt-BR" sz="12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FINANCEIROS </a:t>
                      </a: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 PERMANENTES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92527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(Lei nº 4.320/1964)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925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Exercício: 20XX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925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055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Exercício Atual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Exercício Anterior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527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Ativo (I)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055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Ativo Financeiro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Ativo Permanente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527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i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Total do Ativo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527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527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Passivo (II)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527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Passivo Financeiro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527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Passivo Permanente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527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i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Total do Passivo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527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527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Saldo Patrimonial (III) = (I – II)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242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648072"/>
          </a:xfrm>
        </p:spPr>
        <p:txBody>
          <a:bodyPr/>
          <a:lstStyle/>
          <a:p>
            <a:r>
              <a:rPr lang="pt-BR" dirty="0" smtClean="0">
                <a:solidFill>
                  <a:schemeClr val="accent1"/>
                </a:solidFill>
              </a:rPr>
              <a:t>Anexos do Balanço Patrimonial</a:t>
            </a:r>
            <a:endParaRPr lang="pt-BR" dirty="0">
              <a:solidFill>
                <a:schemeClr val="accent1"/>
              </a:solidFill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87046"/>
              </p:ext>
            </p:extLst>
          </p:nvPr>
        </p:nvGraphicFramePr>
        <p:xfrm>
          <a:off x="251520" y="908720"/>
          <a:ext cx="5040001" cy="3474720"/>
        </p:xfrm>
        <a:graphic>
          <a:graphicData uri="http://schemas.openxmlformats.org/drawingml/2006/table">
            <a:tbl>
              <a:tblPr firstRow="1" firstCol="1" bandRow="1"/>
              <a:tblGrid>
                <a:gridCol w="609494"/>
                <a:gridCol w="609121"/>
                <a:gridCol w="2261634"/>
                <a:gridCol w="779876"/>
                <a:gridCol w="779876"/>
              </a:tblGrid>
              <a:tr h="125066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QUADRO DAS CONTAS DE COMPENSAÇÃO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5066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(Lei nº 4.320/1964)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50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Exercício: 20XX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50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133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Exercício </a:t>
                      </a:r>
                      <a:endParaRPr lang="pt-BR" sz="1200" b="1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Atual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Exercício </a:t>
                      </a:r>
                      <a:endParaRPr lang="pt-BR" sz="1200" b="1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Anterior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5066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Atos Potenciais Ativos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0267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Garantias e </a:t>
                      </a:r>
                      <a:r>
                        <a:rPr lang="pt-BR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Contragarantias</a:t>
                      </a: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recebidas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Direitos Conveniados e </a:t>
                      </a:r>
                      <a:r>
                        <a:rPr lang="pt-BR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outros inst. </a:t>
                      </a: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congêneres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Direitos Contratuais 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Outros atos potenciais ativos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5066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Total dos Atos Potenciais Ativos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5066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5066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Atos Potenciais Passivos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0267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Garantias e </a:t>
                      </a:r>
                      <a:r>
                        <a:rPr lang="pt-BR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Contragarantias</a:t>
                      </a: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concedidas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Obrigações conveniadas e outros </a:t>
                      </a:r>
                      <a:r>
                        <a:rPr lang="pt-BR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inst. </a:t>
                      </a: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congêneres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Obrigações contratuais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Outros atos potenciais passivos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5066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Total dos Atos Potenciais Passivos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030888"/>
              </p:ext>
            </p:extLst>
          </p:nvPr>
        </p:nvGraphicFramePr>
        <p:xfrm>
          <a:off x="251520" y="4509120"/>
          <a:ext cx="5040000" cy="2011680"/>
        </p:xfrm>
        <a:graphic>
          <a:graphicData uri="http://schemas.openxmlformats.org/drawingml/2006/table">
            <a:tbl>
              <a:tblPr firstRow="1" firstCol="1" bandRow="1"/>
              <a:tblGrid>
                <a:gridCol w="1073162"/>
                <a:gridCol w="274587"/>
                <a:gridCol w="183144"/>
                <a:gridCol w="1343099"/>
                <a:gridCol w="1083004"/>
                <a:gridCol w="1083004"/>
              </a:tblGrid>
              <a:tr h="182790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QUADRO DO SUPERÁVIT / DÉFICIT FINANCEIRO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82790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(Lei nº 4.320/1964)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827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Exercício: 20XX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827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5579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Exercício Atual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Exercício Anterior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790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&lt;Código da fonte&gt;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&lt;Descrição da fonte&gt;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790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&lt;Código da fonte&gt;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&lt;Descrição da fonte&gt;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790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&lt;Código da fonte&gt;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&lt;Descrição da fonte&gt;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790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(...)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(...)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790"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2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Total das Fontes de Recursos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6" name="Grupo 5"/>
          <p:cNvGrpSpPr/>
          <p:nvPr/>
        </p:nvGrpSpPr>
        <p:grpSpPr>
          <a:xfrm>
            <a:off x="5508104" y="2420888"/>
            <a:ext cx="720080" cy="673451"/>
            <a:chOff x="1187624" y="1196752"/>
            <a:chExt cx="720080" cy="673451"/>
          </a:xfrm>
        </p:grpSpPr>
        <p:sp>
          <p:nvSpPr>
            <p:cNvPr id="7" name="Triângulo isósceles 6"/>
            <p:cNvSpPr/>
            <p:nvPr/>
          </p:nvSpPr>
          <p:spPr>
            <a:xfrm>
              <a:off x="1187624" y="1196752"/>
              <a:ext cx="720080" cy="576064"/>
            </a:xfrm>
            <a:prstGeom prst="triangle">
              <a:avLst/>
            </a:prstGeom>
            <a:solidFill>
              <a:schemeClr val="bg1"/>
            </a:solidFill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pt-BR" sz="2800" b="1" dirty="0" smtClean="0">
                <a:solidFill>
                  <a:schemeClr val="tx1"/>
                </a:solidFill>
              </a:endParaRPr>
            </a:p>
            <a:p>
              <a:pPr algn="ctr"/>
              <a:endParaRPr lang="pt-BR" sz="2800" b="1" dirty="0">
                <a:solidFill>
                  <a:schemeClr val="tx1"/>
                </a:solidFill>
              </a:endParaRPr>
            </a:p>
            <a:p>
              <a:pPr algn="ctr"/>
              <a:endParaRPr lang="pt-BR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1403648" y="1285428"/>
              <a:ext cx="28803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3200" dirty="0" smtClean="0">
                  <a:latin typeface="Arial Black" panose="020B0A04020102020204" pitchFamily="34" charset="0"/>
                  <a:cs typeface="Aharoni" panose="02010803020104030203" pitchFamily="2" charset="-79"/>
                </a:rPr>
                <a:t>!</a:t>
              </a:r>
              <a:endParaRPr lang="pt-BR" sz="3200" dirty="0">
                <a:latin typeface="Arial Black" panose="020B0A04020102020204" pitchFamily="34" charset="0"/>
                <a:cs typeface="Aharoni" panose="02010803020104030203" pitchFamily="2" charset="-79"/>
              </a:endParaRPr>
            </a:p>
          </p:txBody>
        </p:sp>
      </p:grpSp>
      <p:sp>
        <p:nvSpPr>
          <p:cNvPr id="3" name="Retângulo de cantos arredondados 2"/>
          <p:cNvSpPr/>
          <p:nvPr/>
        </p:nvSpPr>
        <p:spPr>
          <a:xfrm>
            <a:off x="6444208" y="2168920"/>
            <a:ext cx="2520000" cy="1080000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ysClr val="windowText" lastClr="000000"/>
                </a:solidFill>
              </a:rPr>
              <a:t>Somente devem ser considerados os atos potenciais do ativo e do passivo </a:t>
            </a:r>
            <a:r>
              <a:rPr lang="pt-BR" sz="1400" b="1" dirty="0">
                <a:solidFill>
                  <a:sysClr val="windowText" lastClr="000000"/>
                </a:solidFill>
              </a:rPr>
              <a:t>a </a:t>
            </a:r>
            <a:r>
              <a:rPr lang="pt-BR" sz="1400" b="1" dirty="0" smtClean="0">
                <a:solidFill>
                  <a:sysClr val="windowText" lastClr="000000"/>
                </a:solidFill>
              </a:rPr>
              <a:t>executar</a:t>
            </a:r>
            <a:r>
              <a:rPr lang="pt-BR" sz="1400" dirty="0" smtClean="0">
                <a:solidFill>
                  <a:sysClr val="windowText" lastClr="000000"/>
                </a:solidFill>
              </a:rPr>
              <a:t>.</a:t>
            </a:r>
            <a:endParaRPr lang="pt-BR" sz="1400" dirty="0">
              <a:solidFill>
                <a:sysClr val="windowText" lastClr="000000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5489778" y="5265144"/>
            <a:ext cx="720080" cy="673451"/>
            <a:chOff x="1187624" y="1196752"/>
            <a:chExt cx="720080" cy="673451"/>
          </a:xfrm>
        </p:grpSpPr>
        <p:sp>
          <p:nvSpPr>
            <p:cNvPr id="12" name="Triângulo isósceles 11"/>
            <p:cNvSpPr/>
            <p:nvPr/>
          </p:nvSpPr>
          <p:spPr>
            <a:xfrm>
              <a:off x="1187624" y="1196752"/>
              <a:ext cx="720080" cy="576064"/>
            </a:xfrm>
            <a:prstGeom prst="triangle">
              <a:avLst/>
            </a:prstGeom>
            <a:solidFill>
              <a:schemeClr val="bg1"/>
            </a:solidFill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pt-BR" sz="2800" b="1" dirty="0" smtClean="0">
                <a:solidFill>
                  <a:schemeClr val="tx1"/>
                </a:solidFill>
              </a:endParaRPr>
            </a:p>
            <a:p>
              <a:pPr algn="ctr"/>
              <a:endParaRPr lang="pt-BR" sz="2800" b="1" dirty="0">
                <a:solidFill>
                  <a:schemeClr val="tx1"/>
                </a:solidFill>
              </a:endParaRPr>
            </a:p>
            <a:p>
              <a:pPr algn="ctr"/>
              <a:endParaRPr lang="pt-BR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CaixaDeTexto 12"/>
            <p:cNvSpPr txBox="1"/>
            <p:nvPr/>
          </p:nvSpPr>
          <p:spPr>
            <a:xfrm>
              <a:off x="1403648" y="1285428"/>
              <a:ext cx="28803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3200" dirty="0" smtClean="0">
                  <a:latin typeface="Arial Black" panose="020B0A04020102020204" pitchFamily="34" charset="0"/>
                  <a:cs typeface="Aharoni" panose="02010803020104030203" pitchFamily="2" charset="-79"/>
                </a:rPr>
                <a:t>!</a:t>
              </a:r>
              <a:endParaRPr lang="pt-BR" sz="3200" dirty="0">
                <a:latin typeface="Arial Black" panose="020B0A04020102020204" pitchFamily="34" charset="0"/>
                <a:cs typeface="Aharoni" panose="02010803020104030203" pitchFamily="2" charset="-79"/>
              </a:endParaRPr>
            </a:p>
          </p:txBody>
        </p:sp>
      </p:grpSp>
      <p:sp>
        <p:nvSpPr>
          <p:cNvPr id="14" name="Retângulo de cantos arredondados 13"/>
          <p:cNvSpPr/>
          <p:nvPr/>
        </p:nvSpPr>
        <p:spPr>
          <a:xfrm>
            <a:off x="6425882" y="5013176"/>
            <a:ext cx="2520000" cy="1080000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ysClr val="windowText" lastClr="000000"/>
                </a:solidFill>
              </a:rPr>
              <a:t>A </a:t>
            </a:r>
            <a:r>
              <a:rPr lang="pt-BR" sz="1400" dirty="0">
                <a:solidFill>
                  <a:sysClr val="windowText" lastClr="000000"/>
                </a:solidFill>
              </a:rPr>
              <a:t>classificação por </a:t>
            </a:r>
            <a:r>
              <a:rPr lang="pt-BR" sz="1400" dirty="0" smtClean="0">
                <a:solidFill>
                  <a:sysClr val="windowText" lastClr="000000"/>
                </a:solidFill>
              </a:rPr>
              <a:t>Fonte </a:t>
            </a:r>
            <a:r>
              <a:rPr lang="pt-BR" sz="1400" dirty="0">
                <a:solidFill>
                  <a:sysClr val="windowText" lastClr="000000"/>
                </a:solidFill>
              </a:rPr>
              <a:t>não é </a:t>
            </a:r>
            <a:r>
              <a:rPr lang="pt-BR" sz="1400" dirty="0" smtClean="0">
                <a:solidFill>
                  <a:sysClr val="windowText" lastClr="000000"/>
                </a:solidFill>
              </a:rPr>
              <a:t>padronizada. Cabe </a:t>
            </a:r>
            <a:r>
              <a:rPr lang="pt-BR" sz="1400" dirty="0">
                <a:solidFill>
                  <a:sysClr val="windowText" lastClr="000000"/>
                </a:solidFill>
              </a:rPr>
              <a:t>a cada ente adaptá-lo à classificação por ele </a:t>
            </a:r>
            <a:r>
              <a:rPr lang="pt-BR" sz="1400" dirty="0" smtClean="0">
                <a:solidFill>
                  <a:sysClr val="windowText" lastClr="000000"/>
                </a:solidFill>
              </a:rPr>
              <a:t>adotada.</a:t>
            </a:r>
            <a:endParaRPr lang="pt-BR" sz="14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340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648072"/>
          </a:xfrm>
        </p:spPr>
        <p:txBody>
          <a:bodyPr>
            <a:normAutofit/>
          </a:bodyPr>
          <a:lstStyle/>
          <a:p>
            <a:r>
              <a:rPr lang="pt-BR" sz="2200" dirty="0" smtClean="0"/>
              <a:t>Diferença entre as estruturas da Lei nº 4.320/1964 e da NBC T 16.6</a:t>
            </a:r>
            <a:endParaRPr lang="pt-BR" sz="2200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377319"/>
              </p:ext>
            </p:extLst>
          </p:nvPr>
        </p:nvGraphicFramePr>
        <p:xfrm>
          <a:off x="323528" y="1988840"/>
          <a:ext cx="4214334" cy="3017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6000"/>
                <a:gridCol w="451167"/>
                <a:gridCol w="1656000"/>
                <a:gridCol w="451167"/>
              </a:tblGrid>
              <a:tr h="274320">
                <a:tc gridSpan="4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Balanço Patrimonial – Lei nº 4.320/1964</a:t>
                      </a:r>
                      <a:endParaRPr lang="pt-B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Ativo</a:t>
                      </a:r>
                      <a:endParaRPr lang="pt-B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$</a:t>
                      </a:r>
                      <a:endParaRPr lang="pt-B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Passivo</a:t>
                      </a:r>
                      <a:endParaRPr lang="pt-B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$</a:t>
                      </a:r>
                      <a:endParaRPr lang="pt-BR" sz="1200" dirty="0"/>
                    </a:p>
                  </a:txBody>
                  <a:tcPr anchor="ctr"/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Ativo Financeiro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Passivo Financeiro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  Disponibilidades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500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Ativo Permanente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Passivo Permanente</a:t>
                      </a:r>
                      <a:endParaRPr lang="pt-BR" sz="1200" baseline="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Saldo Patrimonial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500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TOTAL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500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TOTAL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500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4" name="Retângulo de cantos arredondados 3"/>
          <p:cNvSpPr/>
          <p:nvPr/>
        </p:nvSpPr>
        <p:spPr>
          <a:xfrm>
            <a:off x="323528" y="1484784"/>
            <a:ext cx="8496944" cy="432048"/>
          </a:xfrm>
          <a:prstGeom prst="roundRect">
            <a:avLst/>
          </a:prstGeom>
          <a:solidFill>
            <a:srgbClr val="FCF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 smtClean="0">
                <a:solidFill>
                  <a:schemeClr val="tx1"/>
                </a:solidFill>
              </a:rPr>
              <a:t>Exemplo: Suponha a seguinte situação inicial no encerramento do exercício.</a:t>
            </a:r>
            <a:endParaRPr lang="pt-BR" sz="1600" dirty="0">
              <a:solidFill>
                <a:schemeClr val="tx1"/>
              </a:solidFill>
            </a:endParaRPr>
          </a:p>
        </p:txBody>
      </p:sp>
      <p:graphicFrame>
        <p:nvGraphicFramePr>
          <p:cNvPr id="30" name="Tabela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907032"/>
              </p:ext>
            </p:extLst>
          </p:nvPr>
        </p:nvGraphicFramePr>
        <p:xfrm>
          <a:off x="4606138" y="1988840"/>
          <a:ext cx="4214334" cy="3017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6000"/>
                <a:gridCol w="451167"/>
                <a:gridCol w="1656000"/>
                <a:gridCol w="451167"/>
              </a:tblGrid>
              <a:tr h="274320">
                <a:tc gridSpan="4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Balanço Patrimonial – NBC T</a:t>
                      </a:r>
                      <a:r>
                        <a:rPr lang="pt-BR" sz="1200" baseline="0" dirty="0" smtClean="0"/>
                        <a:t> 16.6</a:t>
                      </a:r>
                      <a:endParaRPr lang="pt-B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Ativo</a:t>
                      </a:r>
                      <a:endParaRPr lang="pt-B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$</a:t>
                      </a:r>
                      <a:endParaRPr lang="pt-B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Passivo</a:t>
                      </a:r>
                      <a:endParaRPr lang="pt-B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$</a:t>
                      </a:r>
                      <a:endParaRPr lang="pt-BR" sz="1200" dirty="0"/>
                    </a:p>
                  </a:txBody>
                  <a:tcPr anchor="ctr"/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Ativo Circulante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Passivo Circulante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  Caixa e Equivalentes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500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Ativo Não Circulante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Passivo Não Circulante</a:t>
                      </a:r>
                      <a:endParaRPr lang="pt-BR" sz="1200" baseline="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Patrimônio Líquido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500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TOTAL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500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TOTAL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500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339185"/>
              </p:ext>
            </p:extLst>
          </p:nvPr>
        </p:nvGraphicFramePr>
        <p:xfrm>
          <a:off x="4604872" y="5085184"/>
          <a:ext cx="421560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6497"/>
                <a:gridCol w="451303"/>
                <a:gridCol w="1656497"/>
                <a:gridCol w="451303"/>
              </a:tblGrid>
              <a:tr h="0">
                <a:tc gridSpan="4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Quadro dos Ativos e Passivos Financeiros e Permanentes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pt-BR" sz="1200" dirty="0" smtClean="0"/>
                        <a:t>Ativo Financeiro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500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 dirty="0" smtClean="0"/>
                        <a:t>Passivo Financeiro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pt-BR" sz="1200" dirty="0" smtClean="0"/>
                        <a:t>Ativo Permanente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 dirty="0" smtClean="0"/>
                        <a:t>Passivo Permanente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Saldo Patrimonial</a:t>
                      </a:r>
                      <a:endParaRPr lang="pt-BR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500</a:t>
                      </a:r>
                      <a:endParaRPr lang="pt-BR" sz="12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896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648072"/>
          </a:xfrm>
        </p:spPr>
        <p:txBody>
          <a:bodyPr>
            <a:normAutofit/>
          </a:bodyPr>
          <a:lstStyle/>
          <a:p>
            <a:r>
              <a:rPr lang="pt-BR" sz="2200" dirty="0" smtClean="0"/>
              <a:t>Diferença entre as estruturas da Lei nº 4.320/1964 e da NBC T 16.6</a:t>
            </a:r>
            <a:endParaRPr lang="pt-BR" sz="2200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754433"/>
              </p:ext>
            </p:extLst>
          </p:nvPr>
        </p:nvGraphicFramePr>
        <p:xfrm>
          <a:off x="323528" y="1988840"/>
          <a:ext cx="4214334" cy="3017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6000"/>
                <a:gridCol w="451167"/>
                <a:gridCol w="1656000"/>
                <a:gridCol w="451167"/>
              </a:tblGrid>
              <a:tr h="274320">
                <a:tc gridSpan="4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Balanço Patrimonial – Lei nº 4.320/1964</a:t>
                      </a:r>
                      <a:endParaRPr lang="pt-B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Ativo</a:t>
                      </a:r>
                      <a:endParaRPr lang="pt-B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$</a:t>
                      </a:r>
                      <a:endParaRPr lang="pt-B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Passivo</a:t>
                      </a:r>
                      <a:endParaRPr lang="pt-B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$</a:t>
                      </a:r>
                      <a:endParaRPr lang="pt-BR" sz="1200" dirty="0"/>
                    </a:p>
                  </a:txBody>
                  <a:tcPr anchor="ctr"/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Ativo Financeiro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Passivo Financeiro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  Disponibilidades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500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  RP não processados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100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Ativo Permanente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Passivo Permanente</a:t>
                      </a:r>
                      <a:endParaRPr lang="pt-BR" sz="1200" baseline="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Saldo Patrimonial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400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TOTAL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500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TOTAL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500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30" name="Tabela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0562983"/>
              </p:ext>
            </p:extLst>
          </p:nvPr>
        </p:nvGraphicFramePr>
        <p:xfrm>
          <a:off x="4606138" y="1988840"/>
          <a:ext cx="4214334" cy="3017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6000"/>
                <a:gridCol w="451167"/>
                <a:gridCol w="1656000"/>
                <a:gridCol w="451167"/>
              </a:tblGrid>
              <a:tr h="274320">
                <a:tc gridSpan="4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Balanço Patrimonial – NBC T</a:t>
                      </a:r>
                      <a:r>
                        <a:rPr lang="pt-BR" sz="1200" baseline="0" dirty="0" smtClean="0"/>
                        <a:t> 16.6</a:t>
                      </a:r>
                      <a:endParaRPr lang="pt-B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Ativo</a:t>
                      </a:r>
                      <a:endParaRPr lang="pt-B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$</a:t>
                      </a:r>
                      <a:endParaRPr lang="pt-B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Passivo</a:t>
                      </a:r>
                      <a:endParaRPr lang="pt-B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$</a:t>
                      </a:r>
                      <a:endParaRPr lang="pt-BR" sz="1200" dirty="0"/>
                    </a:p>
                  </a:txBody>
                  <a:tcPr anchor="ctr"/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Ativo Circulante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Passivo Circulante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  Caixa e Equivalentes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500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Ativo Não Circulante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Passivo Não Circulante</a:t>
                      </a:r>
                      <a:endParaRPr lang="pt-BR" sz="1200" baseline="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Patrimônio Líquido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500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TOTAL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500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TOTAL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500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7" name="Retângulo de cantos arredondados 6"/>
          <p:cNvSpPr/>
          <p:nvPr/>
        </p:nvSpPr>
        <p:spPr>
          <a:xfrm>
            <a:off x="323528" y="1484784"/>
            <a:ext cx="8496944" cy="43204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 smtClean="0">
                <a:solidFill>
                  <a:schemeClr val="tx1"/>
                </a:solidFill>
              </a:rPr>
              <a:t>Evento 1: foi empenhado $100 referente a serviços que não foram prestados no exercício.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09829"/>
              </p:ext>
            </p:extLst>
          </p:nvPr>
        </p:nvGraphicFramePr>
        <p:xfrm>
          <a:off x="4604872" y="5085184"/>
          <a:ext cx="421560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6497"/>
                <a:gridCol w="451303"/>
                <a:gridCol w="1656497"/>
                <a:gridCol w="451303"/>
              </a:tblGrid>
              <a:tr h="0">
                <a:tc gridSpan="4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Quadro dos Ativos e Passivos Financeiros e Permanentes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pt-BR" sz="1200" dirty="0" smtClean="0"/>
                        <a:t>Ativo Financeiro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500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 dirty="0" smtClean="0"/>
                        <a:t>Passivo Financeiro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100</a:t>
                      </a:r>
                      <a:endParaRPr lang="pt-BR" sz="12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pt-BR" sz="1200" dirty="0" smtClean="0"/>
                        <a:t>Ativo Permanente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 dirty="0" smtClean="0"/>
                        <a:t>Passivo Permanente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Saldo Patrimonial</a:t>
                      </a:r>
                      <a:endParaRPr lang="pt-BR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400</a:t>
                      </a:r>
                      <a:endParaRPr lang="pt-BR" sz="12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993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56740" y="6021288"/>
            <a:ext cx="8807747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pt-BR" sz="2000" dirty="0" smtClean="0">
              <a:latin typeface="+mn-lt"/>
            </a:endParaRPr>
          </a:p>
          <a:p>
            <a:pPr algn="ctr"/>
            <a:endParaRPr lang="pt-BR" sz="2000" dirty="0">
              <a:latin typeface="+mn-lt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0152" y="1916832"/>
            <a:ext cx="2781485" cy="3960440"/>
          </a:xfrm>
          <a:prstGeom prst="rect">
            <a:avLst/>
          </a:prstGeom>
        </p:spPr>
      </p:pic>
      <p:sp>
        <p:nvSpPr>
          <p:cNvPr id="6" name="Título 3"/>
          <p:cNvSpPr>
            <a:spLocks noGrp="1"/>
          </p:cNvSpPr>
          <p:nvPr>
            <p:ph type="title"/>
          </p:nvPr>
        </p:nvSpPr>
        <p:spPr>
          <a:xfrm>
            <a:off x="250825" y="115888"/>
            <a:ext cx="8229600" cy="561975"/>
          </a:xfrm>
        </p:spPr>
        <p:txBody>
          <a:bodyPr/>
          <a:lstStyle/>
          <a:p>
            <a:pPr eaLnBrk="1" hangingPunct="1"/>
            <a:r>
              <a:rPr lang="pt-BR" altLang="pt-BR" dirty="0" smtClean="0"/>
              <a:t>Leitura Básica</a:t>
            </a:r>
          </a:p>
        </p:txBody>
      </p:sp>
      <p:sp>
        <p:nvSpPr>
          <p:cNvPr id="7" name="CaixaDeTexto 7"/>
          <p:cNvSpPr txBox="1">
            <a:spLocks noChangeArrowheads="1"/>
          </p:cNvSpPr>
          <p:nvPr/>
        </p:nvSpPr>
        <p:spPr bwMode="auto">
          <a:xfrm>
            <a:off x="638071" y="2060848"/>
            <a:ext cx="453650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000" b="1" dirty="0" smtClean="0">
                <a:solidFill>
                  <a:prstClr val="black"/>
                </a:solidFill>
                <a:latin typeface="Calibri"/>
              </a:rPr>
              <a:t>MANUAL DE CONTABILIDADE APLICADA AO SETOR PÚBLICO – MCASP 6ª EDIÇÃO</a:t>
            </a:r>
          </a:p>
          <a:p>
            <a:pPr algn="ctr"/>
            <a:r>
              <a:rPr lang="pt-BR" sz="1600" dirty="0" smtClean="0">
                <a:solidFill>
                  <a:prstClr val="black"/>
                </a:solidFill>
                <a:latin typeface="Calibri"/>
              </a:rPr>
              <a:t>(Válido a partir do exercício de 2015)</a:t>
            </a:r>
            <a:endParaRPr lang="pt-BR" sz="2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240565" y="3429000"/>
            <a:ext cx="551779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sz="2000" b="1" dirty="0" smtClean="0">
                <a:solidFill>
                  <a:prstClr val="black"/>
                </a:solidFill>
                <a:latin typeface="Calibri"/>
              </a:rPr>
              <a:t>PARTE V – Demonstrações Contábeis Aplicadas ao Setor Público</a:t>
            </a:r>
          </a:p>
          <a:p>
            <a:pPr algn="just"/>
            <a:endParaRPr lang="pt-BR" sz="2000" dirty="0" smtClean="0">
              <a:solidFill>
                <a:prstClr val="black"/>
              </a:solidFill>
              <a:latin typeface="Calibri"/>
            </a:endParaRPr>
          </a:p>
          <a:p>
            <a:pPr algn="just"/>
            <a:r>
              <a:rPr lang="pt-BR" sz="2000" dirty="0" smtClean="0">
                <a:solidFill>
                  <a:prstClr val="black"/>
                </a:solidFill>
                <a:latin typeface="Calibri"/>
              </a:rPr>
              <a:t>Disponível em </a:t>
            </a:r>
            <a:r>
              <a:rPr lang="pt-BR" sz="2000" b="1" dirty="0" smtClean="0">
                <a:solidFill>
                  <a:prstClr val="black"/>
                </a:solidFill>
                <a:latin typeface="Calibri"/>
                <a:hlinkClick r:id="rId3"/>
              </a:rPr>
              <a:t>www.tesouro.gov.br/mcasp</a:t>
            </a:r>
            <a:r>
              <a:rPr lang="pt-BR" sz="2000" b="1" dirty="0" smtClean="0">
                <a:solidFill>
                  <a:prstClr val="black"/>
                </a:solidFill>
                <a:latin typeface="Calibri"/>
              </a:rPr>
              <a:t> </a:t>
            </a:r>
          </a:p>
        </p:txBody>
      </p:sp>
      <p:sp>
        <p:nvSpPr>
          <p:cNvPr id="9" name="CaixaDeTexto 7"/>
          <p:cNvSpPr txBox="1">
            <a:spLocks noChangeArrowheads="1"/>
          </p:cNvSpPr>
          <p:nvPr/>
        </p:nvSpPr>
        <p:spPr bwMode="auto">
          <a:xfrm>
            <a:off x="246263" y="4881354"/>
            <a:ext cx="551209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sz="2000" b="1" dirty="0" err="1" smtClean="0">
                <a:solidFill>
                  <a:prstClr val="black"/>
                </a:solidFill>
                <a:latin typeface="Calibri"/>
              </a:rPr>
              <a:t>Pré</a:t>
            </a:r>
            <a:r>
              <a:rPr lang="pt-BR" sz="2000" b="1" dirty="0" smtClean="0">
                <a:solidFill>
                  <a:prstClr val="black"/>
                </a:solidFill>
                <a:latin typeface="Calibri"/>
              </a:rPr>
              <a:t>- requisito recomendável:</a:t>
            </a:r>
          </a:p>
          <a:p>
            <a:pPr algn="just"/>
            <a:r>
              <a:rPr lang="pt-BR" sz="2000" dirty="0" smtClean="0">
                <a:solidFill>
                  <a:prstClr val="black"/>
                </a:solidFill>
                <a:latin typeface="Calibri"/>
              </a:rPr>
              <a:t>Noções básicas de contabilidade</a:t>
            </a:r>
            <a:endParaRPr lang="pt-BR" sz="20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6415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648072"/>
          </a:xfrm>
        </p:spPr>
        <p:txBody>
          <a:bodyPr>
            <a:normAutofit/>
          </a:bodyPr>
          <a:lstStyle/>
          <a:p>
            <a:r>
              <a:rPr lang="pt-BR" sz="2200" dirty="0" smtClean="0"/>
              <a:t>Diferença entre as estruturas da Lei nº 4.320/1964 e da NBC T 16.6</a:t>
            </a:r>
            <a:endParaRPr lang="pt-BR" sz="2200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0881127"/>
              </p:ext>
            </p:extLst>
          </p:nvPr>
        </p:nvGraphicFramePr>
        <p:xfrm>
          <a:off x="323528" y="1988840"/>
          <a:ext cx="4214334" cy="3017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6000"/>
                <a:gridCol w="451167"/>
                <a:gridCol w="1656000"/>
                <a:gridCol w="451167"/>
              </a:tblGrid>
              <a:tr h="274320">
                <a:tc gridSpan="4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Balanço Patrimonial – Lei nº 4.320/1964</a:t>
                      </a:r>
                      <a:endParaRPr lang="pt-B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Ativo</a:t>
                      </a:r>
                      <a:endParaRPr lang="pt-B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$</a:t>
                      </a:r>
                      <a:endParaRPr lang="pt-B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Passivo</a:t>
                      </a:r>
                      <a:endParaRPr lang="pt-B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$</a:t>
                      </a:r>
                      <a:endParaRPr lang="pt-BR" sz="1200" dirty="0"/>
                    </a:p>
                  </a:txBody>
                  <a:tcPr anchor="ctr"/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Ativo Financeiro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Passivo Financeiro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  Disponibilidades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500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  RP não processados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100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  RP processados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70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Ativo Permanente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Passivo Permanente</a:t>
                      </a:r>
                      <a:endParaRPr lang="pt-BR" sz="1200" baseline="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Saldo Patrimonial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330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TOTAL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500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TOTAL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500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30" name="Tabela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701699"/>
              </p:ext>
            </p:extLst>
          </p:nvPr>
        </p:nvGraphicFramePr>
        <p:xfrm>
          <a:off x="4606138" y="1988840"/>
          <a:ext cx="4214334" cy="3017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6000"/>
                <a:gridCol w="451167"/>
                <a:gridCol w="1656000"/>
                <a:gridCol w="451167"/>
              </a:tblGrid>
              <a:tr h="274320">
                <a:tc gridSpan="4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Balanço Patrimonial – NBC T</a:t>
                      </a:r>
                      <a:r>
                        <a:rPr lang="pt-BR" sz="1200" baseline="0" dirty="0" smtClean="0"/>
                        <a:t> 16.6</a:t>
                      </a:r>
                      <a:endParaRPr lang="pt-B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Ativo</a:t>
                      </a:r>
                      <a:endParaRPr lang="pt-B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$</a:t>
                      </a:r>
                      <a:endParaRPr lang="pt-B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Passivo</a:t>
                      </a:r>
                      <a:endParaRPr lang="pt-B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$</a:t>
                      </a:r>
                      <a:endParaRPr lang="pt-BR" sz="1200" dirty="0"/>
                    </a:p>
                  </a:txBody>
                  <a:tcPr anchor="ctr"/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Ativo Circulante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Passivo Circulante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  Caixa e Equivalentes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500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 Obrigações a pagar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70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Ativo Não Circulante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Passivo Não Circulante</a:t>
                      </a:r>
                      <a:endParaRPr lang="pt-BR" sz="1200" baseline="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Patrimônio Líquido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430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TOTAL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500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TOTAL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500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7" name="Retângulo de cantos arredondados 6"/>
          <p:cNvSpPr/>
          <p:nvPr/>
        </p:nvSpPr>
        <p:spPr>
          <a:xfrm>
            <a:off x="323528" y="1484784"/>
            <a:ext cx="8496944" cy="43204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 smtClean="0">
                <a:solidFill>
                  <a:schemeClr val="tx1"/>
                </a:solidFill>
              </a:rPr>
              <a:t>Evento 2: foi empenhado e liquidado $70 referente a serviços prestados no exercício.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860850"/>
              </p:ext>
            </p:extLst>
          </p:nvPr>
        </p:nvGraphicFramePr>
        <p:xfrm>
          <a:off x="4604872" y="5085184"/>
          <a:ext cx="421560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6497"/>
                <a:gridCol w="451303"/>
                <a:gridCol w="1656497"/>
                <a:gridCol w="451303"/>
              </a:tblGrid>
              <a:tr h="0">
                <a:tc gridSpan="4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Quadro dos Ativos e Passivos Financeiros e Permanentes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pt-BR" sz="1200" dirty="0" smtClean="0"/>
                        <a:t>Ativo Financeiro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500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 dirty="0" smtClean="0"/>
                        <a:t>Passivo Financeiro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170</a:t>
                      </a:r>
                      <a:endParaRPr lang="pt-BR" sz="12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pt-BR" sz="1200" dirty="0" smtClean="0"/>
                        <a:t>Ativo Permanente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 dirty="0" smtClean="0"/>
                        <a:t>Passivo Permanente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Saldo Patrimonial</a:t>
                      </a:r>
                      <a:endParaRPr lang="pt-BR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330</a:t>
                      </a:r>
                      <a:endParaRPr lang="pt-BR" sz="12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088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648072"/>
          </a:xfrm>
        </p:spPr>
        <p:txBody>
          <a:bodyPr>
            <a:normAutofit/>
          </a:bodyPr>
          <a:lstStyle/>
          <a:p>
            <a:r>
              <a:rPr lang="pt-BR" sz="2200" dirty="0" smtClean="0"/>
              <a:t>Diferença entre as estruturas da Lei nº 4.320/1964 e da NBC T 16.6</a:t>
            </a:r>
            <a:endParaRPr lang="pt-BR" sz="2200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380389"/>
              </p:ext>
            </p:extLst>
          </p:nvPr>
        </p:nvGraphicFramePr>
        <p:xfrm>
          <a:off x="323528" y="1988840"/>
          <a:ext cx="4214334" cy="3017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6000"/>
                <a:gridCol w="451167"/>
                <a:gridCol w="1656000"/>
                <a:gridCol w="451167"/>
              </a:tblGrid>
              <a:tr h="274320">
                <a:tc gridSpan="4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Balanço Patrimonial – Lei nº 4.320/1964</a:t>
                      </a:r>
                      <a:endParaRPr lang="pt-B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Ativo</a:t>
                      </a:r>
                      <a:endParaRPr lang="pt-B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$</a:t>
                      </a:r>
                      <a:endParaRPr lang="pt-B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Passivo</a:t>
                      </a:r>
                      <a:endParaRPr lang="pt-B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$</a:t>
                      </a:r>
                      <a:endParaRPr lang="pt-BR" sz="1200" dirty="0"/>
                    </a:p>
                  </a:txBody>
                  <a:tcPr anchor="ctr"/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Ativo Financeiro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Passivo Financeiro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  Disponibilidades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500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  RP não processados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150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  RP processados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70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Ativo Permanente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Passivo Permanente</a:t>
                      </a:r>
                      <a:endParaRPr lang="pt-BR" sz="1200" baseline="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Saldo Patrimonial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280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TOTAL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500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TOTAL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500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30" name="Tabela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609010"/>
              </p:ext>
            </p:extLst>
          </p:nvPr>
        </p:nvGraphicFramePr>
        <p:xfrm>
          <a:off x="4606138" y="1988840"/>
          <a:ext cx="4214334" cy="3017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6000"/>
                <a:gridCol w="451167"/>
                <a:gridCol w="1656000"/>
                <a:gridCol w="451167"/>
              </a:tblGrid>
              <a:tr h="274320">
                <a:tc gridSpan="4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Balanço Patrimonial – NBC T</a:t>
                      </a:r>
                      <a:r>
                        <a:rPr lang="pt-BR" sz="1200" baseline="0" dirty="0" smtClean="0"/>
                        <a:t> 16.6</a:t>
                      </a:r>
                      <a:endParaRPr lang="pt-B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Ativo</a:t>
                      </a:r>
                      <a:endParaRPr lang="pt-B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$</a:t>
                      </a:r>
                      <a:endParaRPr lang="pt-B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Passivo</a:t>
                      </a:r>
                      <a:endParaRPr lang="pt-B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$</a:t>
                      </a:r>
                      <a:endParaRPr lang="pt-BR" sz="1200" dirty="0"/>
                    </a:p>
                  </a:txBody>
                  <a:tcPr anchor="ctr"/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Ativo Circulante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Passivo Circulante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  Caixa e Equivalentes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500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 Obrigações a pagar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120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Ativo Não Circulante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Passivo Não Circulante</a:t>
                      </a:r>
                      <a:endParaRPr lang="pt-BR" sz="1200" baseline="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Patrimônio Líquido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380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TOTAL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500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TOTAL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500</a:t>
                      </a:r>
                      <a:endParaRPr lang="pt-BR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7" name="Retângulo de cantos arredondados 6"/>
          <p:cNvSpPr/>
          <p:nvPr/>
        </p:nvSpPr>
        <p:spPr>
          <a:xfrm>
            <a:off x="323528" y="1484784"/>
            <a:ext cx="8496944" cy="43204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 smtClean="0">
                <a:solidFill>
                  <a:schemeClr val="tx1"/>
                </a:solidFill>
              </a:rPr>
              <a:t>Evento 3: foi empenhado $50 referente a serviços prestados no exercício, mas não liquidados.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408646"/>
              </p:ext>
            </p:extLst>
          </p:nvPr>
        </p:nvGraphicFramePr>
        <p:xfrm>
          <a:off x="4604872" y="5085184"/>
          <a:ext cx="421560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6497"/>
                <a:gridCol w="451303"/>
                <a:gridCol w="1656497"/>
                <a:gridCol w="451303"/>
              </a:tblGrid>
              <a:tr h="0">
                <a:tc gridSpan="4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Quadro dos Ativos e Passivos Financeiros e Permanentes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pt-BR" sz="1200" dirty="0" smtClean="0"/>
                        <a:t>Ativo Financeiro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500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 dirty="0" smtClean="0"/>
                        <a:t>Passivo Financeiro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220</a:t>
                      </a:r>
                      <a:endParaRPr lang="pt-BR" sz="12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pt-BR" sz="1200" dirty="0" smtClean="0"/>
                        <a:t>Ativo Permanente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 dirty="0" smtClean="0"/>
                        <a:t>Passivo Permanente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Saldo Patrimonial</a:t>
                      </a:r>
                      <a:endParaRPr lang="pt-BR" sz="1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280</a:t>
                      </a:r>
                      <a:endParaRPr lang="pt-BR" sz="12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648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3"/>
          <p:cNvSpPr>
            <a:spLocks noGrp="1"/>
          </p:cNvSpPr>
          <p:nvPr>
            <p:ph type="title"/>
          </p:nvPr>
        </p:nvSpPr>
        <p:spPr>
          <a:xfrm>
            <a:off x="250825" y="115888"/>
            <a:ext cx="8229600" cy="561975"/>
          </a:xfrm>
        </p:spPr>
        <p:txBody>
          <a:bodyPr/>
          <a:lstStyle/>
          <a:p>
            <a:pPr eaLnBrk="1" hangingPunct="1"/>
            <a:r>
              <a:rPr lang="pt-BR" altLang="pt-BR" dirty="0" smtClean="0"/>
              <a:t>Conteúdo</a:t>
            </a:r>
          </a:p>
        </p:txBody>
      </p:sp>
      <p:sp>
        <p:nvSpPr>
          <p:cNvPr id="9" name="Retângulo 8"/>
          <p:cNvSpPr/>
          <p:nvPr/>
        </p:nvSpPr>
        <p:spPr>
          <a:xfrm>
            <a:off x="756271" y="1626662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>
                <a:solidFill>
                  <a:schemeClr val="tx1"/>
                </a:solidFill>
              </a:rPr>
              <a:t>	</a:t>
            </a:r>
            <a:r>
              <a:rPr lang="pt-BR" dirty="0" smtClean="0">
                <a:solidFill>
                  <a:schemeClr val="tx1"/>
                </a:solidFill>
              </a:rPr>
              <a:t>Aspectos gerais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756271" y="2130718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Balanço Orçamentário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756271" y="2634774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Balanço Financeiro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56271" y="3138830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Balanço Patrimonial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756271" y="4650998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Demonstração das Mutações no Patrimônio Líquido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756271" y="5155054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Notas Explicativas às DCASP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3" name="Retângulo 22"/>
          <p:cNvSpPr/>
          <p:nvPr/>
        </p:nvSpPr>
        <p:spPr>
          <a:xfrm>
            <a:off x="755576" y="5659110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Consolidação das Demonstrações Contábeis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755576" y="4146942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Demonstração dos Fluxos de Caixa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755576" y="3642886"/>
            <a:ext cx="7848872" cy="32617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b="1" dirty="0" smtClean="0">
                <a:solidFill>
                  <a:schemeClr val="bg1"/>
                </a:solidFill>
              </a:rPr>
              <a:t>	Demonstração das Variações Patrimoniais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755576" y="2096852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24" name="Retângulo 23"/>
          <p:cNvSpPr/>
          <p:nvPr/>
        </p:nvSpPr>
        <p:spPr>
          <a:xfrm>
            <a:off x="755576" y="1593380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25" name="Retângulo 24"/>
          <p:cNvSpPr/>
          <p:nvPr/>
        </p:nvSpPr>
        <p:spPr>
          <a:xfrm>
            <a:off x="755576" y="2598407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0" name="Retângulo 29"/>
          <p:cNvSpPr/>
          <p:nvPr/>
        </p:nvSpPr>
        <p:spPr>
          <a:xfrm>
            <a:off x="755576" y="3102826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1" name="Retângulo 30"/>
          <p:cNvSpPr/>
          <p:nvPr/>
        </p:nvSpPr>
        <p:spPr>
          <a:xfrm>
            <a:off x="755576" y="3606882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2" name="Retângulo 31"/>
          <p:cNvSpPr/>
          <p:nvPr/>
        </p:nvSpPr>
        <p:spPr>
          <a:xfrm>
            <a:off x="755576" y="4110938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3" name="Retângulo 32"/>
          <p:cNvSpPr/>
          <p:nvPr/>
        </p:nvSpPr>
        <p:spPr>
          <a:xfrm>
            <a:off x="755576" y="4620026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4" name="Retângulo 33"/>
          <p:cNvSpPr/>
          <p:nvPr/>
        </p:nvSpPr>
        <p:spPr>
          <a:xfrm>
            <a:off x="755576" y="5114018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5" name="Retângulo 34"/>
          <p:cNvSpPr/>
          <p:nvPr/>
        </p:nvSpPr>
        <p:spPr>
          <a:xfrm>
            <a:off x="755576" y="5623106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pic>
        <p:nvPicPr>
          <p:cNvPr id="22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97785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1811469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4" y="2315961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358" y="2820017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76" y="3334016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4311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123728" y="1988840"/>
            <a:ext cx="2880320" cy="3600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648072"/>
          </a:xfrm>
        </p:spPr>
        <p:txBody>
          <a:bodyPr/>
          <a:lstStyle/>
          <a:p>
            <a:r>
              <a:rPr lang="pt-BR" dirty="0" smtClean="0"/>
              <a:t>Definição da DVP segundo a Lei nº 4.320/1964</a:t>
            </a:r>
            <a:endParaRPr lang="pt-BR" dirty="0"/>
          </a:p>
        </p:txBody>
      </p:sp>
      <p:sp>
        <p:nvSpPr>
          <p:cNvPr id="6" name="Retângulo de cantos arredondados 5"/>
          <p:cNvSpPr/>
          <p:nvPr/>
        </p:nvSpPr>
        <p:spPr>
          <a:xfrm>
            <a:off x="5724128" y="1916832"/>
            <a:ext cx="2952328" cy="86409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Este modelo separa </a:t>
            </a:r>
            <a:r>
              <a:rPr lang="pt-BR" sz="1600" dirty="0">
                <a:solidFill>
                  <a:schemeClr val="tx1"/>
                </a:solidFill>
              </a:rPr>
              <a:t>as variações em </a:t>
            </a:r>
            <a:r>
              <a:rPr lang="pt-BR" sz="1600" dirty="0" smtClean="0">
                <a:solidFill>
                  <a:schemeClr val="tx1"/>
                </a:solidFill>
              </a:rPr>
              <a:t>resultantes e independentes </a:t>
            </a:r>
            <a:r>
              <a:rPr lang="pt-BR" sz="1600" dirty="0">
                <a:solidFill>
                  <a:schemeClr val="tx1"/>
                </a:solidFill>
              </a:rPr>
              <a:t>da execução </a:t>
            </a:r>
            <a:r>
              <a:rPr lang="pt-BR" sz="1600" dirty="0" smtClean="0">
                <a:solidFill>
                  <a:schemeClr val="tx1"/>
                </a:solidFill>
              </a:rPr>
              <a:t>orçamentária.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27" name="Seta em curva para baixo 26"/>
          <p:cNvSpPr/>
          <p:nvPr/>
        </p:nvSpPr>
        <p:spPr>
          <a:xfrm rot="21302402">
            <a:off x="4947732" y="1500618"/>
            <a:ext cx="1456558" cy="426052"/>
          </a:xfrm>
          <a:prstGeom prst="curvedDownArrow">
            <a:avLst>
              <a:gd name="adj1" fmla="val 25000"/>
              <a:gd name="adj2" fmla="val 116898"/>
              <a:gd name="adj3" fmla="val 31615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graphicFrame>
        <p:nvGraphicFramePr>
          <p:cNvPr id="29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28508754"/>
              </p:ext>
            </p:extLst>
          </p:nvPr>
        </p:nvGraphicFramePr>
        <p:xfrm>
          <a:off x="1595438" y="2996952"/>
          <a:ext cx="6191250" cy="33123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6" name="Worksheet" r:id="rId5" imgW="6191148" imgH="4057498" progId="Excel.Sheet.8">
                  <p:embed/>
                </p:oleObj>
              </mc:Choice>
              <mc:Fallback>
                <p:oleObj name="Worksheet" r:id="rId5" imgW="6191148" imgH="4057498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5438" y="2996952"/>
                        <a:ext cx="6191250" cy="33123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tângulo de cantos arredondados 2"/>
          <p:cNvSpPr/>
          <p:nvPr/>
        </p:nvSpPr>
        <p:spPr>
          <a:xfrm>
            <a:off x="755576" y="1412776"/>
            <a:ext cx="4464496" cy="1512168"/>
          </a:xfrm>
          <a:prstGeom prst="roundRect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 A Demonstração das Variações Patrimoniais evidenciará as alterações verificadas no patrimônio, resultantes ou independentes da execução orçamentária, e indicará o resultado patrimonial do </a:t>
            </a:r>
            <a:r>
              <a:rPr lang="pt-BR" dirty="0" smtClean="0">
                <a:solidFill>
                  <a:schemeClr val="tx1"/>
                </a:solidFill>
              </a:rPr>
              <a:t>exercício.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86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2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899592" y="2123184"/>
            <a:ext cx="972000" cy="32403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0" name="Retângulo 49"/>
          <p:cNvSpPr/>
          <p:nvPr/>
        </p:nvSpPr>
        <p:spPr>
          <a:xfrm>
            <a:off x="1935128" y="2375633"/>
            <a:ext cx="2052000" cy="36004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648072"/>
          </a:xfrm>
        </p:spPr>
        <p:txBody>
          <a:bodyPr/>
          <a:lstStyle/>
          <a:p>
            <a:r>
              <a:rPr lang="pt-BR" dirty="0" smtClean="0"/>
              <a:t>Definição da DVP segundo a NBC T 16.6</a:t>
            </a:r>
            <a:endParaRPr lang="pt-BR" dirty="0"/>
          </a:p>
        </p:txBody>
      </p:sp>
      <p:sp>
        <p:nvSpPr>
          <p:cNvPr id="5" name="Retângulo de cantos arredondados 4"/>
          <p:cNvSpPr/>
          <p:nvPr/>
        </p:nvSpPr>
        <p:spPr>
          <a:xfrm>
            <a:off x="772756" y="3627023"/>
            <a:ext cx="1656184" cy="64807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Qualitativas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772756" y="4437112"/>
            <a:ext cx="1656184" cy="64807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bg1"/>
                </a:solidFill>
              </a:rPr>
              <a:t>Quantitativas</a:t>
            </a:r>
          </a:p>
        </p:txBody>
      </p:sp>
      <p:cxnSp>
        <p:nvCxnSpPr>
          <p:cNvPr id="18" name="Conector angulado 17"/>
          <p:cNvCxnSpPr>
            <a:stCxn id="9" idx="1"/>
            <a:endCxn id="5" idx="1"/>
          </p:cNvCxnSpPr>
          <p:nvPr/>
        </p:nvCxnSpPr>
        <p:spPr>
          <a:xfrm rot="10800000" flipV="1">
            <a:off x="772756" y="2285201"/>
            <a:ext cx="126836" cy="1665857"/>
          </a:xfrm>
          <a:prstGeom prst="bentConnector3">
            <a:avLst>
              <a:gd name="adj1" fmla="val 280233"/>
            </a:avLst>
          </a:prstGeom>
          <a:ln w="190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Conector angulado 21"/>
          <p:cNvCxnSpPr>
            <a:stCxn id="9" idx="1"/>
            <a:endCxn id="11" idx="1"/>
          </p:cNvCxnSpPr>
          <p:nvPr/>
        </p:nvCxnSpPr>
        <p:spPr>
          <a:xfrm rot="10800000" flipV="1">
            <a:off x="772756" y="2285202"/>
            <a:ext cx="126836" cy="2475946"/>
          </a:xfrm>
          <a:prstGeom prst="bentConnector3">
            <a:avLst>
              <a:gd name="adj1" fmla="val 280233"/>
            </a:avLst>
          </a:prstGeom>
          <a:ln w="190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Retângulo de cantos arredondados 24"/>
          <p:cNvSpPr/>
          <p:nvPr/>
        </p:nvSpPr>
        <p:spPr>
          <a:xfrm>
            <a:off x="539552" y="5443401"/>
            <a:ext cx="4032448" cy="72008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b="1" dirty="0" smtClean="0"/>
              <a:t>Variações Patrimoniais Aumentativas (VPA)</a:t>
            </a:r>
          </a:p>
          <a:p>
            <a:pPr algn="ctr"/>
            <a:r>
              <a:rPr lang="pt-BR" sz="1600" dirty="0" smtClean="0"/>
              <a:t>Aumentam </a:t>
            </a:r>
            <a:r>
              <a:rPr lang="pt-BR" sz="1600" dirty="0"/>
              <a:t>o patrimônio líquido</a:t>
            </a:r>
          </a:p>
        </p:txBody>
      </p:sp>
      <p:sp>
        <p:nvSpPr>
          <p:cNvPr id="28" name="Retângulo de cantos arredondados 27"/>
          <p:cNvSpPr/>
          <p:nvPr/>
        </p:nvSpPr>
        <p:spPr>
          <a:xfrm>
            <a:off x="4733735" y="5443401"/>
            <a:ext cx="4032448" cy="72008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b="1" dirty="0" smtClean="0"/>
              <a:t>Variações Patrimoniais Diminutivas (VPD)</a:t>
            </a:r>
          </a:p>
          <a:p>
            <a:pPr algn="ctr"/>
            <a:r>
              <a:rPr lang="pt-BR" sz="1600" dirty="0" smtClean="0"/>
              <a:t>Diminuem </a:t>
            </a:r>
            <a:r>
              <a:rPr lang="pt-BR" sz="1600" dirty="0"/>
              <a:t>o patrimônio líquido</a:t>
            </a:r>
          </a:p>
        </p:txBody>
      </p:sp>
      <p:cxnSp>
        <p:nvCxnSpPr>
          <p:cNvPr id="30" name="Conector angulado 29"/>
          <p:cNvCxnSpPr>
            <a:stCxn id="80" idx="2"/>
            <a:endCxn id="25" idx="0"/>
          </p:cNvCxnSpPr>
          <p:nvPr/>
        </p:nvCxnSpPr>
        <p:spPr>
          <a:xfrm rot="5400000">
            <a:off x="3441141" y="4199819"/>
            <a:ext cx="358217" cy="2128946"/>
          </a:xfrm>
          <a:prstGeom prst="bentConnector3">
            <a:avLst>
              <a:gd name="adj1" fmla="val 50000"/>
            </a:avLst>
          </a:prstGeom>
          <a:ln w="190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Conector angulado 31"/>
          <p:cNvCxnSpPr>
            <a:stCxn id="80" idx="2"/>
            <a:endCxn id="28" idx="0"/>
          </p:cNvCxnSpPr>
          <p:nvPr/>
        </p:nvCxnSpPr>
        <p:spPr>
          <a:xfrm rot="16200000" flipH="1">
            <a:off x="5538232" y="4231673"/>
            <a:ext cx="358217" cy="2065237"/>
          </a:xfrm>
          <a:prstGeom prst="bentConnector3">
            <a:avLst>
              <a:gd name="adj1" fmla="val 50000"/>
            </a:avLst>
          </a:prstGeom>
          <a:ln w="190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1" name="Retângulo de cantos arredondados 50"/>
          <p:cNvSpPr/>
          <p:nvPr/>
        </p:nvSpPr>
        <p:spPr>
          <a:xfrm>
            <a:off x="4860032" y="2276870"/>
            <a:ext cx="4140460" cy="720080"/>
          </a:xfrm>
          <a:prstGeom prst="roundRect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dirty="0" smtClean="0"/>
              <a:t>O </a:t>
            </a:r>
            <a:r>
              <a:rPr lang="pt-BR" sz="1600" b="1" dirty="0" smtClean="0"/>
              <a:t>resultado patrimonial </a:t>
            </a:r>
            <a:r>
              <a:rPr lang="pt-BR" sz="1600" dirty="0" smtClean="0"/>
              <a:t>do período é apurado pelo confronto entre as </a:t>
            </a:r>
            <a:r>
              <a:rPr lang="pt-BR" sz="1600" dirty="0" err="1" smtClean="0"/>
              <a:t>VPAs</a:t>
            </a:r>
            <a:r>
              <a:rPr lang="pt-BR" sz="1600" dirty="0" smtClean="0"/>
              <a:t> e as </a:t>
            </a:r>
            <a:r>
              <a:rPr lang="pt-BR" sz="1600" dirty="0" err="1" smtClean="0"/>
              <a:t>VPDs</a:t>
            </a:r>
            <a:r>
              <a:rPr lang="pt-BR" sz="1600" dirty="0" smtClean="0"/>
              <a:t>.</a:t>
            </a:r>
            <a:endParaRPr lang="pt-BR" sz="1600" dirty="0"/>
          </a:p>
        </p:txBody>
      </p:sp>
      <p:cxnSp>
        <p:nvCxnSpPr>
          <p:cNvPr id="53" name="Conector em curva 52"/>
          <p:cNvCxnSpPr/>
          <p:nvPr/>
        </p:nvCxnSpPr>
        <p:spPr>
          <a:xfrm rot="16200000" flipH="1">
            <a:off x="4914124" y="890802"/>
            <a:ext cx="261277" cy="3951018"/>
          </a:xfrm>
          <a:prstGeom prst="curvedConnector3">
            <a:avLst>
              <a:gd name="adj1" fmla="val 191868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tângulo 72"/>
          <p:cNvSpPr/>
          <p:nvPr/>
        </p:nvSpPr>
        <p:spPr>
          <a:xfrm>
            <a:off x="2709213" y="3627023"/>
            <a:ext cx="3951019" cy="64807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São </a:t>
            </a:r>
            <a:r>
              <a:rPr lang="pt-BR" sz="1400" dirty="0"/>
              <a:t>decorrentes de transações no setor público que alteram a composição dos elementos patrimoniais </a:t>
            </a:r>
            <a:r>
              <a:rPr lang="pt-BR" sz="1400" b="1" dirty="0"/>
              <a:t>sem afetar</a:t>
            </a:r>
            <a:r>
              <a:rPr lang="pt-BR" sz="1400" dirty="0"/>
              <a:t> o patrimônio </a:t>
            </a:r>
            <a:r>
              <a:rPr lang="pt-BR" sz="1400" dirty="0" smtClean="0"/>
              <a:t>líquido.</a:t>
            </a:r>
            <a:endParaRPr lang="pt-BR" sz="1400" dirty="0"/>
          </a:p>
        </p:txBody>
      </p:sp>
      <p:cxnSp>
        <p:nvCxnSpPr>
          <p:cNvPr id="76" name="Conector de seta reta 75"/>
          <p:cNvCxnSpPr>
            <a:stCxn id="5" idx="3"/>
            <a:endCxn id="73" idx="1"/>
          </p:cNvCxnSpPr>
          <p:nvPr/>
        </p:nvCxnSpPr>
        <p:spPr>
          <a:xfrm>
            <a:off x="2428940" y="3951059"/>
            <a:ext cx="280273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0" name="Retângulo 79"/>
          <p:cNvSpPr/>
          <p:nvPr/>
        </p:nvSpPr>
        <p:spPr>
          <a:xfrm>
            <a:off x="2709212" y="4443913"/>
            <a:ext cx="3951019" cy="64127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S</a:t>
            </a:r>
            <a:r>
              <a:rPr lang="pt-BR" sz="1400" dirty="0" smtClean="0"/>
              <a:t>ão </a:t>
            </a:r>
            <a:r>
              <a:rPr lang="pt-BR" sz="1400" dirty="0"/>
              <a:t>decorrentes de transações no setor público que </a:t>
            </a:r>
            <a:r>
              <a:rPr lang="pt-BR" sz="1400" b="1" dirty="0"/>
              <a:t>aumentam</a:t>
            </a:r>
            <a:r>
              <a:rPr lang="pt-BR" sz="1400" dirty="0"/>
              <a:t> ou </a:t>
            </a:r>
            <a:r>
              <a:rPr lang="pt-BR" sz="1400" b="1" dirty="0"/>
              <a:t>diminuem</a:t>
            </a:r>
            <a:r>
              <a:rPr lang="pt-BR" sz="1400" dirty="0"/>
              <a:t> o patrimônio </a:t>
            </a:r>
            <a:r>
              <a:rPr lang="pt-BR" sz="1400" dirty="0" smtClean="0"/>
              <a:t>líquido.</a:t>
            </a:r>
            <a:endParaRPr lang="pt-BR" sz="1400" dirty="0"/>
          </a:p>
        </p:txBody>
      </p:sp>
      <p:cxnSp>
        <p:nvCxnSpPr>
          <p:cNvPr id="86" name="Conector de seta reta 85"/>
          <p:cNvCxnSpPr>
            <a:stCxn id="11" idx="3"/>
            <a:endCxn id="80" idx="1"/>
          </p:cNvCxnSpPr>
          <p:nvPr/>
        </p:nvCxnSpPr>
        <p:spPr>
          <a:xfrm>
            <a:off x="2428940" y="4761148"/>
            <a:ext cx="280272" cy="340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Retângulo de cantos arredondados 7"/>
          <p:cNvSpPr/>
          <p:nvPr/>
        </p:nvSpPr>
        <p:spPr>
          <a:xfrm>
            <a:off x="772756" y="1556792"/>
            <a:ext cx="3708412" cy="1440160"/>
          </a:xfrm>
          <a:prstGeom prst="roundRect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 A Demonstração das Variações Patrimoniais evidencia as </a:t>
            </a:r>
            <a:endParaRPr lang="pt-BR" dirty="0" smtClean="0">
              <a:solidFill>
                <a:schemeClr val="tx1"/>
              </a:solidFill>
            </a:endParaRPr>
          </a:p>
          <a:p>
            <a:pPr algn="ctr"/>
            <a:r>
              <a:rPr lang="pt-BR" dirty="0" smtClean="0">
                <a:solidFill>
                  <a:schemeClr val="tx1"/>
                </a:solidFill>
              </a:rPr>
              <a:t>variações </a:t>
            </a:r>
            <a:r>
              <a:rPr lang="pt-BR" dirty="0">
                <a:solidFill>
                  <a:schemeClr val="tx1"/>
                </a:solidFill>
              </a:rPr>
              <a:t>verificadas no patrimônio e indica o resultado patrimonial do </a:t>
            </a:r>
            <a:r>
              <a:rPr lang="pt-BR" dirty="0" smtClean="0">
                <a:solidFill>
                  <a:schemeClr val="tx1"/>
                </a:solidFill>
              </a:rPr>
              <a:t>exercício.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940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0" grpId="0" animBg="1"/>
      <p:bldP spid="5" grpId="0" animBg="1"/>
      <p:bldP spid="11" grpId="0" animBg="1"/>
      <p:bldP spid="25" grpId="0" animBg="1"/>
      <p:bldP spid="28" grpId="0" animBg="1"/>
      <p:bldP spid="51" grpId="0" animBg="1"/>
      <p:bldP spid="73" grpId="0" animBg="1"/>
      <p:bldP spid="80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613002"/>
              </p:ext>
            </p:extLst>
          </p:nvPr>
        </p:nvGraphicFramePr>
        <p:xfrm>
          <a:off x="1259632" y="789896"/>
          <a:ext cx="6651301" cy="5303520"/>
        </p:xfrm>
        <a:graphic>
          <a:graphicData uri="http://schemas.openxmlformats.org/drawingml/2006/table">
            <a:tbl>
              <a:tblPr firstRow="1" firstCol="1" bandRow="1"/>
              <a:tblGrid>
                <a:gridCol w="1008851"/>
                <a:gridCol w="1008235"/>
                <a:gridCol w="2599257"/>
                <a:gridCol w="1017479"/>
                <a:gridCol w="1017479"/>
              </a:tblGrid>
              <a:tr h="27939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DEMONSTRAÇÃO DAS VARIAÇÕES PATRIMONIAIS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79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Exercício: 20XX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79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877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Exercício Atual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Exercício Anterior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39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Variações Patrimoniais Aumentativas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39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Impostos, Taxas e Contribuições de Melhoria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39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Contribuições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39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Exploração e Venda de Bens, Serviços e Direitos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39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Variações Patrimoniais Aumentativas Financeiras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39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Transferências e Delegações Recebidas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733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Valorização e Ganhos com Ativos e Desincorporação </a:t>
                      </a:r>
                      <a:r>
                        <a:rPr lang="pt-BR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de Passivos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733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Outras Variações Patrimoniais Aumentativas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39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i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Total das Variações Patrimoniais Aumentativas (I)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39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39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Variações Patrimoniais Diminutivas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39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Pessoal e Encargos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39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Benefícios Previdenciários e Assistenciais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39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Uso de Bens, Serviços e Consumo de Capital Fixo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39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Variações Patrimoniais Diminutivas Financeiras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39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Transferências e Delegações Concedidas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39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Desvalorização e Perdas de Ativos e Incorporação de Passivos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39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Tributárias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733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Custo das Mercadorias e Produtos Vendidos, e dos Serviços Prestados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733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Outras Variações Patrimoniais Diminutivas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39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i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Total das Variações Patrimoniais Diminutivas (II)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733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39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RESULTADO PATRIMONIAL DO PERÍODO (III) = (I – II)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39">
                <a:tc gridSpan="3"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558" marR="66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558" marR="66558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4" name="Grupo 3"/>
          <p:cNvGrpSpPr/>
          <p:nvPr/>
        </p:nvGrpSpPr>
        <p:grpSpPr>
          <a:xfrm>
            <a:off x="6280710" y="2660286"/>
            <a:ext cx="720080" cy="673451"/>
            <a:chOff x="1187624" y="1196752"/>
            <a:chExt cx="720080" cy="673451"/>
          </a:xfrm>
        </p:grpSpPr>
        <p:sp>
          <p:nvSpPr>
            <p:cNvPr id="5" name="Triângulo isósceles 4"/>
            <p:cNvSpPr/>
            <p:nvPr/>
          </p:nvSpPr>
          <p:spPr>
            <a:xfrm>
              <a:off x="1187624" y="1196752"/>
              <a:ext cx="720080" cy="576064"/>
            </a:xfrm>
            <a:prstGeom prst="triangle">
              <a:avLst/>
            </a:prstGeom>
            <a:solidFill>
              <a:schemeClr val="bg1"/>
            </a:solidFill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pt-BR" sz="2800" b="1" dirty="0" smtClean="0">
                <a:solidFill>
                  <a:schemeClr val="tx1"/>
                </a:solidFill>
              </a:endParaRPr>
            </a:p>
            <a:p>
              <a:pPr algn="ctr"/>
              <a:endParaRPr lang="pt-BR" sz="2800" b="1" dirty="0">
                <a:solidFill>
                  <a:schemeClr val="tx1"/>
                </a:solidFill>
              </a:endParaRPr>
            </a:p>
            <a:p>
              <a:pPr algn="ctr"/>
              <a:endParaRPr lang="pt-BR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CaixaDeTexto 5"/>
            <p:cNvSpPr txBox="1"/>
            <p:nvPr/>
          </p:nvSpPr>
          <p:spPr>
            <a:xfrm>
              <a:off x="1403648" y="1285428"/>
              <a:ext cx="28803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3200" dirty="0" smtClean="0">
                  <a:latin typeface="Arial Black" panose="020B0A04020102020204" pitchFamily="34" charset="0"/>
                  <a:cs typeface="Aharoni" panose="02010803020104030203" pitchFamily="2" charset="-79"/>
                </a:rPr>
                <a:t>!</a:t>
              </a:r>
              <a:endParaRPr lang="pt-BR" sz="3200" dirty="0">
                <a:latin typeface="Arial Black" panose="020B0A04020102020204" pitchFamily="34" charset="0"/>
                <a:cs typeface="Aharoni" panose="02010803020104030203" pitchFamily="2" charset="-79"/>
              </a:endParaRPr>
            </a:p>
          </p:txBody>
        </p:sp>
      </p:grpSp>
      <p:sp>
        <p:nvSpPr>
          <p:cNvPr id="7" name="Retângulo de cantos arredondados 6"/>
          <p:cNvSpPr/>
          <p:nvPr/>
        </p:nvSpPr>
        <p:spPr>
          <a:xfrm>
            <a:off x="4932040" y="5301328"/>
            <a:ext cx="2952048" cy="1080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Os valores registrados </a:t>
            </a:r>
            <a:r>
              <a:rPr lang="pt-BR" sz="1400" dirty="0" smtClean="0"/>
              <a:t>em </a:t>
            </a:r>
            <a:r>
              <a:rPr lang="pt-BR" sz="1400" dirty="0" err="1" smtClean="0"/>
              <a:t>VPAs</a:t>
            </a:r>
            <a:r>
              <a:rPr lang="pt-BR" sz="1400" dirty="0" smtClean="0"/>
              <a:t> e </a:t>
            </a:r>
            <a:r>
              <a:rPr lang="pt-BR" sz="1400" dirty="0" err="1" smtClean="0"/>
              <a:t>VPDs</a:t>
            </a:r>
            <a:r>
              <a:rPr lang="pt-BR" sz="1400" dirty="0" smtClean="0"/>
              <a:t> são </a:t>
            </a:r>
            <a:r>
              <a:rPr lang="pt-BR" sz="1400" dirty="0"/>
              <a:t>encerrados ao final do exercício, representando o resultado </a:t>
            </a:r>
            <a:r>
              <a:rPr lang="pt-BR" sz="1400" dirty="0" smtClean="0"/>
              <a:t>patrimonial </a:t>
            </a:r>
            <a:r>
              <a:rPr lang="pt-BR" sz="1400" dirty="0"/>
              <a:t>levado para a conta de patrimônio </a:t>
            </a:r>
            <a:r>
              <a:rPr lang="pt-BR" sz="1400" dirty="0" smtClean="0"/>
              <a:t>líquido do BP.</a:t>
            </a:r>
            <a:endParaRPr lang="pt-BR" sz="1400" dirty="0">
              <a:solidFill>
                <a:sysClr val="windowText" lastClr="000000"/>
              </a:solidFill>
            </a:endParaRPr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accent1"/>
                </a:solidFill>
              </a:rPr>
              <a:t>Estrutura da Demonstração das Variações Patrimoniais segundo o MCASP</a:t>
            </a:r>
            <a:endParaRPr lang="pt-BR" dirty="0">
              <a:solidFill>
                <a:schemeClr val="accent1"/>
              </a:solidFill>
            </a:endParaRPr>
          </a:p>
        </p:txBody>
      </p:sp>
      <p:sp>
        <p:nvSpPr>
          <p:cNvPr id="2" name="Retângulo de cantos arredondados 1"/>
          <p:cNvSpPr/>
          <p:nvPr/>
        </p:nvSpPr>
        <p:spPr>
          <a:xfrm>
            <a:off x="5506694" y="3345920"/>
            <a:ext cx="2268112" cy="900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O Quadro de </a:t>
            </a:r>
            <a:r>
              <a:rPr lang="pt-BR" sz="1400" b="1" dirty="0"/>
              <a:t>Variações Patrimoniais Qualitativas</a:t>
            </a:r>
            <a:r>
              <a:rPr lang="pt-BR" sz="1400" dirty="0"/>
              <a:t> é considerado </a:t>
            </a:r>
            <a:r>
              <a:rPr lang="pt-BR" sz="1400" b="1" dirty="0"/>
              <a:t>facultativo</a:t>
            </a:r>
            <a:r>
              <a:rPr lang="pt-BR" sz="1400" dirty="0"/>
              <a:t> para fins de consolidação</a:t>
            </a:r>
            <a:r>
              <a:rPr lang="pt-BR" sz="1400" dirty="0" smtClean="0"/>
              <a:t>.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4209741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3"/>
          <p:cNvSpPr>
            <a:spLocks noGrp="1"/>
          </p:cNvSpPr>
          <p:nvPr>
            <p:ph type="title"/>
          </p:nvPr>
        </p:nvSpPr>
        <p:spPr>
          <a:xfrm>
            <a:off x="250825" y="115888"/>
            <a:ext cx="8229600" cy="561975"/>
          </a:xfrm>
        </p:spPr>
        <p:txBody>
          <a:bodyPr/>
          <a:lstStyle/>
          <a:p>
            <a:pPr eaLnBrk="1" hangingPunct="1"/>
            <a:r>
              <a:rPr lang="pt-BR" altLang="pt-BR" dirty="0" smtClean="0"/>
              <a:t>Conteúdo</a:t>
            </a:r>
          </a:p>
        </p:txBody>
      </p:sp>
      <p:sp>
        <p:nvSpPr>
          <p:cNvPr id="9" name="Retângulo 8"/>
          <p:cNvSpPr/>
          <p:nvPr/>
        </p:nvSpPr>
        <p:spPr>
          <a:xfrm>
            <a:off x="756271" y="1626662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>
                <a:solidFill>
                  <a:schemeClr val="tx1"/>
                </a:solidFill>
              </a:rPr>
              <a:t>	</a:t>
            </a:r>
            <a:r>
              <a:rPr lang="pt-BR" dirty="0" smtClean="0">
                <a:solidFill>
                  <a:schemeClr val="tx1"/>
                </a:solidFill>
              </a:rPr>
              <a:t>Aspectos gerais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756271" y="2130718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Balanço Orçamentário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756271" y="2634774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Balanço Financeiro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56271" y="3138830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Balanço Patrimonial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756271" y="4650998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Demonstração das Mutações no Patrimônio Líquido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756271" y="5155054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Notas Explicativas às DCASP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3" name="Retângulo 22"/>
          <p:cNvSpPr/>
          <p:nvPr/>
        </p:nvSpPr>
        <p:spPr>
          <a:xfrm>
            <a:off x="755576" y="5659110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Consolidação das Demonstrações Contábeis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755576" y="4146942"/>
            <a:ext cx="7848872" cy="32617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b="1" dirty="0" smtClean="0">
                <a:solidFill>
                  <a:schemeClr val="bg1"/>
                </a:solidFill>
              </a:rPr>
              <a:t>	Demonstração dos Fluxos de Caixa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755576" y="3642886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Demonstração das Variações Patrimoniais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755576" y="2096852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24" name="Retângulo 23"/>
          <p:cNvSpPr/>
          <p:nvPr/>
        </p:nvSpPr>
        <p:spPr>
          <a:xfrm>
            <a:off x="755576" y="1593380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25" name="Retângulo 24"/>
          <p:cNvSpPr/>
          <p:nvPr/>
        </p:nvSpPr>
        <p:spPr>
          <a:xfrm>
            <a:off x="755576" y="2598407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0" name="Retângulo 29"/>
          <p:cNvSpPr/>
          <p:nvPr/>
        </p:nvSpPr>
        <p:spPr>
          <a:xfrm>
            <a:off x="755576" y="3102826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1" name="Retângulo 30"/>
          <p:cNvSpPr/>
          <p:nvPr/>
        </p:nvSpPr>
        <p:spPr>
          <a:xfrm>
            <a:off x="755576" y="3606882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2" name="Retângulo 31"/>
          <p:cNvSpPr/>
          <p:nvPr/>
        </p:nvSpPr>
        <p:spPr>
          <a:xfrm>
            <a:off x="755576" y="4110938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3" name="Retângulo 32"/>
          <p:cNvSpPr/>
          <p:nvPr/>
        </p:nvSpPr>
        <p:spPr>
          <a:xfrm>
            <a:off x="755576" y="4620026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4" name="Retângulo 33"/>
          <p:cNvSpPr/>
          <p:nvPr/>
        </p:nvSpPr>
        <p:spPr>
          <a:xfrm>
            <a:off x="755576" y="5114018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5" name="Retângulo 34"/>
          <p:cNvSpPr/>
          <p:nvPr/>
        </p:nvSpPr>
        <p:spPr>
          <a:xfrm>
            <a:off x="755576" y="5623106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pic>
        <p:nvPicPr>
          <p:cNvPr id="22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97785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1811469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4" y="2315961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358" y="2820017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76" y="3334016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177" y="3839571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1101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648072"/>
          </a:xfrm>
        </p:spPr>
        <p:txBody>
          <a:bodyPr/>
          <a:lstStyle/>
          <a:p>
            <a:r>
              <a:rPr lang="pt-BR" dirty="0" smtClean="0"/>
              <a:t>Definição da Demonstração dos Fluxos de Caixa</a:t>
            </a:r>
            <a:endParaRPr lang="pt-BR" dirty="0"/>
          </a:p>
        </p:txBody>
      </p:sp>
      <p:sp>
        <p:nvSpPr>
          <p:cNvPr id="5" name="Retângulo de cantos arredondados 4"/>
          <p:cNvSpPr/>
          <p:nvPr/>
        </p:nvSpPr>
        <p:spPr>
          <a:xfrm>
            <a:off x="401704" y="3195253"/>
            <a:ext cx="2664296" cy="1316782"/>
          </a:xfrm>
          <a:prstGeom prst="round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DEMONSTRAÇÃO DOS </a:t>
            </a:r>
          </a:p>
          <a:p>
            <a:pPr algn="ctr"/>
            <a:r>
              <a:rPr lang="pt-BR" dirty="0" smtClean="0">
                <a:solidFill>
                  <a:schemeClr val="tx1"/>
                </a:solidFill>
              </a:rPr>
              <a:t>FLUXOS DE CAIXA (DFC)</a:t>
            </a:r>
          </a:p>
        </p:txBody>
      </p:sp>
      <p:sp>
        <p:nvSpPr>
          <p:cNvPr id="13" name="Retângulo de cantos arredondados 12"/>
          <p:cNvSpPr/>
          <p:nvPr/>
        </p:nvSpPr>
        <p:spPr>
          <a:xfrm>
            <a:off x="3275856" y="2201202"/>
            <a:ext cx="1770364" cy="720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Identifica</a:t>
            </a:r>
          </a:p>
        </p:txBody>
      </p:sp>
      <p:sp>
        <p:nvSpPr>
          <p:cNvPr id="19" name="Retângulo de cantos arredondados 18"/>
          <p:cNvSpPr/>
          <p:nvPr/>
        </p:nvSpPr>
        <p:spPr>
          <a:xfrm>
            <a:off x="3275856" y="4833296"/>
            <a:ext cx="1770364" cy="720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Permite</a:t>
            </a:r>
          </a:p>
        </p:txBody>
      </p:sp>
      <p:sp>
        <p:nvSpPr>
          <p:cNvPr id="20" name="Retângulo de cantos arredondados 19"/>
          <p:cNvSpPr/>
          <p:nvPr/>
        </p:nvSpPr>
        <p:spPr>
          <a:xfrm>
            <a:off x="5436096" y="4473296"/>
            <a:ext cx="3312368" cy="1440000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pt-BR" sz="1600" dirty="0" smtClean="0">
                <a:solidFill>
                  <a:schemeClr val="tx1"/>
                </a:solidFill>
              </a:rPr>
              <a:t>A </a:t>
            </a:r>
            <a:r>
              <a:rPr lang="pt-BR" sz="1600" dirty="0">
                <a:solidFill>
                  <a:schemeClr val="tx1"/>
                </a:solidFill>
              </a:rPr>
              <a:t>análise da </a:t>
            </a:r>
            <a:r>
              <a:rPr lang="pt-BR" sz="1600" b="1" dirty="0">
                <a:solidFill>
                  <a:schemeClr val="tx1"/>
                </a:solidFill>
              </a:rPr>
              <a:t>capacidade</a:t>
            </a:r>
            <a:r>
              <a:rPr lang="pt-BR" sz="1600" dirty="0">
                <a:solidFill>
                  <a:schemeClr val="tx1"/>
                </a:solidFill>
              </a:rPr>
              <a:t> de a entidade </a:t>
            </a:r>
            <a:r>
              <a:rPr lang="pt-BR" sz="1600" b="1" dirty="0">
                <a:solidFill>
                  <a:schemeClr val="tx1"/>
                </a:solidFill>
              </a:rPr>
              <a:t>gerar caixa</a:t>
            </a:r>
            <a:r>
              <a:rPr lang="pt-BR" sz="1600" dirty="0">
                <a:solidFill>
                  <a:schemeClr val="tx1"/>
                </a:solidFill>
              </a:rPr>
              <a:t> e equivalentes de caixa e da </a:t>
            </a:r>
            <a:r>
              <a:rPr lang="pt-BR" sz="1600" b="1" dirty="0">
                <a:solidFill>
                  <a:schemeClr val="tx1"/>
                </a:solidFill>
              </a:rPr>
              <a:t>utilização</a:t>
            </a:r>
            <a:r>
              <a:rPr lang="pt-BR" sz="1600" dirty="0">
                <a:solidFill>
                  <a:schemeClr val="tx1"/>
                </a:solidFill>
              </a:rPr>
              <a:t> de </a:t>
            </a:r>
            <a:endParaRPr lang="pt-BR" sz="1600" dirty="0" smtClean="0">
              <a:solidFill>
                <a:schemeClr val="tx1"/>
              </a:solidFill>
            </a:endParaRPr>
          </a:p>
          <a:p>
            <a:pPr lvl="0" algn="ctr"/>
            <a:r>
              <a:rPr lang="pt-BR" sz="1600" b="1" dirty="0" smtClean="0">
                <a:solidFill>
                  <a:schemeClr val="tx1"/>
                </a:solidFill>
              </a:rPr>
              <a:t>recursos </a:t>
            </a:r>
            <a:r>
              <a:rPr lang="pt-BR" sz="1600" b="1" dirty="0">
                <a:solidFill>
                  <a:schemeClr val="tx1"/>
                </a:solidFill>
              </a:rPr>
              <a:t>próprios e de terceiros</a:t>
            </a:r>
            <a:r>
              <a:rPr lang="pt-BR" sz="1600" dirty="0">
                <a:solidFill>
                  <a:schemeClr val="tx1"/>
                </a:solidFill>
              </a:rPr>
              <a:t> em suas atividades</a:t>
            </a:r>
            <a:r>
              <a:rPr lang="pt-BR" sz="1600" dirty="0" smtClean="0">
                <a:solidFill>
                  <a:schemeClr val="tx1"/>
                </a:solidFill>
              </a:rPr>
              <a:t>.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21" name="Retângulo de cantos arredondados 20"/>
          <p:cNvSpPr/>
          <p:nvPr/>
        </p:nvSpPr>
        <p:spPr>
          <a:xfrm>
            <a:off x="5436096" y="1268760"/>
            <a:ext cx="3312368" cy="720000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As </a:t>
            </a:r>
            <a:r>
              <a:rPr lang="pt-BR" sz="1600" dirty="0">
                <a:solidFill>
                  <a:schemeClr val="tx1"/>
                </a:solidFill>
              </a:rPr>
              <a:t>fontes de geração dos fluxos de entrada de caixa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22" name="Retângulo de cantos arredondados 21"/>
          <p:cNvSpPr/>
          <p:nvPr/>
        </p:nvSpPr>
        <p:spPr>
          <a:xfrm>
            <a:off x="5436096" y="2201202"/>
            <a:ext cx="3312368" cy="720000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Os </a:t>
            </a:r>
            <a:r>
              <a:rPr lang="pt-BR" sz="1600" dirty="0">
                <a:solidFill>
                  <a:schemeClr val="tx1"/>
                </a:solidFill>
              </a:rPr>
              <a:t>itens de consumo de caixa durante o período das demonstrações contábeis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23" name="Retângulo de cantos arredondados 22"/>
          <p:cNvSpPr/>
          <p:nvPr/>
        </p:nvSpPr>
        <p:spPr>
          <a:xfrm>
            <a:off x="5436096" y="3133644"/>
            <a:ext cx="3312368" cy="720000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O </a:t>
            </a:r>
            <a:r>
              <a:rPr lang="pt-BR" sz="1600" dirty="0">
                <a:solidFill>
                  <a:schemeClr val="tx1"/>
                </a:solidFill>
              </a:rPr>
              <a:t>saldo do caixa na data das demonstrações contábeis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cxnSp>
        <p:nvCxnSpPr>
          <p:cNvPr id="4" name="Conector de seta reta 3"/>
          <p:cNvCxnSpPr>
            <a:stCxn id="13" idx="3"/>
            <a:endCxn id="21" idx="1"/>
          </p:cNvCxnSpPr>
          <p:nvPr/>
        </p:nvCxnSpPr>
        <p:spPr>
          <a:xfrm flipV="1">
            <a:off x="5046220" y="1628760"/>
            <a:ext cx="389876" cy="932442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4" name="Conector de seta reta 23"/>
          <p:cNvCxnSpPr>
            <a:stCxn id="13" idx="3"/>
            <a:endCxn id="22" idx="1"/>
          </p:cNvCxnSpPr>
          <p:nvPr/>
        </p:nvCxnSpPr>
        <p:spPr>
          <a:xfrm>
            <a:off x="5046220" y="2561202"/>
            <a:ext cx="389876" cy="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5" name="Conector de seta reta 24"/>
          <p:cNvCxnSpPr>
            <a:stCxn id="13" idx="3"/>
            <a:endCxn id="23" idx="1"/>
          </p:cNvCxnSpPr>
          <p:nvPr/>
        </p:nvCxnSpPr>
        <p:spPr>
          <a:xfrm>
            <a:off x="5046220" y="2561202"/>
            <a:ext cx="389876" cy="932442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8" name="Conector de seta reta 27"/>
          <p:cNvCxnSpPr>
            <a:stCxn id="19" idx="3"/>
            <a:endCxn id="20" idx="1"/>
          </p:cNvCxnSpPr>
          <p:nvPr/>
        </p:nvCxnSpPr>
        <p:spPr>
          <a:xfrm>
            <a:off x="5046220" y="5193296"/>
            <a:ext cx="389876" cy="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5" name="Conector de seta reta 34"/>
          <p:cNvCxnSpPr>
            <a:stCxn id="5" idx="3"/>
            <a:endCxn id="13" idx="2"/>
          </p:cNvCxnSpPr>
          <p:nvPr/>
        </p:nvCxnSpPr>
        <p:spPr>
          <a:xfrm flipV="1">
            <a:off x="3066000" y="2921202"/>
            <a:ext cx="1095038" cy="932442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8" name="Conector de seta reta 37"/>
          <p:cNvCxnSpPr>
            <a:stCxn id="5" idx="3"/>
            <a:endCxn id="19" idx="0"/>
          </p:cNvCxnSpPr>
          <p:nvPr/>
        </p:nvCxnSpPr>
        <p:spPr>
          <a:xfrm>
            <a:off x="3066000" y="3853644"/>
            <a:ext cx="1095038" cy="979652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308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6453336"/>
            <a:ext cx="2232248" cy="3600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332692"/>
              </p:ext>
            </p:extLst>
          </p:nvPr>
        </p:nvGraphicFramePr>
        <p:xfrm>
          <a:off x="609579" y="764704"/>
          <a:ext cx="7924843" cy="6035040"/>
        </p:xfrm>
        <a:graphic>
          <a:graphicData uri="http://schemas.openxmlformats.org/drawingml/2006/table">
            <a:tbl>
              <a:tblPr firstRow="1" firstCol="1" bandRow="1"/>
              <a:tblGrid>
                <a:gridCol w="2281915"/>
                <a:gridCol w="2656428"/>
                <a:gridCol w="381487"/>
                <a:gridCol w="73763"/>
                <a:gridCol w="1117928"/>
                <a:gridCol w="1413322"/>
              </a:tblGrid>
              <a:tr h="182000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Exercício Atual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Exercício Anterior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2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000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FLUXOS DE CAIXA DAS ATIVIDADES OPERACIONAIS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000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Ingressos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4000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Receitas derivadas e originárias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Transferências recebidas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000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Desembolsos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6000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Pessoal e demais despesas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Juros e encargos da dívida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Transferências </a:t>
                      </a:r>
                      <a:r>
                        <a:rPr lang="pt-BR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concedidas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000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Fluxo de caixa líquido das atividades operacionais (I)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000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000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FLUXOS DE CAIXA DAS ATIVIDADES DE INVESTIMENTO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000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Ingressos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4000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Alienação de bens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Amortização de empréstimos e financiamentos concedidos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000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Desembolsos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6000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Aquisição de ativo não circulante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Concessão de empréstimos e financiamentos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Outros desembolsos de investimentos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000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Fluxo de caixa líquido das atividades de investimento (II)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000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000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FLUXOS DE CAIXA DAS ATIVIDADES DE FINANCIAMENTO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000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Ingressos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4000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Operações de crédito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Integralização do capital social de empresas dependentes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000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Desembolsos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000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Amortização /Refinanciamento da dívida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000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Fluxo de caixa líquido das atividades de financiamento (III)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000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000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GERAÇÃO LÍQUIDA DE CAIXA E EQUIVALENTE DE CAIXA (I+II+III)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4000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Caixa e Equivalentes de caixa inicial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Caixa e Equivalente de caixa final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9017" marR="39017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Retângulo de cantos arredondados 13"/>
          <p:cNvSpPr/>
          <p:nvPr/>
        </p:nvSpPr>
        <p:spPr>
          <a:xfrm>
            <a:off x="5940152" y="5733376"/>
            <a:ext cx="2520000" cy="900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Os </a:t>
            </a:r>
            <a:r>
              <a:rPr lang="pt-BR" sz="1400" dirty="0" smtClean="0"/>
              <a:t>saldos inicial e final de Caixa e Equivalentes de caixa devem ser iguais aos saldos do Balanço Patrimonial.</a:t>
            </a:r>
            <a:endParaRPr lang="pt-BR" sz="1400" dirty="0">
              <a:solidFill>
                <a:sysClr val="windowText" lastClr="000000"/>
              </a:solidFill>
            </a:endParaRPr>
          </a:p>
        </p:txBody>
      </p:sp>
      <p:cxnSp>
        <p:nvCxnSpPr>
          <p:cNvPr id="20" name="Conector em curva 19"/>
          <p:cNvCxnSpPr>
            <a:stCxn id="14" idx="1"/>
            <a:endCxn id="2" idx="3"/>
          </p:cNvCxnSpPr>
          <p:nvPr/>
        </p:nvCxnSpPr>
        <p:spPr>
          <a:xfrm rot="10800000" flipV="1">
            <a:off x="2843808" y="6183376"/>
            <a:ext cx="3096344" cy="449980"/>
          </a:xfrm>
          <a:prstGeom prst="curvedConnector3">
            <a:avLst>
              <a:gd name="adj1" fmla="val 33389"/>
            </a:avLst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tângulo de cantos arredondados 4"/>
          <p:cNvSpPr/>
          <p:nvPr/>
        </p:nvSpPr>
        <p:spPr>
          <a:xfrm>
            <a:off x="4572000" y="1140886"/>
            <a:ext cx="3888432" cy="720000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Compreende </a:t>
            </a:r>
            <a:r>
              <a:rPr lang="pt-BR" sz="1400" dirty="0"/>
              <a:t>os </a:t>
            </a:r>
            <a:r>
              <a:rPr lang="pt-BR" sz="1400" dirty="0" smtClean="0"/>
              <a:t>ingressos e </a:t>
            </a:r>
            <a:r>
              <a:rPr lang="pt-BR" sz="1400" dirty="0"/>
              <a:t>os desembolsos relacionados com a ação </a:t>
            </a:r>
            <a:r>
              <a:rPr lang="pt-BR" sz="1400" dirty="0" smtClean="0"/>
              <a:t>pública.</a:t>
            </a:r>
            <a:endParaRPr lang="pt-BR" sz="1400" dirty="0">
              <a:solidFill>
                <a:schemeClr val="tx1"/>
              </a:solidFill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4572000" y="2961048"/>
            <a:ext cx="3888432" cy="720000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Inclui </a:t>
            </a:r>
            <a:r>
              <a:rPr lang="pt-BR" sz="1400" dirty="0"/>
              <a:t>os recursos relacionados à aquisição e à alienação de ativo não </a:t>
            </a:r>
            <a:r>
              <a:rPr lang="pt-BR" sz="1400" dirty="0" smtClean="0"/>
              <a:t>circulante, adiantamentos </a:t>
            </a:r>
            <a:r>
              <a:rPr lang="pt-BR" sz="1400" dirty="0"/>
              <a:t>ou amortização de empréstimos </a:t>
            </a:r>
            <a:r>
              <a:rPr lang="pt-BR" sz="1400" dirty="0" smtClean="0"/>
              <a:t>concedidos.</a:t>
            </a:r>
            <a:endParaRPr lang="pt-BR" sz="1400" dirty="0">
              <a:solidFill>
                <a:schemeClr val="tx1"/>
              </a:solidFill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4584686" y="4794902"/>
            <a:ext cx="3896434" cy="720000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Inclui </a:t>
            </a:r>
            <a:r>
              <a:rPr lang="pt-BR" sz="1400" dirty="0"/>
              <a:t>os recursos relacionados à captação e à amortização de empréstimos e </a:t>
            </a:r>
            <a:r>
              <a:rPr lang="pt-BR" sz="1400" dirty="0" smtClean="0"/>
              <a:t>financiamentos.</a:t>
            </a:r>
            <a:endParaRPr lang="pt-BR" sz="1400" dirty="0">
              <a:solidFill>
                <a:schemeClr val="tx1"/>
              </a:solidFill>
            </a:endParaRPr>
          </a:p>
        </p:txBody>
      </p:sp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accent1"/>
                </a:solidFill>
              </a:rPr>
              <a:t>Estrutura da Demonstração dos Fluxos de Caixa</a:t>
            </a:r>
            <a:br>
              <a:rPr lang="pt-BR" dirty="0" smtClean="0">
                <a:solidFill>
                  <a:schemeClr val="accent1"/>
                </a:solidFill>
              </a:rPr>
            </a:br>
            <a:r>
              <a:rPr lang="pt-BR" dirty="0" smtClean="0">
                <a:solidFill>
                  <a:schemeClr val="accent1"/>
                </a:solidFill>
              </a:rPr>
              <a:t>segundo o MCASP</a:t>
            </a:r>
            <a:endParaRPr lang="pt-BR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36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4" grpId="0" animBg="1"/>
      <p:bldP spid="5" grpId="0" animBg="1"/>
      <p:bldP spid="7" grpId="0" animBg="1"/>
      <p:bldP spid="9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3"/>
          <p:cNvSpPr>
            <a:spLocks noGrp="1"/>
          </p:cNvSpPr>
          <p:nvPr>
            <p:ph type="title"/>
          </p:nvPr>
        </p:nvSpPr>
        <p:spPr>
          <a:xfrm>
            <a:off x="250825" y="115888"/>
            <a:ext cx="8229600" cy="561975"/>
          </a:xfrm>
        </p:spPr>
        <p:txBody>
          <a:bodyPr/>
          <a:lstStyle/>
          <a:p>
            <a:pPr eaLnBrk="1" hangingPunct="1"/>
            <a:r>
              <a:rPr lang="pt-BR" altLang="pt-BR" dirty="0" smtClean="0"/>
              <a:t>Conteúdo</a:t>
            </a:r>
          </a:p>
        </p:txBody>
      </p:sp>
      <p:sp>
        <p:nvSpPr>
          <p:cNvPr id="9" name="Retângulo 8"/>
          <p:cNvSpPr/>
          <p:nvPr/>
        </p:nvSpPr>
        <p:spPr>
          <a:xfrm>
            <a:off x="756271" y="1626662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>
                <a:solidFill>
                  <a:schemeClr val="tx1"/>
                </a:solidFill>
              </a:rPr>
              <a:t>	</a:t>
            </a:r>
            <a:r>
              <a:rPr lang="pt-BR" dirty="0" smtClean="0">
                <a:solidFill>
                  <a:schemeClr val="tx1"/>
                </a:solidFill>
              </a:rPr>
              <a:t>Aspectos gerais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756271" y="2130718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Balanço Orçamentário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756271" y="2634774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Balanço Financeiro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56271" y="3138830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Balanço Patrimonial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756271" y="4650998"/>
            <a:ext cx="7848872" cy="32617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b="1" dirty="0" smtClean="0">
                <a:solidFill>
                  <a:schemeClr val="bg1"/>
                </a:solidFill>
              </a:rPr>
              <a:t>	Demonstração das Mutações no Patrimônio Líquido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756271" y="5155054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Notas Explicativas às DCASP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3" name="Retângulo 22"/>
          <p:cNvSpPr/>
          <p:nvPr/>
        </p:nvSpPr>
        <p:spPr>
          <a:xfrm>
            <a:off x="755576" y="5659110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Consolidação das Demonstrações Contábeis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755576" y="4146942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Demonstração dos Fluxos de Caixa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755576" y="3642886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Demonstração das Variações Patrimoniais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755576" y="2096852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24" name="Retângulo 23"/>
          <p:cNvSpPr/>
          <p:nvPr/>
        </p:nvSpPr>
        <p:spPr>
          <a:xfrm>
            <a:off x="755576" y="1593380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25" name="Retângulo 24"/>
          <p:cNvSpPr/>
          <p:nvPr/>
        </p:nvSpPr>
        <p:spPr>
          <a:xfrm>
            <a:off x="755576" y="2598407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0" name="Retângulo 29"/>
          <p:cNvSpPr/>
          <p:nvPr/>
        </p:nvSpPr>
        <p:spPr>
          <a:xfrm>
            <a:off x="755576" y="3102826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1" name="Retângulo 30"/>
          <p:cNvSpPr/>
          <p:nvPr/>
        </p:nvSpPr>
        <p:spPr>
          <a:xfrm>
            <a:off x="755576" y="3606882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2" name="Retângulo 31"/>
          <p:cNvSpPr/>
          <p:nvPr/>
        </p:nvSpPr>
        <p:spPr>
          <a:xfrm>
            <a:off x="755576" y="4110938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3" name="Retângulo 32"/>
          <p:cNvSpPr/>
          <p:nvPr/>
        </p:nvSpPr>
        <p:spPr>
          <a:xfrm>
            <a:off x="755576" y="4620026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4" name="Retângulo 33"/>
          <p:cNvSpPr/>
          <p:nvPr/>
        </p:nvSpPr>
        <p:spPr>
          <a:xfrm>
            <a:off x="755576" y="5114018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5" name="Retângulo 34"/>
          <p:cNvSpPr/>
          <p:nvPr/>
        </p:nvSpPr>
        <p:spPr>
          <a:xfrm>
            <a:off x="755576" y="5623106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pic>
        <p:nvPicPr>
          <p:cNvPr id="22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97785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1811469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4" y="2315961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358" y="2820017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76" y="3334016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177" y="3839571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978" y="4319428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1476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56740" y="6021288"/>
            <a:ext cx="8807747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pt-BR" sz="2000" dirty="0" smtClean="0">
              <a:latin typeface="+mn-lt"/>
            </a:endParaRPr>
          </a:p>
          <a:p>
            <a:pPr algn="ctr"/>
            <a:endParaRPr lang="pt-BR" sz="2000" dirty="0">
              <a:latin typeface="+mn-lt"/>
            </a:endParaRPr>
          </a:p>
        </p:txBody>
      </p:sp>
      <p:sp>
        <p:nvSpPr>
          <p:cNvPr id="6" name="Título 3"/>
          <p:cNvSpPr>
            <a:spLocks noGrp="1"/>
          </p:cNvSpPr>
          <p:nvPr>
            <p:ph type="title"/>
          </p:nvPr>
        </p:nvSpPr>
        <p:spPr>
          <a:xfrm>
            <a:off x="250825" y="115888"/>
            <a:ext cx="8229600" cy="561975"/>
          </a:xfrm>
        </p:spPr>
        <p:txBody>
          <a:bodyPr/>
          <a:lstStyle/>
          <a:p>
            <a:pPr eaLnBrk="1" hangingPunct="1"/>
            <a:r>
              <a:rPr lang="pt-BR" altLang="pt-BR" dirty="0" smtClean="0"/>
              <a:t>Leitura Básica</a:t>
            </a:r>
          </a:p>
        </p:txBody>
      </p:sp>
      <p:sp>
        <p:nvSpPr>
          <p:cNvPr id="7" name="CaixaDeTexto 7"/>
          <p:cNvSpPr txBox="1">
            <a:spLocks noChangeArrowheads="1"/>
          </p:cNvSpPr>
          <p:nvPr/>
        </p:nvSpPr>
        <p:spPr bwMode="auto">
          <a:xfrm>
            <a:off x="638071" y="1628800"/>
            <a:ext cx="45365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000" b="1" dirty="0" smtClean="0">
                <a:solidFill>
                  <a:prstClr val="black"/>
                </a:solidFill>
                <a:latin typeface="Calibri"/>
              </a:rPr>
              <a:t>INSTRUÇÕES DE PROCEDIMENTOS CONTÁBEIS</a:t>
            </a:r>
            <a:endParaRPr lang="pt-BR" sz="2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250825" y="2336686"/>
            <a:ext cx="5517791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b="1" dirty="0" smtClean="0">
                <a:solidFill>
                  <a:prstClr val="black"/>
                </a:solidFill>
                <a:latin typeface="Calibri"/>
              </a:rPr>
              <a:t>IPC </a:t>
            </a:r>
            <a:r>
              <a:rPr lang="pt-BR" b="1" dirty="0">
                <a:solidFill>
                  <a:prstClr val="black"/>
                </a:solidFill>
                <a:latin typeface="Calibri"/>
              </a:rPr>
              <a:t>04 </a:t>
            </a:r>
            <a:r>
              <a:rPr lang="pt-BR" b="1" dirty="0" smtClean="0">
                <a:solidFill>
                  <a:prstClr val="black"/>
                </a:solidFill>
                <a:latin typeface="Calibri"/>
              </a:rPr>
              <a:t>– 	</a:t>
            </a:r>
            <a:r>
              <a:rPr lang="pt-BR" dirty="0" smtClean="0">
                <a:solidFill>
                  <a:prstClr val="black"/>
                </a:solidFill>
                <a:latin typeface="Calibri"/>
              </a:rPr>
              <a:t>Metodologia </a:t>
            </a:r>
            <a:r>
              <a:rPr lang="pt-BR" dirty="0">
                <a:solidFill>
                  <a:prstClr val="black"/>
                </a:solidFill>
                <a:latin typeface="Calibri"/>
              </a:rPr>
              <a:t>para Elaboração do Balanço </a:t>
            </a:r>
            <a:r>
              <a:rPr lang="pt-BR" dirty="0" smtClean="0">
                <a:solidFill>
                  <a:prstClr val="black"/>
                </a:solidFill>
                <a:latin typeface="Calibri"/>
              </a:rPr>
              <a:t>Patrimonial</a:t>
            </a:r>
            <a:endParaRPr lang="pt-BR" dirty="0">
              <a:solidFill>
                <a:prstClr val="black"/>
              </a:solidFill>
              <a:latin typeface="Calibri"/>
            </a:endParaRPr>
          </a:p>
          <a:p>
            <a:pPr algn="just"/>
            <a:r>
              <a:rPr lang="pt-BR" b="1" dirty="0" smtClean="0">
                <a:solidFill>
                  <a:prstClr val="black"/>
                </a:solidFill>
                <a:latin typeface="Calibri"/>
              </a:rPr>
              <a:t>IPC </a:t>
            </a:r>
            <a:r>
              <a:rPr lang="pt-BR" b="1" dirty="0">
                <a:solidFill>
                  <a:prstClr val="black"/>
                </a:solidFill>
                <a:latin typeface="Calibri"/>
              </a:rPr>
              <a:t>05 – </a:t>
            </a:r>
            <a:r>
              <a:rPr lang="pt-BR" b="1" dirty="0" smtClean="0">
                <a:solidFill>
                  <a:prstClr val="black"/>
                </a:solidFill>
                <a:latin typeface="Calibri"/>
              </a:rPr>
              <a:t>	</a:t>
            </a:r>
            <a:r>
              <a:rPr lang="pt-BR" dirty="0" smtClean="0">
                <a:solidFill>
                  <a:prstClr val="black"/>
                </a:solidFill>
                <a:latin typeface="Calibri"/>
              </a:rPr>
              <a:t>Metodologia </a:t>
            </a:r>
            <a:r>
              <a:rPr lang="pt-BR" dirty="0">
                <a:solidFill>
                  <a:prstClr val="black"/>
                </a:solidFill>
                <a:latin typeface="Calibri"/>
              </a:rPr>
              <a:t>para Elaboração da Demonstração das Variações </a:t>
            </a:r>
            <a:r>
              <a:rPr lang="pt-BR" dirty="0" smtClean="0">
                <a:solidFill>
                  <a:prstClr val="black"/>
                </a:solidFill>
                <a:latin typeface="Calibri"/>
              </a:rPr>
              <a:t>Patrimoniais</a:t>
            </a:r>
            <a:endParaRPr lang="pt-BR" dirty="0">
              <a:solidFill>
                <a:prstClr val="black"/>
              </a:solidFill>
              <a:latin typeface="Calibri"/>
            </a:endParaRPr>
          </a:p>
          <a:p>
            <a:pPr algn="just"/>
            <a:r>
              <a:rPr lang="pt-BR" b="1" dirty="0" smtClean="0">
                <a:solidFill>
                  <a:prstClr val="black"/>
                </a:solidFill>
                <a:latin typeface="Calibri"/>
              </a:rPr>
              <a:t>IPC </a:t>
            </a:r>
            <a:r>
              <a:rPr lang="pt-BR" b="1" dirty="0">
                <a:solidFill>
                  <a:prstClr val="black"/>
                </a:solidFill>
                <a:latin typeface="Calibri"/>
              </a:rPr>
              <a:t>06 – </a:t>
            </a:r>
            <a:r>
              <a:rPr lang="pt-BR" b="1" dirty="0" smtClean="0">
                <a:solidFill>
                  <a:prstClr val="black"/>
                </a:solidFill>
                <a:latin typeface="Calibri"/>
              </a:rPr>
              <a:t>	</a:t>
            </a:r>
            <a:r>
              <a:rPr lang="pt-BR" dirty="0" smtClean="0">
                <a:solidFill>
                  <a:prstClr val="black"/>
                </a:solidFill>
                <a:latin typeface="Calibri"/>
              </a:rPr>
              <a:t>Metodologia </a:t>
            </a:r>
            <a:r>
              <a:rPr lang="pt-BR" dirty="0">
                <a:solidFill>
                  <a:prstClr val="black"/>
                </a:solidFill>
                <a:latin typeface="Calibri"/>
              </a:rPr>
              <a:t>para Elaboração do Balanço Financeiro</a:t>
            </a:r>
          </a:p>
          <a:p>
            <a:pPr algn="just"/>
            <a:r>
              <a:rPr lang="pt-BR" b="1" dirty="0" smtClean="0">
                <a:solidFill>
                  <a:prstClr val="black"/>
                </a:solidFill>
                <a:latin typeface="Calibri"/>
              </a:rPr>
              <a:t>IPC </a:t>
            </a:r>
            <a:r>
              <a:rPr lang="pt-BR" b="1" dirty="0">
                <a:solidFill>
                  <a:prstClr val="black"/>
                </a:solidFill>
                <a:latin typeface="Calibri"/>
              </a:rPr>
              <a:t>07 – </a:t>
            </a:r>
            <a:r>
              <a:rPr lang="pt-BR" b="1" dirty="0" smtClean="0">
                <a:solidFill>
                  <a:prstClr val="black"/>
                </a:solidFill>
                <a:latin typeface="Calibri"/>
              </a:rPr>
              <a:t>	</a:t>
            </a:r>
            <a:r>
              <a:rPr lang="pt-BR" dirty="0" smtClean="0">
                <a:solidFill>
                  <a:prstClr val="black"/>
                </a:solidFill>
                <a:latin typeface="Calibri"/>
              </a:rPr>
              <a:t>Metodologia </a:t>
            </a:r>
            <a:r>
              <a:rPr lang="pt-BR" dirty="0">
                <a:solidFill>
                  <a:prstClr val="black"/>
                </a:solidFill>
                <a:latin typeface="Calibri"/>
              </a:rPr>
              <a:t>para Elaboração do Balanço Orçamentário</a:t>
            </a:r>
          </a:p>
          <a:p>
            <a:pPr algn="just"/>
            <a:r>
              <a:rPr lang="pt-BR" b="1" dirty="0" smtClean="0">
                <a:solidFill>
                  <a:prstClr val="black"/>
                </a:solidFill>
                <a:latin typeface="Calibri"/>
              </a:rPr>
              <a:t>IPC </a:t>
            </a:r>
            <a:r>
              <a:rPr lang="pt-BR" b="1" dirty="0">
                <a:solidFill>
                  <a:prstClr val="black"/>
                </a:solidFill>
                <a:latin typeface="Calibri"/>
              </a:rPr>
              <a:t>08 – </a:t>
            </a:r>
            <a:r>
              <a:rPr lang="pt-BR" b="1" dirty="0" smtClean="0">
                <a:solidFill>
                  <a:prstClr val="black"/>
                </a:solidFill>
                <a:latin typeface="Calibri"/>
              </a:rPr>
              <a:t>	</a:t>
            </a:r>
            <a:r>
              <a:rPr lang="pt-BR" dirty="0" smtClean="0">
                <a:solidFill>
                  <a:prstClr val="black"/>
                </a:solidFill>
                <a:latin typeface="Calibri"/>
              </a:rPr>
              <a:t>Metodologia </a:t>
            </a:r>
            <a:r>
              <a:rPr lang="pt-BR" dirty="0">
                <a:solidFill>
                  <a:prstClr val="black"/>
                </a:solidFill>
                <a:latin typeface="Calibri"/>
              </a:rPr>
              <a:t>para Elaboração da Demonstração dos Fluxos de </a:t>
            </a:r>
            <a:r>
              <a:rPr lang="pt-BR" dirty="0" smtClean="0">
                <a:solidFill>
                  <a:prstClr val="black"/>
                </a:solidFill>
                <a:latin typeface="Calibri"/>
              </a:rPr>
              <a:t>Caixa</a:t>
            </a:r>
          </a:p>
          <a:p>
            <a:pPr algn="just"/>
            <a:endParaRPr lang="pt-BR" dirty="0" smtClean="0">
              <a:solidFill>
                <a:prstClr val="black"/>
              </a:solidFill>
              <a:latin typeface="Calibri"/>
            </a:endParaRPr>
          </a:p>
          <a:p>
            <a:pPr algn="just"/>
            <a:r>
              <a:rPr lang="pt-BR" dirty="0" smtClean="0">
                <a:solidFill>
                  <a:prstClr val="black"/>
                </a:solidFill>
                <a:latin typeface="Calibri"/>
              </a:rPr>
              <a:t>Disponível em </a:t>
            </a:r>
          </a:p>
          <a:p>
            <a:pPr algn="just"/>
            <a:r>
              <a:rPr lang="pt-BR" b="1" dirty="0" smtClean="0">
                <a:solidFill>
                  <a:prstClr val="black"/>
                </a:solidFill>
                <a:latin typeface="Calibri"/>
                <a:hlinkClick r:id="rId2"/>
              </a:rPr>
              <a:t>www.tesouro.fazenda.gov.br/publicacoes-e-orientacoes</a:t>
            </a:r>
            <a:r>
              <a:rPr lang="pt-BR" b="1" dirty="0" smtClean="0">
                <a:solidFill>
                  <a:prstClr val="black"/>
                </a:solidFill>
                <a:latin typeface="Calibri"/>
              </a:rPr>
              <a:t>  </a:t>
            </a:r>
          </a:p>
        </p:txBody>
      </p:sp>
      <p:pic>
        <p:nvPicPr>
          <p:cNvPr id="3" name="Imagem 2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1917272"/>
            <a:ext cx="2782800" cy="396000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13851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Definição da Demonstração </a:t>
            </a:r>
            <a:r>
              <a:rPr lang="pt-BR" dirty="0"/>
              <a:t>das Mutações no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Patrimônio </a:t>
            </a:r>
            <a:r>
              <a:rPr lang="pt-BR" dirty="0"/>
              <a:t>Líquido</a:t>
            </a:r>
          </a:p>
        </p:txBody>
      </p:sp>
      <p:sp>
        <p:nvSpPr>
          <p:cNvPr id="4" name="Texto explicativo em seta para a direita 3"/>
          <p:cNvSpPr/>
          <p:nvPr/>
        </p:nvSpPr>
        <p:spPr>
          <a:xfrm>
            <a:off x="275536" y="1844824"/>
            <a:ext cx="3792408" cy="2232000"/>
          </a:xfrm>
          <a:prstGeom prst="rightArrowCallout">
            <a:avLst>
              <a:gd name="adj1" fmla="val 25000"/>
              <a:gd name="adj2" fmla="val 24471"/>
              <a:gd name="adj3" fmla="val 25000"/>
              <a:gd name="adj4" fmla="val 76718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ysClr val="windowText" lastClr="000000"/>
                </a:solidFill>
              </a:rPr>
              <a:t>A Demonstração das Mutações no Patrimônio Líquido (DMPL) demonstrará </a:t>
            </a:r>
            <a:r>
              <a:rPr lang="pt-BR" dirty="0" smtClean="0">
                <a:solidFill>
                  <a:sysClr val="windowText" lastClr="000000"/>
                </a:solidFill>
              </a:rPr>
              <a:t>a </a:t>
            </a:r>
            <a:r>
              <a:rPr lang="pt-BR" b="1" dirty="0">
                <a:solidFill>
                  <a:sysClr val="windowText" lastClr="000000"/>
                </a:solidFill>
              </a:rPr>
              <a:t>evolução do patrimônio líquido</a:t>
            </a:r>
            <a:r>
              <a:rPr lang="pt-BR" dirty="0">
                <a:solidFill>
                  <a:sysClr val="windowText" lastClr="000000"/>
                </a:solidFill>
              </a:rPr>
              <a:t> da entidade</a:t>
            </a:r>
            <a:r>
              <a:rPr lang="pt-BR" dirty="0" smtClean="0">
                <a:solidFill>
                  <a:sysClr val="windowText" lastClr="000000"/>
                </a:solidFill>
              </a:rPr>
              <a:t>.</a:t>
            </a:r>
            <a:endParaRPr lang="pt-BR" dirty="0">
              <a:solidFill>
                <a:sysClr val="windowText" lastClr="000000"/>
              </a:solidFill>
            </a:endParaRPr>
          </a:p>
        </p:txBody>
      </p:sp>
      <p:sp>
        <p:nvSpPr>
          <p:cNvPr id="5" name="Retângulo de cantos arredondados 4"/>
          <p:cNvSpPr/>
          <p:nvPr/>
        </p:nvSpPr>
        <p:spPr>
          <a:xfrm>
            <a:off x="4283968" y="1844824"/>
            <a:ext cx="4536504" cy="22320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1600" b="1" dirty="0" smtClean="0">
                <a:solidFill>
                  <a:sysClr val="windowText" lastClr="000000"/>
                </a:solidFill>
              </a:rPr>
              <a:t>Exemplos</a:t>
            </a:r>
          </a:p>
          <a:p>
            <a:pPr marL="342900" lvl="0" indent="-342900">
              <a:buFont typeface="+mj-lt"/>
              <a:buAutoNum type="alphaLcParenR"/>
            </a:pPr>
            <a:r>
              <a:rPr lang="pt-BR" sz="1600" dirty="0" smtClean="0">
                <a:solidFill>
                  <a:sysClr val="windowText" lastClr="000000"/>
                </a:solidFill>
              </a:rPr>
              <a:t>ajustes </a:t>
            </a:r>
            <a:r>
              <a:rPr lang="pt-BR" sz="1600" dirty="0">
                <a:solidFill>
                  <a:sysClr val="windowText" lastClr="000000"/>
                </a:solidFill>
              </a:rPr>
              <a:t>de exercícios </a:t>
            </a:r>
            <a:r>
              <a:rPr lang="pt-BR" sz="1600" dirty="0" smtClean="0">
                <a:solidFill>
                  <a:sysClr val="windowText" lastClr="000000"/>
                </a:solidFill>
              </a:rPr>
              <a:t>anteriores;</a:t>
            </a:r>
          </a:p>
          <a:p>
            <a:pPr marL="342900" lvl="0" indent="-342900">
              <a:buFont typeface="+mj-lt"/>
              <a:buAutoNum type="alphaLcParenR"/>
            </a:pPr>
            <a:r>
              <a:rPr lang="pt-BR" sz="1600" dirty="0" smtClean="0">
                <a:solidFill>
                  <a:sysClr val="windowText" lastClr="000000"/>
                </a:solidFill>
              </a:rPr>
              <a:t>transações </a:t>
            </a:r>
            <a:r>
              <a:rPr lang="pt-BR" sz="1600" dirty="0">
                <a:solidFill>
                  <a:sysClr val="windowText" lastClr="000000"/>
                </a:solidFill>
              </a:rPr>
              <a:t>de capital </a:t>
            </a:r>
            <a:r>
              <a:rPr lang="pt-BR" sz="1600" dirty="0" smtClean="0">
                <a:solidFill>
                  <a:sysClr val="windowText" lastClr="000000"/>
                </a:solidFill>
              </a:rPr>
              <a:t>com </a:t>
            </a:r>
            <a:r>
              <a:rPr lang="pt-BR" sz="1600" dirty="0">
                <a:solidFill>
                  <a:sysClr val="windowText" lastClr="000000"/>
                </a:solidFill>
              </a:rPr>
              <a:t>os </a:t>
            </a:r>
            <a:r>
              <a:rPr lang="pt-BR" sz="1600" dirty="0" smtClean="0">
                <a:solidFill>
                  <a:sysClr val="windowText" lastClr="000000"/>
                </a:solidFill>
              </a:rPr>
              <a:t>sócios (aumento </a:t>
            </a:r>
            <a:r>
              <a:rPr lang="pt-BR" sz="1600" dirty="0">
                <a:solidFill>
                  <a:sysClr val="windowText" lastClr="000000"/>
                </a:solidFill>
              </a:rPr>
              <a:t>de capital, </a:t>
            </a:r>
            <a:r>
              <a:rPr lang="pt-BR" sz="1600" dirty="0" smtClean="0">
                <a:solidFill>
                  <a:sysClr val="windowText" lastClr="000000"/>
                </a:solidFill>
              </a:rPr>
              <a:t>ações </a:t>
            </a:r>
            <a:r>
              <a:rPr lang="pt-BR" sz="1600" dirty="0">
                <a:solidFill>
                  <a:sysClr val="windowText" lastClr="000000"/>
                </a:solidFill>
              </a:rPr>
              <a:t>em tesouraria e </a:t>
            </a:r>
            <a:r>
              <a:rPr lang="pt-BR" sz="1600" dirty="0" smtClean="0">
                <a:solidFill>
                  <a:sysClr val="windowText" lastClr="000000"/>
                </a:solidFill>
              </a:rPr>
              <a:t>juros </a:t>
            </a:r>
            <a:r>
              <a:rPr lang="pt-BR" sz="1600" dirty="0">
                <a:solidFill>
                  <a:sysClr val="windowText" lastClr="000000"/>
                </a:solidFill>
              </a:rPr>
              <a:t>sobre capital </a:t>
            </a:r>
            <a:r>
              <a:rPr lang="pt-BR" sz="1600" dirty="0" smtClean="0">
                <a:solidFill>
                  <a:sysClr val="windowText" lastClr="000000"/>
                </a:solidFill>
              </a:rPr>
              <a:t>próprio);</a:t>
            </a:r>
          </a:p>
          <a:p>
            <a:pPr marL="342900" lvl="0" indent="-342900">
              <a:buFont typeface="+mj-lt"/>
              <a:buAutoNum type="alphaLcParenR"/>
            </a:pPr>
            <a:r>
              <a:rPr lang="pt-BR" sz="1600" dirty="0" smtClean="0">
                <a:solidFill>
                  <a:sysClr val="windowText" lastClr="000000"/>
                </a:solidFill>
              </a:rPr>
              <a:t>superávit </a:t>
            </a:r>
            <a:r>
              <a:rPr lang="pt-BR" sz="1600" dirty="0">
                <a:solidFill>
                  <a:sysClr val="windowText" lastClr="000000"/>
                </a:solidFill>
              </a:rPr>
              <a:t>ou déficit </a:t>
            </a:r>
            <a:r>
              <a:rPr lang="pt-BR" sz="1600" dirty="0" smtClean="0">
                <a:solidFill>
                  <a:sysClr val="windowText" lastClr="000000"/>
                </a:solidFill>
              </a:rPr>
              <a:t>patrimonial;</a:t>
            </a:r>
          </a:p>
          <a:p>
            <a:pPr marL="342900" lvl="0" indent="-342900">
              <a:buFont typeface="+mj-lt"/>
              <a:buAutoNum type="alphaLcParenR"/>
            </a:pPr>
            <a:r>
              <a:rPr lang="pt-BR" sz="1600" dirty="0" smtClean="0">
                <a:solidFill>
                  <a:sysClr val="windowText" lastClr="000000"/>
                </a:solidFill>
              </a:rPr>
              <a:t>destinação </a:t>
            </a:r>
            <a:r>
              <a:rPr lang="pt-BR" sz="1600" dirty="0">
                <a:solidFill>
                  <a:sysClr val="windowText" lastClr="000000"/>
                </a:solidFill>
              </a:rPr>
              <a:t>do </a:t>
            </a:r>
            <a:r>
              <a:rPr lang="pt-BR" sz="1600" dirty="0" smtClean="0">
                <a:solidFill>
                  <a:sysClr val="windowText" lastClr="000000"/>
                </a:solidFill>
              </a:rPr>
              <a:t>resultado (transferências </a:t>
            </a:r>
            <a:r>
              <a:rPr lang="pt-BR" sz="1600" dirty="0">
                <a:solidFill>
                  <a:sysClr val="windowText" lastClr="000000"/>
                </a:solidFill>
              </a:rPr>
              <a:t>para reservas e </a:t>
            </a:r>
            <a:r>
              <a:rPr lang="pt-BR" sz="1600" dirty="0" smtClean="0">
                <a:solidFill>
                  <a:sysClr val="windowText" lastClr="000000"/>
                </a:solidFill>
              </a:rPr>
              <a:t>distribuição </a:t>
            </a:r>
            <a:r>
              <a:rPr lang="pt-BR" sz="1600" dirty="0">
                <a:solidFill>
                  <a:sysClr val="windowText" lastClr="000000"/>
                </a:solidFill>
              </a:rPr>
              <a:t>de </a:t>
            </a:r>
            <a:r>
              <a:rPr lang="pt-BR" sz="1600" dirty="0" smtClean="0">
                <a:solidFill>
                  <a:sysClr val="windowText" lastClr="000000"/>
                </a:solidFill>
              </a:rPr>
              <a:t>dividendos); e</a:t>
            </a:r>
          </a:p>
          <a:p>
            <a:pPr marL="342900" lvl="0" indent="-342900">
              <a:buFont typeface="+mj-lt"/>
              <a:buAutoNum type="alphaLcParenR"/>
            </a:pPr>
            <a:r>
              <a:rPr lang="pt-BR" sz="1600" dirty="0" smtClean="0">
                <a:solidFill>
                  <a:sysClr val="windowText" lastClr="000000"/>
                </a:solidFill>
              </a:rPr>
              <a:t>outras mutações do patrimônio líquido.</a:t>
            </a:r>
            <a:endParaRPr lang="pt-BR" sz="1600" dirty="0">
              <a:solidFill>
                <a:sysClr val="windowText" lastClr="000000"/>
              </a:solidFill>
            </a:endParaRPr>
          </a:p>
        </p:txBody>
      </p:sp>
      <p:sp>
        <p:nvSpPr>
          <p:cNvPr id="8" name="Retângulo de cantos arredondados 7"/>
          <p:cNvSpPr/>
          <p:nvPr/>
        </p:nvSpPr>
        <p:spPr>
          <a:xfrm>
            <a:off x="3059832" y="4327082"/>
            <a:ext cx="3024336" cy="7920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ysClr val="windowText" lastClr="000000"/>
                </a:solidFill>
              </a:rPr>
              <a:t>Obrigatória</a:t>
            </a:r>
            <a:r>
              <a:rPr lang="pt-BR" sz="1600" dirty="0" smtClean="0">
                <a:solidFill>
                  <a:sysClr val="windowText" lastClr="000000"/>
                </a:solidFill>
              </a:rPr>
              <a:t> </a:t>
            </a:r>
            <a:r>
              <a:rPr lang="pt-BR" sz="1600" dirty="0">
                <a:solidFill>
                  <a:sysClr val="windowText" lastClr="000000"/>
                </a:solidFill>
              </a:rPr>
              <a:t>para as </a:t>
            </a:r>
            <a:r>
              <a:rPr lang="pt-BR" sz="1600" b="1" dirty="0">
                <a:solidFill>
                  <a:sysClr val="windowText" lastClr="000000"/>
                </a:solidFill>
              </a:rPr>
              <a:t>empresas estatais </a:t>
            </a:r>
            <a:r>
              <a:rPr lang="pt-BR" sz="1600" b="1" dirty="0" smtClean="0">
                <a:solidFill>
                  <a:sysClr val="windowText" lastClr="000000"/>
                </a:solidFill>
              </a:rPr>
              <a:t>dependentes </a:t>
            </a:r>
            <a:r>
              <a:rPr lang="pt-BR" sz="1600" dirty="0" smtClean="0">
                <a:solidFill>
                  <a:sysClr val="windowText" lastClr="000000"/>
                </a:solidFill>
              </a:rPr>
              <a:t>sob </a:t>
            </a:r>
            <a:r>
              <a:rPr lang="pt-BR" sz="1600" dirty="0">
                <a:solidFill>
                  <a:sysClr val="windowText" lastClr="000000"/>
                </a:solidFill>
              </a:rPr>
              <a:t>a forma de </a:t>
            </a:r>
            <a:r>
              <a:rPr lang="pt-BR" sz="1600" dirty="0" smtClean="0">
                <a:solidFill>
                  <a:sysClr val="windowText" lastClr="000000"/>
                </a:solidFill>
              </a:rPr>
              <a:t>sociedades anônimas.</a:t>
            </a:r>
            <a:endParaRPr lang="pt-BR" sz="1600" dirty="0">
              <a:solidFill>
                <a:sysClr val="windowText" lastClr="000000"/>
              </a:solidFill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3059832" y="5425204"/>
            <a:ext cx="3024336" cy="7920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ysClr val="windowText" lastClr="000000"/>
                </a:solidFill>
              </a:rPr>
              <a:t>Facultativa </a:t>
            </a:r>
            <a:r>
              <a:rPr lang="pt-BR" sz="1600" dirty="0">
                <a:solidFill>
                  <a:sysClr val="windowText" lastClr="000000"/>
                </a:solidFill>
              </a:rPr>
              <a:t>para os demais órgãos e entidades dos entes da </a:t>
            </a:r>
            <a:r>
              <a:rPr lang="pt-BR" sz="1600" dirty="0" smtClean="0">
                <a:solidFill>
                  <a:sysClr val="windowText" lastClr="000000"/>
                </a:solidFill>
              </a:rPr>
              <a:t>Federação.</a:t>
            </a:r>
            <a:endParaRPr lang="pt-BR" sz="1600" dirty="0">
              <a:solidFill>
                <a:sysClr val="windowText" lastClr="000000"/>
              </a:solidFill>
            </a:endParaRPr>
          </a:p>
        </p:txBody>
      </p:sp>
      <p:cxnSp>
        <p:nvCxnSpPr>
          <p:cNvPr id="11" name="Conector angulado 10"/>
          <p:cNvCxnSpPr>
            <a:endCxn id="8" idx="1"/>
          </p:cNvCxnSpPr>
          <p:nvPr/>
        </p:nvCxnSpPr>
        <p:spPr>
          <a:xfrm rot="16200000" flipH="1">
            <a:off x="2448649" y="4111943"/>
            <a:ext cx="646302" cy="576064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5" name="Conector angulado 14"/>
          <p:cNvCxnSpPr>
            <a:stCxn id="4" idx="2"/>
            <a:endCxn id="9" idx="1"/>
          </p:cNvCxnSpPr>
          <p:nvPr/>
        </p:nvCxnSpPr>
        <p:spPr>
          <a:xfrm rot="16200000" flipH="1">
            <a:off x="1522837" y="4284253"/>
            <a:ext cx="1744424" cy="1329566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874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accent1"/>
                </a:solidFill>
              </a:rPr>
              <a:t>Estrutura da Demonstração das Mutações no Patrimônio Líquido segundo o MCASP</a:t>
            </a:r>
            <a:endParaRPr lang="pt-BR" dirty="0">
              <a:solidFill>
                <a:schemeClr val="accent1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979712" y="1124744"/>
            <a:ext cx="6624736" cy="7920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4283968" y="2348880"/>
            <a:ext cx="2016224" cy="79208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Contas do grupo 2.3</a:t>
            </a:r>
          </a:p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(Patrimônio Líquido)</a:t>
            </a:r>
            <a:endParaRPr lang="pt-BR" sz="1600" dirty="0">
              <a:solidFill>
                <a:schemeClr val="tx1"/>
              </a:solidFill>
            </a:endParaRPr>
          </a:p>
        </p:txBody>
      </p:sp>
      <p:cxnSp>
        <p:nvCxnSpPr>
          <p:cNvPr id="7" name="Conector de seta reta 6"/>
          <p:cNvCxnSpPr>
            <a:stCxn id="2" idx="2"/>
            <a:endCxn id="5" idx="0"/>
          </p:cNvCxnSpPr>
          <p:nvPr/>
        </p:nvCxnSpPr>
        <p:spPr>
          <a:xfrm>
            <a:off x="5292080" y="1916832"/>
            <a:ext cx="0" cy="432048"/>
          </a:xfrm>
          <a:prstGeom prst="straightConnector1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ângulo 8"/>
          <p:cNvSpPr/>
          <p:nvPr/>
        </p:nvSpPr>
        <p:spPr>
          <a:xfrm>
            <a:off x="82332" y="2492896"/>
            <a:ext cx="1753364" cy="39604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2267744" y="4077072"/>
            <a:ext cx="2016224" cy="79208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Especificação das mutações do Patrimônio Líquido</a:t>
            </a:r>
            <a:endParaRPr lang="pt-BR" sz="1600" dirty="0">
              <a:solidFill>
                <a:schemeClr val="tx1"/>
              </a:solidFill>
            </a:endParaRPr>
          </a:p>
        </p:txBody>
      </p:sp>
      <p:cxnSp>
        <p:nvCxnSpPr>
          <p:cNvPr id="12" name="Conector de seta reta 11"/>
          <p:cNvCxnSpPr>
            <a:stCxn id="9" idx="3"/>
            <a:endCxn id="11" idx="1"/>
          </p:cNvCxnSpPr>
          <p:nvPr/>
        </p:nvCxnSpPr>
        <p:spPr>
          <a:xfrm>
            <a:off x="1835696" y="4473116"/>
            <a:ext cx="432048" cy="0"/>
          </a:xfrm>
          <a:prstGeom prst="straightConnector1">
            <a:avLst/>
          </a:prstGeom>
          <a:ln w="38100">
            <a:solidFill>
              <a:schemeClr val="accent6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155673"/>
              </p:ext>
            </p:extLst>
          </p:nvPr>
        </p:nvGraphicFramePr>
        <p:xfrm>
          <a:off x="72947" y="746459"/>
          <a:ext cx="8998107" cy="6066917"/>
        </p:xfrm>
        <a:graphic>
          <a:graphicData uri="http://schemas.openxmlformats.org/drawingml/2006/table">
            <a:tbl>
              <a:tblPr firstRow="1" firstCol="1" bandRow="1"/>
              <a:tblGrid>
                <a:gridCol w="1944216"/>
                <a:gridCol w="947899"/>
                <a:gridCol w="1056357"/>
                <a:gridCol w="643035"/>
                <a:gridCol w="851316"/>
                <a:gridCol w="703361"/>
                <a:gridCol w="671610"/>
                <a:gridCol w="898560"/>
                <a:gridCol w="772512"/>
                <a:gridCol w="509241"/>
              </a:tblGrid>
              <a:tr h="179953">
                <a:tc gridSpan="10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DEMONSTRAÇÃO DAS MUTAÇÕES </a:t>
                      </a:r>
                      <a:r>
                        <a:rPr lang="pt-BR" sz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NO </a:t>
                      </a: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PATRIMÔNIO LÍQUIDO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799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Exercício: 20XX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7476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ESPECIFICAÇÃO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Pat. Social / </a:t>
                      </a:r>
                      <a:b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</a:br>
                      <a:r>
                        <a:rPr lang="pt-BR" sz="12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Capital </a:t>
                      </a: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social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Adiantamento </a:t>
                      </a:r>
                      <a:endParaRPr lang="pt-BR" sz="1200" b="1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para </a:t>
                      </a: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Futuro </a:t>
                      </a:r>
                      <a:endParaRPr lang="pt-BR" sz="1200" b="1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Aumento </a:t>
                      </a: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de </a:t>
                      </a:r>
                      <a:endParaRPr lang="pt-BR" sz="1200" b="1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Capital </a:t>
                      </a: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(AFAC)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Reserva </a:t>
                      </a:r>
                      <a:endParaRPr lang="pt-BR" sz="1200" b="1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Capital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Ajustes de </a:t>
                      </a:r>
                      <a:endParaRPr lang="pt-BR" sz="1200" b="1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Avaliação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Patrimonial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Reservas </a:t>
                      </a:r>
                      <a:endParaRPr lang="pt-BR" sz="1200" b="1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Lucros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Demais </a:t>
                      </a:r>
                      <a:endParaRPr lang="pt-BR" sz="1200" b="1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Reservas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Resultados </a:t>
                      </a:r>
                      <a:endParaRPr lang="pt-BR" sz="1200" b="1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Acumulados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Ações / </a:t>
                      </a:r>
                      <a:endParaRPr lang="pt-BR" sz="1200" b="1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Cotas </a:t>
                      </a: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em </a:t>
                      </a:r>
                      <a:endParaRPr lang="pt-BR" sz="1200" b="1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Tesouraria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TOTAL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9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99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Saldos iniciais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9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Ajustes de exercícios anteriores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9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9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Aumento de capital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9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Resgate / Reemissão de Ações e Cotas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9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9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Juros sobre capital próprio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9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9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Resultado do exercício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9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Ajustes de avaliação patrimonial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9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Constituição / Reversão de reservas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9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Dividendos a distribuir </a:t>
                      </a:r>
                      <a:endParaRPr lang="pt-BR" sz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R$ ... por ação)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9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9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Saldos finais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911" marR="38911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4637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9" grpId="0" animBg="1"/>
      <p:bldP spid="11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3"/>
          <p:cNvSpPr>
            <a:spLocks noGrp="1"/>
          </p:cNvSpPr>
          <p:nvPr>
            <p:ph type="title"/>
          </p:nvPr>
        </p:nvSpPr>
        <p:spPr>
          <a:xfrm>
            <a:off x="250825" y="115888"/>
            <a:ext cx="8229600" cy="561975"/>
          </a:xfrm>
        </p:spPr>
        <p:txBody>
          <a:bodyPr/>
          <a:lstStyle/>
          <a:p>
            <a:pPr eaLnBrk="1" hangingPunct="1"/>
            <a:r>
              <a:rPr lang="pt-BR" altLang="pt-BR" dirty="0" smtClean="0"/>
              <a:t>Conteúdo</a:t>
            </a:r>
          </a:p>
        </p:txBody>
      </p:sp>
      <p:sp>
        <p:nvSpPr>
          <p:cNvPr id="9" name="Retângulo 8"/>
          <p:cNvSpPr/>
          <p:nvPr/>
        </p:nvSpPr>
        <p:spPr>
          <a:xfrm>
            <a:off x="756271" y="1626662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>
                <a:solidFill>
                  <a:schemeClr val="tx1"/>
                </a:solidFill>
              </a:rPr>
              <a:t>	</a:t>
            </a:r>
            <a:r>
              <a:rPr lang="pt-BR" dirty="0" smtClean="0">
                <a:solidFill>
                  <a:schemeClr val="tx1"/>
                </a:solidFill>
              </a:rPr>
              <a:t>Aspectos gerais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756271" y="2130718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Balanço Orçamentário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756271" y="2634774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Balanço Financeiro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56271" y="3138830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Balanço Patrimonial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756271" y="4650998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Demonstração das Mutações no Patrimônio Líquido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756271" y="5155054"/>
            <a:ext cx="7848872" cy="32617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b="1" dirty="0" smtClean="0">
                <a:solidFill>
                  <a:schemeClr val="bg1"/>
                </a:solidFill>
              </a:rPr>
              <a:t>	Notas Explicativas às DCASP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23" name="Retângulo 22"/>
          <p:cNvSpPr/>
          <p:nvPr/>
        </p:nvSpPr>
        <p:spPr>
          <a:xfrm>
            <a:off x="755576" y="5659110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Consolidação das Demonstrações Contábeis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755576" y="4146942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Demonstração dos Fluxos de Caixa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755576" y="3642886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Demonstração das Variações Patrimoniais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755576" y="2096852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24" name="Retângulo 23"/>
          <p:cNvSpPr/>
          <p:nvPr/>
        </p:nvSpPr>
        <p:spPr>
          <a:xfrm>
            <a:off x="755576" y="1593380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25" name="Retângulo 24"/>
          <p:cNvSpPr/>
          <p:nvPr/>
        </p:nvSpPr>
        <p:spPr>
          <a:xfrm>
            <a:off x="755576" y="2598407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0" name="Retângulo 29"/>
          <p:cNvSpPr/>
          <p:nvPr/>
        </p:nvSpPr>
        <p:spPr>
          <a:xfrm>
            <a:off x="755576" y="3102826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1" name="Retângulo 30"/>
          <p:cNvSpPr/>
          <p:nvPr/>
        </p:nvSpPr>
        <p:spPr>
          <a:xfrm>
            <a:off x="755576" y="3606882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2" name="Retângulo 31"/>
          <p:cNvSpPr/>
          <p:nvPr/>
        </p:nvSpPr>
        <p:spPr>
          <a:xfrm>
            <a:off x="755576" y="4110938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3" name="Retângulo 32"/>
          <p:cNvSpPr/>
          <p:nvPr/>
        </p:nvSpPr>
        <p:spPr>
          <a:xfrm>
            <a:off x="755576" y="4620026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4" name="Retângulo 33"/>
          <p:cNvSpPr/>
          <p:nvPr/>
        </p:nvSpPr>
        <p:spPr>
          <a:xfrm>
            <a:off x="755576" y="5114018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5" name="Retângulo 34"/>
          <p:cNvSpPr/>
          <p:nvPr/>
        </p:nvSpPr>
        <p:spPr>
          <a:xfrm>
            <a:off x="755576" y="5623106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pic>
        <p:nvPicPr>
          <p:cNvPr id="22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97785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1811469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4" y="2315961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358" y="2820017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76" y="3334016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177" y="3839571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978" y="4319428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4" y="4803104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3418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648072"/>
          </a:xfrm>
        </p:spPr>
        <p:txBody>
          <a:bodyPr/>
          <a:lstStyle/>
          <a:p>
            <a:r>
              <a:rPr lang="pt-BR" dirty="0" smtClean="0"/>
              <a:t>Definição de Notas Explicativas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539552" y="1700808"/>
            <a:ext cx="8064896" cy="4320480"/>
          </a:xfrm>
          <a:prstGeom prst="rect">
            <a:avLst/>
          </a:prstGeom>
          <a:solidFill>
            <a:schemeClr val="accent6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892175" algn="ctr"/>
              </a:tabLst>
            </a:pPr>
            <a:r>
              <a:rPr lang="pt-BR" b="1" dirty="0" smtClean="0"/>
              <a:t>	NOTAS </a:t>
            </a:r>
          </a:p>
          <a:p>
            <a:pPr>
              <a:tabLst>
                <a:tab pos="892175" algn="ctr"/>
              </a:tabLst>
            </a:pPr>
            <a:r>
              <a:rPr lang="pt-BR" b="1" dirty="0" smtClean="0"/>
              <a:t>	EXPLICATIVAS</a:t>
            </a:r>
          </a:p>
        </p:txBody>
      </p:sp>
      <p:sp>
        <p:nvSpPr>
          <p:cNvPr id="6" name="Retângulo 5"/>
          <p:cNvSpPr/>
          <p:nvPr/>
        </p:nvSpPr>
        <p:spPr>
          <a:xfrm>
            <a:off x="2843808" y="2132856"/>
            <a:ext cx="5544616" cy="792088"/>
          </a:xfrm>
          <a:prstGeom prst="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600" dirty="0"/>
              <a:t>S</a:t>
            </a:r>
            <a:r>
              <a:rPr lang="pt-BR" sz="1600" dirty="0" smtClean="0"/>
              <a:t>ão </a:t>
            </a:r>
            <a:r>
              <a:rPr lang="pt-BR" sz="1600" b="1" dirty="0"/>
              <a:t>informações adicionais</a:t>
            </a:r>
            <a:r>
              <a:rPr lang="pt-BR" sz="1600" dirty="0"/>
              <a:t> às apresentadas nos quadros das DCASP. São consideradas </a:t>
            </a:r>
            <a:r>
              <a:rPr lang="pt-BR" sz="1600" b="1" dirty="0"/>
              <a:t>parte integrante</a:t>
            </a:r>
            <a:r>
              <a:rPr lang="pt-BR" sz="1600" dirty="0"/>
              <a:t> das demonstrações. </a:t>
            </a:r>
            <a:endParaRPr lang="pt-BR" sz="1600" dirty="0" smtClean="0"/>
          </a:p>
        </p:txBody>
      </p:sp>
      <p:sp>
        <p:nvSpPr>
          <p:cNvPr id="19" name="Retângulo 18"/>
          <p:cNvSpPr/>
          <p:nvPr/>
        </p:nvSpPr>
        <p:spPr>
          <a:xfrm>
            <a:off x="2835786" y="3231481"/>
            <a:ext cx="5544616" cy="792088"/>
          </a:xfrm>
          <a:prstGeom prst="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600" dirty="0"/>
              <a:t>Seu objetivo é </a:t>
            </a:r>
            <a:r>
              <a:rPr lang="pt-BR" sz="1600" b="1" dirty="0"/>
              <a:t>facilitar a compreensão</a:t>
            </a:r>
            <a:r>
              <a:rPr lang="pt-BR" sz="1600" dirty="0"/>
              <a:t> das demonstrações contábeis a seus diversos usuários</a:t>
            </a:r>
            <a:r>
              <a:rPr lang="pt-BR" sz="1600" dirty="0" smtClean="0"/>
              <a:t>.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2835786" y="4334790"/>
            <a:ext cx="5544616" cy="1224136"/>
          </a:xfrm>
          <a:prstGeom prst="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600" dirty="0"/>
              <a:t>Englobam informações de qualquer natureza </a:t>
            </a:r>
            <a:r>
              <a:rPr lang="pt-BR" sz="1600" b="1" dirty="0"/>
              <a:t>exigidas pela lei</a:t>
            </a:r>
            <a:r>
              <a:rPr lang="pt-BR" sz="1600" dirty="0"/>
              <a:t>, </a:t>
            </a:r>
            <a:r>
              <a:rPr lang="pt-BR" sz="1600" b="1" dirty="0"/>
              <a:t>pelas normas contábeis e outras informações relevantes</a:t>
            </a:r>
            <a:r>
              <a:rPr lang="pt-BR" sz="1600" dirty="0"/>
              <a:t> não suficientemente evidenciadas ou que não constam nas demonstrações.</a:t>
            </a:r>
            <a:endParaRPr lang="pt-BR" sz="1600" dirty="0" smtClean="0"/>
          </a:p>
        </p:txBody>
      </p:sp>
    </p:spTree>
    <p:extLst>
      <p:ext uri="{BB962C8B-B14F-4D97-AF65-F5344CB8AC3E}">
        <p14:creationId xmlns:p14="http://schemas.microsoft.com/office/powerpoint/2010/main" val="642566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9" grpId="0" animBg="1"/>
      <p:bldP spid="20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648072"/>
          </a:xfrm>
        </p:spPr>
        <p:txBody>
          <a:bodyPr/>
          <a:lstStyle/>
          <a:p>
            <a:r>
              <a:rPr lang="pt-BR" dirty="0" smtClean="0"/>
              <a:t>Estrutura de Notas Explicativas</a:t>
            </a:r>
            <a:endParaRPr lang="pt-BR" dirty="0"/>
          </a:p>
        </p:txBody>
      </p:sp>
      <p:sp>
        <p:nvSpPr>
          <p:cNvPr id="3" name="Retângulo de cantos arredondados 2"/>
          <p:cNvSpPr/>
          <p:nvPr/>
        </p:nvSpPr>
        <p:spPr>
          <a:xfrm>
            <a:off x="457200" y="1484784"/>
            <a:ext cx="8363272" cy="1224136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2868613" indent="-193675">
              <a:buFont typeface="Wingdings" panose="05000000000000000000" pitchFamily="2" charset="2"/>
              <a:buChar char="§"/>
            </a:pPr>
            <a:r>
              <a:rPr lang="pt-BR" sz="1600" dirty="0">
                <a:solidFill>
                  <a:schemeClr val="bg1"/>
                </a:solidFill>
              </a:rPr>
              <a:t>Natureza jurídica da entidade.</a:t>
            </a:r>
          </a:p>
          <a:p>
            <a:pPr marL="2868613" indent="-193675">
              <a:buFont typeface="Wingdings" panose="05000000000000000000" pitchFamily="2" charset="2"/>
              <a:buChar char="§"/>
            </a:pPr>
            <a:r>
              <a:rPr lang="pt-BR" sz="1600" dirty="0">
                <a:solidFill>
                  <a:schemeClr val="bg1"/>
                </a:solidFill>
              </a:rPr>
              <a:t>Domicílio da entidade. </a:t>
            </a:r>
          </a:p>
          <a:p>
            <a:pPr marL="2868613" indent="-193675">
              <a:buFont typeface="Wingdings" panose="05000000000000000000" pitchFamily="2" charset="2"/>
              <a:buChar char="§"/>
            </a:pPr>
            <a:r>
              <a:rPr lang="pt-BR" sz="1600" dirty="0">
                <a:solidFill>
                  <a:schemeClr val="bg1"/>
                </a:solidFill>
              </a:rPr>
              <a:t>Natureza das operações e principais atividades da entidade. </a:t>
            </a:r>
          </a:p>
          <a:p>
            <a:pPr marL="2868613" indent="-193675">
              <a:buFont typeface="Wingdings" panose="05000000000000000000" pitchFamily="2" charset="2"/>
              <a:buChar char="§"/>
            </a:pPr>
            <a:r>
              <a:rPr lang="pt-BR" sz="1600" dirty="0">
                <a:solidFill>
                  <a:schemeClr val="bg1"/>
                </a:solidFill>
              </a:rPr>
              <a:t>Declaração de conformidade com a legislação e com as normas de contabilidade aplicáveis.</a:t>
            </a:r>
          </a:p>
        </p:txBody>
      </p:sp>
      <p:sp>
        <p:nvSpPr>
          <p:cNvPr id="5" name="Retângulo de cantos arredondados 4"/>
          <p:cNvSpPr/>
          <p:nvPr/>
        </p:nvSpPr>
        <p:spPr>
          <a:xfrm>
            <a:off x="611560" y="1628800"/>
            <a:ext cx="2520280" cy="93610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ysClr val="windowText" lastClr="000000"/>
                </a:solidFill>
              </a:rPr>
              <a:t>Informações Gerais</a:t>
            </a:r>
            <a:endParaRPr lang="pt-BR" dirty="0">
              <a:solidFill>
                <a:sysClr val="windowText" lastClr="000000"/>
              </a:solidFill>
            </a:endParaRP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457200" y="2852936"/>
            <a:ext cx="8363272" cy="792088"/>
          </a:xfrm>
          <a:prstGeom prst="roundRect">
            <a:avLst/>
          </a:prstGeom>
          <a:solidFill>
            <a:schemeClr val="accent6">
              <a:lumMod val="50000"/>
              <a:alpha val="8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2868613" indent="-193675">
              <a:buFont typeface="Wingdings" panose="05000000000000000000" pitchFamily="2" charset="2"/>
              <a:buChar char="§"/>
            </a:pPr>
            <a:r>
              <a:rPr lang="pt-BR" sz="1600" dirty="0">
                <a:solidFill>
                  <a:schemeClr val="bg1"/>
                </a:solidFill>
              </a:rPr>
              <a:t>Bases de mensuração utilizadas</a:t>
            </a:r>
          </a:p>
          <a:p>
            <a:pPr marL="2868613" indent="-193675">
              <a:buFont typeface="Wingdings" panose="05000000000000000000" pitchFamily="2" charset="2"/>
              <a:buChar char="§"/>
            </a:pPr>
            <a:r>
              <a:rPr lang="pt-BR" sz="1600" dirty="0">
                <a:solidFill>
                  <a:schemeClr val="bg1"/>
                </a:solidFill>
              </a:rPr>
              <a:t>Novas normas e políticas contábeis alteradas.</a:t>
            </a:r>
          </a:p>
          <a:p>
            <a:pPr marL="2868613" indent="-193675">
              <a:buFont typeface="Wingdings" panose="05000000000000000000" pitchFamily="2" charset="2"/>
              <a:buChar char="§"/>
            </a:pPr>
            <a:r>
              <a:rPr lang="pt-BR" sz="1600" dirty="0">
                <a:solidFill>
                  <a:schemeClr val="bg1"/>
                </a:solidFill>
              </a:rPr>
              <a:t>Julgamentos pela aplicação das políticas contábeis.</a:t>
            </a: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611560" y="2960980"/>
            <a:ext cx="2520280" cy="576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ysClr val="windowText" lastClr="000000"/>
                </a:solidFill>
              </a:rPr>
              <a:t>Resumo </a:t>
            </a:r>
            <a:r>
              <a:rPr lang="pt-BR" dirty="0">
                <a:solidFill>
                  <a:sysClr val="windowText" lastClr="000000"/>
                </a:solidFill>
              </a:rPr>
              <a:t>das políticas contábeis significativas</a:t>
            </a:r>
          </a:p>
        </p:txBody>
      </p:sp>
      <p:sp>
        <p:nvSpPr>
          <p:cNvPr id="13" name="Retângulo de cantos arredondados 12"/>
          <p:cNvSpPr/>
          <p:nvPr/>
        </p:nvSpPr>
        <p:spPr>
          <a:xfrm>
            <a:off x="457200" y="3789040"/>
            <a:ext cx="8363272" cy="792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2868613" indent="-193675">
              <a:buFont typeface="Wingdings" panose="05000000000000000000" pitchFamily="2" charset="2"/>
              <a:buChar char="§"/>
            </a:pPr>
            <a:r>
              <a:rPr lang="pt-BR" sz="1600" dirty="0">
                <a:solidFill>
                  <a:schemeClr val="bg1"/>
                </a:solidFill>
              </a:rPr>
              <a:t>Apresentação dos itens nas demonstrações contábeis pela ordem em que cada demonstração e cada rubrica sejam </a:t>
            </a:r>
            <a:r>
              <a:rPr lang="pt-BR" sz="1600" dirty="0" smtClean="0">
                <a:solidFill>
                  <a:schemeClr val="bg1"/>
                </a:solidFill>
              </a:rPr>
              <a:t>apresentadas.</a:t>
            </a:r>
            <a:endParaRPr lang="pt-BR" sz="1600" dirty="0">
              <a:solidFill>
                <a:schemeClr val="bg1"/>
              </a:solidFill>
            </a:endParaRPr>
          </a:p>
        </p:txBody>
      </p:sp>
      <p:sp>
        <p:nvSpPr>
          <p:cNvPr id="14" name="Retângulo de cantos arredondados 13"/>
          <p:cNvSpPr/>
          <p:nvPr/>
        </p:nvSpPr>
        <p:spPr>
          <a:xfrm>
            <a:off x="578396" y="3897040"/>
            <a:ext cx="2520280" cy="576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ysClr val="windowText" lastClr="000000"/>
                </a:solidFill>
              </a:rPr>
              <a:t>Informações </a:t>
            </a:r>
            <a:r>
              <a:rPr lang="pt-BR" dirty="0">
                <a:solidFill>
                  <a:sysClr val="windowText" lastClr="000000"/>
                </a:solidFill>
              </a:rPr>
              <a:t>de suporte e detalhamento</a:t>
            </a:r>
          </a:p>
        </p:txBody>
      </p:sp>
      <p:sp>
        <p:nvSpPr>
          <p:cNvPr id="15" name="Retângulo de cantos arredondados 14"/>
          <p:cNvSpPr/>
          <p:nvPr/>
        </p:nvSpPr>
        <p:spPr>
          <a:xfrm>
            <a:off x="457200" y="4725056"/>
            <a:ext cx="8363272" cy="1512256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2868613" indent="-193675">
              <a:buFont typeface="Wingdings" panose="05000000000000000000" pitchFamily="2" charset="2"/>
              <a:buChar char="§"/>
            </a:pPr>
            <a:r>
              <a:rPr lang="pt-BR" sz="1600" dirty="0" smtClean="0">
                <a:solidFill>
                  <a:schemeClr val="tx1"/>
                </a:solidFill>
              </a:rPr>
              <a:t>Passivos </a:t>
            </a:r>
            <a:r>
              <a:rPr lang="pt-BR" sz="1600" dirty="0">
                <a:solidFill>
                  <a:schemeClr val="tx1"/>
                </a:solidFill>
              </a:rPr>
              <a:t>contingentes e compromissos contratuais não reconhecidos</a:t>
            </a:r>
            <a:r>
              <a:rPr lang="pt-BR" sz="1600" dirty="0" smtClean="0">
                <a:solidFill>
                  <a:schemeClr val="tx1"/>
                </a:solidFill>
              </a:rPr>
              <a:t>;</a:t>
            </a:r>
          </a:p>
          <a:p>
            <a:pPr marL="2868613" indent="-193675">
              <a:buFont typeface="Wingdings" panose="05000000000000000000" pitchFamily="2" charset="2"/>
              <a:buChar char="§"/>
            </a:pPr>
            <a:r>
              <a:rPr lang="pt-BR" sz="1600" dirty="0" smtClean="0">
                <a:solidFill>
                  <a:schemeClr val="tx1"/>
                </a:solidFill>
              </a:rPr>
              <a:t>Objetivos </a:t>
            </a:r>
            <a:r>
              <a:rPr lang="pt-BR" sz="1600" dirty="0">
                <a:solidFill>
                  <a:schemeClr val="tx1"/>
                </a:solidFill>
              </a:rPr>
              <a:t>e políticas de gestão do risco financeiro da </a:t>
            </a:r>
            <a:r>
              <a:rPr lang="pt-BR" sz="1600" dirty="0" smtClean="0">
                <a:solidFill>
                  <a:schemeClr val="tx1"/>
                </a:solidFill>
              </a:rPr>
              <a:t>entidade;</a:t>
            </a:r>
            <a:endParaRPr lang="pt-BR" sz="1600" dirty="0">
              <a:solidFill>
                <a:schemeClr val="tx1"/>
              </a:solidFill>
            </a:endParaRPr>
          </a:p>
          <a:p>
            <a:pPr marL="2868613" indent="-193675">
              <a:buFont typeface="Wingdings" panose="05000000000000000000" pitchFamily="2" charset="2"/>
              <a:buChar char="§"/>
            </a:pPr>
            <a:r>
              <a:rPr lang="pt-BR" sz="1600" dirty="0" smtClean="0">
                <a:solidFill>
                  <a:schemeClr val="tx1"/>
                </a:solidFill>
              </a:rPr>
              <a:t>Pressupostos </a:t>
            </a:r>
            <a:r>
              <a:rPr lang="pt-BR" sz="1600" dirty="0">
                <a:solidFill>
                  <a:schemeClr val="tx1"/>
                </a:solidFill>
              </a:rPr>
              <a:t>das estimativas;</a:t>
            </a:r>
          </a:p>
          <a:p>
            <a:pPr marL="2868613" indent="-193675">
              <a:buFont typeface="Wingdings" panose="05000000000000000000" pitchFamily="2" charset="2"/>
              <a:buChar char="§"/>
            </a:pPr>
            <a:r>
              <a:rPr lang="pt-BR" sz="1600" dirty="0" smtClean="0">
                <a:solidFill>
                  <a:schemeClr val="tx1"/>
                </a:solidFill>
              </a:rPr>
              <a:t>Reconhecimento </a:t>
            </a:r>
            <a:r>
              <a:rPr lang="pt-BR" sz="1600" dirty="0">
                <a:solidFill>
                  <a:schemeClr val="tx1"/>
                </a:solidFill>
              </a:rPr>
              <a:t>de </a:t>
            </a:r>
            <a:r>
              <a:rPr lang="pt-BR" sz="1600" dirty="0" smtClean="0">
                <a:solidFill>
                  <a:schemeClr val="tx1"/>
                </a:solidFill>
              </a:rPr>
              <a:t>inconformidades;</a:t>
            </a:r>
            <a:endParaRPr lang="pt-BR" sz="1600" dirty="0">
              <a:solidFill>
                <a:schemeClr val="tx1"/>
              </a:solidFill>
            </a:endParaRPr>
          </a:p>
          <a:p>
            <a:pPr marL="2868613" indent="-193675">
              <a:buFont typeface="Wingdings" panose="05000000000000000000" pitchFamily="2" charset="2"/>
              <a:buChar char="§"/>
            </a:pPr>
            <a:r>
              <a:rPr lang="pt-BR" sz="1600" dirty="0" smtClean="0">
                <a:solidFill>
                  <a:schemeClr val="tx1"/>
                </a:solidFill>
              </a:rPr>
              <a:t>Ajustes </a:t>
            </a:r>
            <a:r>
              <a:rPr lang="pt-BR" sz="1600" dirty="0">
                <a:solidFill>
                  <a:schemeClr val="tx1"/>
                </a:solidFill>
              </a:rPr>
              <a:t>decorrentes de omissões e erros de registro.</a:t>
            </a:r>
          </a:p>
        </p:txBody>
      </p:sp>
      <p:sp>
        <p:nvSpPr>
          <p:cNvPr id="16" name="Retângulo de cantos arredondados 15"/>
          <p:cNvSpPr/>
          <p:nvPr/>
        </p:nvSpPr>
        <p:spPr>
          <a:xfrm>
            <a:off x="578396" y="4869160"/>
            <a:ext cx="2520280" cy="122413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ysClr val="windowText" lastClr="000000"/>
                </a:solidFill>
              </a:rPr>
              <a:t>Outras </a:t>
            </a:r>
            <a:r>
              <a:rPr lang="pt-BR" dirty="0">
                <a:solidFill>
                  <a:sysClr val="windowText" lastClr="000000"/>
                </a:solidFill>
              </a:rPr>
              <a:t>informações relevantes</a:t>
            </a:r>
          </a:p>
        </p:txBody>
      </p:sp>
    </p:spTree>
    <p:extLst>
      <p:ext uri="{BB962C8B-B14F-4D97-AF65-F5344CB8AC3E}">
        <p14:creationId xmlns:p14="http://schemas.microsoft.com/office/powerpoint/2010/main" val="1189363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648072"/>
          </a:xfrm>
        </p:spPr>
        <p:txBody>
          <a:bodyPr/>
          <a:lstStyle/>
          <a:p>
            <a:r>
              <a:rPr lang="pt-BR" dirty="0" smtClean="0"/>
              <a:t>Exemplos de Notas Explicativas</a:t>
            </a:r>
            <a:endParaRPr lang="pt-BR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466398" y="1209688"/>
            <a:ext cx="3882702" cy="16200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tx1"/>
                </a:solidFill>
              </a:rPr>
              <a:t>Balanço Orçamentário</a:t>
            </a:r>
          </a:p>
          <a:p>
            <a:r>
              <a:rPr lang="pt-BR" sz="1600" dirty="0" smtClean="0">
                <a:solidFill>
                  <a:schemeClr val="tx1"/>
                </a:solidFill>
              </a:rPr>
              <a:t>- O detalhamento </a:t>
            </a:r>
            <a:r>
              <a:rPr lang="pt-BR" sz="1600" dirty="0">
                <a:solidFill>
                  <a:schemeClr val="tx1"/>
                </a:solidFill>
              </a:rPr>
              <a:t>das receitas e despesas intraorçamentárias, quando </a:t>
            </a:r>
            <a:r>
              <a:rPr lang="pt-BR" sz="1600" dirty="0" smtClean="0">
                <a:solidFill>
                  <a:schemeClr val="tx1"/>
                </a:solidFill>
              </a:rPr>
              <a:t>relevante.</a:t>
            </a:r>
          </a:p>
          <a:p>
            <a:r>
              <a:rPr lang="pt-BR" sz="1600" dirty="0" smtClean="0">
                <a:solidFill>
                  <a:schemeClr val="tx1"/>
                </a:solidFill>
              </a:rPr>
              <a:t>- A utilização </a:t>
            </a:r>
            <a:r>
              <a:rPr lang="pt-BR" sz="1600" dirty="0">
                <a:solidFill>
                  <a:schemeClr val="tx1"/>
                </a:solidFill>
              </a:rPr>
              <a:t>do superávit financeiro e da reabertura de créditos especiais e </a:t>
            </a:r>
            <a:r>
              <a:rPr lang="pt-BR" sz="1600" dirty="0" smtClean="0">
                <a:solidFill>
                  <a:schemeClr val="tx1"/>
                </a:solidFill>
              </a:rPr>
              <a:t>extraordinários.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7" name="Retângulo de cantos arredondados 16"/>
          <p:cNvSpPr/>
          <p:nvPr/>
        </p:nvSpPr>
        <p:spPr>
          <a:xfrm>
            <a:off x="466398" y="2985508"/>
            <a:ext cx="3882702" cy="16200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tx1"/>
                </a:solidFill>
              </a:rPr>
              <a:t>Balanço Financeiro</a:t>
            </a:r>
          </a:p>
          <a:p>
            <a:r>
              <a:rPr lang="pt-BR" sz="1600" dirty="0">
                <a:solidFill>
                  <a:schemeClr val="tx1"/>
                </a:solidFill>
              </a:rPr>
              <a:t>- </a:t>
            </a:r>
            <a:r>
              <a:rPr lang="pt-BR" sz="1600" dirty="0" smtClean="0">
                <a:solidFill>
                  <a:schemeClr val="tx1"/>
                </a:solidFill>
              </a:rPr>
              <a:t>Ajustes </a:t>
            </a:r>
            <a:r>
              <a:rPr lang="pt-BR" sz="1600" dirty="0">
                <a:solidFill>
                  <a:schemeClr val="tx1"/>
                </a:solidFill>
              </a:rPr>
              <a:t>relacionados às retenções.</a:t>
            </a:r>
            <a:endParaRPr lang="pt-BR" sz="1600" dirty="0" smtClean="0">
              <a:solidFill>
                <a:schemeClr val="tx1"/>
              </a:solidFill>
            </a:endParaRPr>
          </a:p>
          <a:p>
            <a:r>
              <a:rPr lang="pt-BR" sz="1600" dirty="0" smtClean="0">
                <a:solidFill>
                  <a:schemeClr val="tx1"/>
                </a:solidFill>
              </a:rPr>
              <a:t>- O detalhamento </a:t>
            </a:r>
            <a:r>
              <a:rPr lang="pt-BR" sz="1600" dirty="0">
                <a:solidFill>
                  <a:schemeClr val="tx1"/>
                </a:solidFill>
              </a:rPr>
              <a:t>das deduções da receita orçamentária por fonte/destinação de </a:t>
            </a:r>
            <a:r>
              <a:rPr lang="pt-BR" sz="1600" dirty="0" smtClean="0">
                <a:solidFill>
                  <a:schemeClr val="tx1"/>
                </a:solidFill>
              </a:rPr>
              <a:t>recursos.</a:t>
            </a:r>
          </a:p>
        </p:txBody>
      </p:sp>
      <p:sp>
        <p:nvSpPr>
          <p:cNvPr id="18" name="Retângulo de cantos arredondados 17"/>
          <p:cNvSpPr/>
          <p:nvPr/>
        </p:nvSpPr>
        <p:spPr>
          <a:xfrm>
            <a:off x="466398" y="4761328"/>
            <a:ext cx="3882702" cy="1620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tx1"/>
                </a:solidFill>
              </a:rPr>
              <a:t>Balanço Patrimonial</a:t>
            </a:r>
          </a:p>
          <a:p>
            <a:r>
              <a:rPr lang="pt-BR" sz="1600" dirty="0">
                <a:solidFill>
                  <a:schemeClr val="tx1"/>
                </a:solidFill>
              </a:rPr>
              <a:t>- </a:t>
            </a:r>
            <a:r>
              <a:rPr lang="pt-BR" sz="1600" dirty="0" smtClean="0">
                <a:solidFill>
                  <a:schemeClr val="tx1"/>
                </a:solidFill>
              </a:rPr>
              <a:t>Detalhamento </a:t>
            </a:r>
            <a:r>
              <a:rPr lang="pt-BR" sz="1600" dirty="0">
                <a:solidFill>
                  <a:schemeClr val="tx1"/>
                </a:solidFill>
              </a:rPr>
              <a:t>das contas em função da dimensão e da natureza dos valores envolvidos nos </a:t>
            </a:r>
            <a:r>
              <a:rPr lang="pt-BR" sz="1600" dirty="0" smtClean="0">
                <a:solidFill>
                  <a:schemeClr val="tx1"/>
                </a:solidFill>
              </a:rPr>
              <a:t>ativos </a:t>
            </a:r>
            <a:r>
              <a:rPr lang="pt-BR" sz="1600" dirty="0">
                <a:solidFill>
                  <a:schemeClr val="tx1"/>
                </a:solidFill>
              </a:rPr>
              <a:t>e </a:t>
            </a:r>
            <a:r>
              <a:rPr lang="pt-BR" sz="1600" dirty="0" smtClean="0">
                <a:solidFill>
                  <a:schemeClr val="tx1"/>
                </a:solidFill>
              </a:rPr>
              <a:t>passivos.</a:t>
            </a:r>
          </a:p>
          <a:p>
            <a:r>
              <a:rPr lang="pt-BR" sz="1600" dirty="0" smtClean="0">
                <a:solidFill>
                  <a:schemeClr val="tx1"/>
                </a:solidFill>
              </a:rPr>
              <a:t>- As políticas </a:t>
            </a:r>
            <a:r>
              <a:rPr lang="pt-BR" sz="1600" dirty="0">
                <a:solidFill>
                  <a:schemeClr val="tx1"/>
                </a:solidFill>
              </a:rPr>
              <a:t>de depreciação, amortização e </a:t>
            </a:r>
            <a:r>
              <a:rPr lang="pt-BR" sz="1600" dirty="0" smtClean="0">
                <a:solidFill>
                  <a:schemeClr val="tx1"/>
                </a:solidFill>
              </a:rPr>
              <a:t>exaustão.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9" name="Retângulo de cantos arredondados 18"/>
          <p:cNvSpPr/>
          <p:nvPr/>
        </p:nvSpPr>
        <p:spPr>
          <a:xfrm>
            <a:off x="4788024" y="1209688"/>
            <a:ext cx="3882702" cy="16200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tx1"/>
                </a:solidFill>
              </a:rPr>
              <a:t>Demonstração das Variações Patrimoniais</a:t>
            </a:r>
          </a:p>
          <a:p>
            <a:r>
              <a:rPr lang="pt-BR" sz="1600" dirty="0" smtClean="0">
                <a:solidFill>
                  <a:schemeClr val="tx1"/>
                </a:solidFill>
              </a:rPr>
              <a:t>- O detalhamento das Variações Patrimoniais Qualitativas.</a:t>
            </a:r>
          </a:p>
          <a:p>
            <a:r>
              <a:rPr lang="pt-BR" sz="1600" dirty="0">
                <a:solidFill>
                  <a:schemeClr val="tx1"/>
                </a:solidFill>
              </a:rPr>
              <a:t>- </a:t>
            </a:r>
            <a:r>
              <a:rPr lang="pt-BR" sz="1600" dirty="0" smtClean="0">
                <a:solidFill>
                  <a:schemeClr val="tx1"/>
                </a:solidFill>
              </a:rPr>
              <a:t>Baixas </a:t>
            </a:r>
            <a:r>
              <a:rPr lang="pt-BR" sz="1600" dirty="0">
                <a:solidFill>
                  <a:schemeClr val="tx1"/>
                </a:solidFill>
              </a:rPr>
              <a:t>de </a:t>
            </a:r>
            <a:r>
              <a:rPr lang="pt-BR" sz="1600" dirty="0" smtClean="0">
                <a:solidFill>
                  <a:schemeClr val="tx1"/>
                </a:solidFill>
              </a:rPr>
              <a:t>investimento.</a:t>
            </a:r>
            <a:endParaRPr lang="pt-BR" sz="1600" dirty="0">
              <a:solidFill>
                <a:schemeClr val="tx1"/>
              </a:solidFill>
            </a:endParaRPr>
          </a:p>
          <a:p>
            <a:r>
              <a:rPr lang="pt-BR" sz="1600" dirty="0" smtClean="0">
                <a:solidFill>
                  <a:schemeClr val="tx1"/>
                </a:solidFill>
              </a:rPr>
              <a:t>- Constituição </a:t>
            </a:r>
            <a:r>
              <a:rPr lang="pt-BR" sz="1600" dirty="0">
                <a:solidFill>
                  <a:schemeClr val="tx1"/>
                </a:solidFill>
              </a:rPr>
              <a:t>ou reversão de </a:t>
            </a:r>
            <a:r>
              <a:rPr lang="pt-BR" sz="1600" dirty="0" smtClean="0">
                <a:solidFill>
                  <a:schemeClr val="tx1"/>
                </a:solidFill>
              </a:rPr>
              <a:t>provisões.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20" name="Retângulo de cantos arredondados 19"/>
          <p:cNvSpPr/>
          <p:nvPr/>
        </p:nvSpPr>
        <p:spPr>
          <a:xfrm>
            <a:off x="4788024" y="2985508"/>
            <a:ext cx="3882702" cy="1620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tx1"/>
                </a:solidFill>
              </a:rPr>
              <a:t>Demonstração dos Fluxos de Caixa</a:t>
            </a:r>
          </a:p>
          <a:p>
            <a:r>
              <a:rPr lang="pt-BR" sz="1600" dirty="0" smtClean="0">
                <a:solidFill>
                  <a:schemeClr val="tx1"/>
                </a:solidFill>
              </a:rPr>
              <a:t>- As transações que </a:t>
            </a:r>
            <a:r>
              <a:rPr lang="pt-BR" sz="1600" dirty="0">
                <a:solidFill>
                  <a:schemeClr val="tx1"/>
                </a:solidFill>
              </a:rPr>
              <a:t>não envolvem o uso </a:t>
            </a:r>
            <a:r>
              <a:rPr lang="pt-BR" sz="1600" dirty="0" smtClean="0">
                <a:solidFill>
                  <a:schemeClr val="tx1"/>
                </a:solidFill>
              </a:rPr>
              <a:t>de caixa</a:t>
            </a:r>
            <a:r>
              <a:rPr lang="pt-BR" sz="1600" dirty="0">
                <a:solidFill>
                  <a:schemeClr val="tx1"/>
                </a:solidFill>
              </a:rPr>
              <a:t>, como aquisições </a:t>
            </a:r>
            <a:r>
              <a:rPr lang="pt-BR" sz="1600" dirty="0" smtClean="0">
                <a:solidFill>
                  <a:schemeClr val="tx1"/>
                </a:solidFill>
              </a:rPr>
              <a:t>financiadas.</a:t>
            </a:r>
          </a:p>
          <a:p>
            <a:r>
              <a:rPr lang="pt-BR" sz="1600" dirty="0">
                <a:solidFill>
                  <a:schemeClr val="tx1"/>
                </a:solidFill>
              </a:rPr>
              <a:t>- </a:t>
            </a:r>
            <a:r>
              <a:rPr lang="pt-BR" sz="1600" dirty="0" smtClean="0">
                <a:solidFill>
                  <a:schemeClr val="tx1"/>
                </a:solidFill>
              </a:rPr>
              <a:t>Os saldos de </a:t>
            </a:r>
            <a:r>
              <a:rPr lang="pt-BR" sz="1600" dirty="0">
                <a:solidFill>
                  <a:schemeClr val="tx1"/>
                </a:solidFill>
              </a:rPr>
              <a:t>caixa </a:t>
            </a:r>
            <a:r>
              <a:rPr lang="pt-BR" sz="1600" dirty="0" smtClean="0">
                <a:solidFill>
                  <a:schemeClr val="tx1"/>
                </a:solidFill>
              </a:rPr>
              <a:t>mantidos </a:t>
            </a:r>
            <a:r>
              <a:rPr lang="pt-BR" sz="1600" dirty="0">
                <a:solidFill>
                  <a:schemeClr val="tx1"/>
                </a:solidFill>
              </a:rPr>
              <a:t>pelo ente, mas que não estejam disponíveis para uso </a:t>
            </a:r>
            <a:r>
              <a:rPr lang="pt-BR" sz="1600" dirty="0" smtClean="0">
                <a:solidFill>
                  <a:schemeClr val="tx1"/>
                </a:solidFill>
              </a:rPr>
              <a:t>imediato.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21" name="Retângulo de cantos arredondados 20"/>
          <p:cNvSpPr/>
          <p:nvPr/>
        </p:nvSpPr>
        <p:spPr>
          <a:xfrm>
            <a:off x="4788024" y="4761328"/>
            <a:ext cx="3882702" cy="162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tx1"/>
                </a:solidFill>
              </a:rPr>
              <a:t>Demonstração das Mutações no PL</a:t>
            </a:r>
          </a:p>
          <a:p>
            <a:r>
              <a:rPr lang="pt-BR" sz="1600" dirty="0" smtClean="0">
                <a:solidFill>
                  <a:schemeClr val="tx1"/>
                </a:solidFill>
              </a:rPr>
              <a:t>- Alterações na composição do Capital Social, quando relevante.</a:t>
            </a:r>
          </a:p>
          <a:p>
            <a:r>
              <a:rPr lang="pt-BR" sz="1600" dirty="0" smtClean="0">
                <a:solidFill>
                  <a:schemeClr val="tx1"/>
                </a:solidFill>
              </a:rPr>
              <a:t>- Destinação dos resultados.</a:t>
            </a:r>
          </a:p>
          <a:p>
            <a:r>
              <a:rPr lang="pt-BR" sz="1600" dirty="0" smtClean="0">
                <a:solidFill>
                  <a:schemeClr val="tx1"/>
                </a:solidFill>
              </a:rPr>
              <a:t>- Constituição e reversão de reservas.</a:t>
            </a:r>
            <a:endParaRPr lang="pt-B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693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3"/>
          <p:cNvSpPr>
            <a:spLocks noGrp="1"/>
          </p:cNvSpPr>
          <p:nvPr>
            <p:ph type="title"/>
          </p:nvPr>
        </p:nvSpPr>
        <p:spPr>
          <a:xfrm>
            <a:off x="250825" y="115888"/>
            <a:ext cx="8229600" cy="561975"/>
          </a:xfrm>
        </p:spPr>
        <p:txBody>
          <a:bodyPr/>
          <a:lstStyle/>
          <a:p>
            <a:pPr eaLnBrk="1" hangingPunct="1"/>
            <a:r>
              <a:rPr lang="pt-BR" altLang="pt-BR" dirty="0" smtClean="0"/>
              <a:t>Conteúdo</a:t>
            </a:r>
          </a:p>
        </p:txBody>
      </p:sp>
      <p:sp>
        <p:nvSpPr>
          <p:cNvPr id="9" name="Retângulo 8"/>
          <p:cNvSpPr/>
          <p:nvPr/>
        </p:nvSpPr>
        <p:spPr>
          <a:xfrm>
            <a:off x="756271" y="1626662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>
                <a:solidFill>
                  <a:schemeClr val="tx1"/>
                </a:solidFill>
              </a:rPr>
              <a:t>	</a:t>
            </a:r>
            <a:r>
              <a:rPr lang="pt-BR" dirty="0" smtClean="0">
                <a:solidFill>
                  <a:schemeClr val="tx1"/>
                </a:solidFill>
              </a:rPr>
              <a:t>Aspectos gerais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756271" y="2130718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Balanço Orçamentário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756271" y="2634774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Balanço Financeiro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56271" y="3138830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Balanço Patrimonial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756271" y="4650998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Demonstração das Mutações no Patrimônio Líquido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756271" y="5155054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Notas Explicativas às DCASP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3" name="Retângulo 22"/>
          <p:cNvSpPr/>
          <p:nvPr/>
        </p:nvSpPr>
        <p:spPr>
          <a:xfrm>
            <a:off x="755576" y="5659110"/>
            <a:ext cx="7848872" cy="32617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b="1" dirty="0" smtClean="0">
                <a:solidFill>
                  <a:schemeClr val="bg1"/>
                </a:solidFill>
              </a:rPr>
              <a:t>	Consolidação das Demonstrações Contábeis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755576" y="4146942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Demonstração dos Fluxos de Caixa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755576" y="3642886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Demonstração das Variações Patrimoniais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755576" y="2096852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24" name="Retângulo 23"/>
          <p:cNvSpPr/>
          <p:nvPr/>
        </p:nvSpPr>
        <p:spPr>
          <a:xfrm>
            <a:off x="755576" y="1593380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25" name="Retângulo 24"/>
          <p:cNvSpPr/>
          <p:nvPr/>
        </p:nvSpPr>
        <p:spPr>
          <a:xfrm>
            <a:off x="755576" y="2598407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0" name="Retângulo 29"/>
          <p:cNvSpPr/>
          <p:nvPr/>
        </p:nvSpPr>
        <p:spPr>
          <a:xfrm>
            <a:off x="755576" y="3102826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1" name="Retângulo 30"/>
          <p:cNvSpPr/>
          <p:nvPr/>
        </p:nvSpPr>
        <p:spPr>
          <a:xfrm>
            <a:off x="755576" y="3606882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2" name="Retângulo 31"/>
          <p:cNvSpPr/>
          <p:nvPr/>
        </p:nvSpPr>
        <p:spPr>
          <a:xfrm>
            <a:off x="755576" y="4110938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3" name="Retângulo 32"/>
          <p:cNvSpPr/>
          <p:nvPr/>
        </p:nvSpPr>
        <p:spPr>
          <a:xfrm>
            <a:off x="755576" y="4620026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4" name="Retângulo 33"/>
          <p:cNvSpPr/>
          <p:nvPr/>
        </p:nvSpPr>
        <p:spPr>
          <a:xfrm>
            <a:off x="755576" y="5114018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5" name="Retângulo 34"/>
          <p:cNvSpPr/>
          <p:nvPr/>
        </p:nvSpPr>
        <p:spPr>
          <a:xfrm>
            <a:off x="755576" y="5623106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pic>
        <p:nvPicPr>
          <p:cNvPr id="22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97785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1811469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4" y="2315961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358" y="2820017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76" y="3334016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177" y="3839571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978" y="4319428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4" y="4803104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70" y="5329296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7864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 de consolidação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395536" y="1484784"/>
            <a:ext cx="7920000" cy="117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Aft>
                <a:spcPct val="40000"/>
              </a:spcAft>
            </a:pPr>
            <a:r>
              <a:rPr lang="pt-PT" sz="1600" b="1" dirty="0" smtClean="0">
                <a:latin typeface="Calibri" pitchFamily="34" charset="0"/>
              </a:rPr>
              <a:t>O que é a consolidação?</a:t>
            </a:r>
          </a:p>
          <a:p>
            <a:pPr lvl="1" algn="just">
              <a:spcAft>
                <a:spcPct val="40000"/>
              </a:spcAft>
            </a:pPr>
            <a:r>
              <a:rPr lang="pt-BR" sz="1600" i="1" dirty="0" smtClean="0">
                <a:solidFill>
                  <a:srgbClr val="0070C0"/>
                </a:solidFill>
                <a:latin typeface="Calibri" pitchFamily="34" charset="0"/>
              </a:rPr>
              <a:t>O processo que ocorre pela soma ou pela agregação de saldos ou grupos de contas, excluídas as transações entre entidades incluídas na consolidação, formando uma </a:t>
            </a:r>
            <a:r>
              <a:rPr lang="pt-BR" sz="1600" i="1" dirty="0" smtClean="0">
                <a:solidFill>
                  <a:srgbClr val="FF0000"/>
                </a:solidFill>
                <a:latin typeface="Calibri" pitchFamily="34" charset="0"/>
              </a:rPr>
              <a:t>unidade contábil consolidada </a:t>
            </a:r>
            <a:r>
              <a:rPr lang="pt-BR" sz="1600" i="1" dirty="0" smtClean="0">
                <a:solidFill>
                  <a:srgbClr val="0070C0"/>
                </a:solidFill>
                <a:latin typeface="Calibri" pitchFamily="34" charset="0"/>
              </a:rPr>
              <a:t>(NBC T 16.7)</a:t>
            </a:r>
            <a:endParaRPr lang="pt-PT" sz="1600" dirty="0" smtClean="0">
              <a:latin typeface="Calibri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95536" y="2684068"/>
            <a:ext cx="7920000" cy="117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ct val="40000"/>
              </a:spcAft>
            </a:pPr>
            <a:r>
              <a:rPr lang="pt-PT" sz="1600" b="1" dirty="0" smtClean="0">
                <a:latin typeface="Calibri" pitchFamily="34" charset="0"/>
              </a:rPr>
              <a:t>Por que consolidar?</a:t>
            </a:r>
          </a:p>
          <a:p>
            <a:pPr lvl="1" algn="just">
              <a:spcAft>
                <a:spcPct val="40000"/>
              </a:spcAft>
            </a:pPr>
            <a:r>
              <a:rPr lang="pt-BR" sz="1600" i="1" dirty="0" smtClean="0">
                <a:solidFill>
                  <a:srgbClr val="0070C0"/>
                </a:solidFill>
                <a:latin typeface="Calibri" pitchFamily="34" charset="0"/>
              </a:rPr>
              <a:t>A consolidação das demonstrações contábeis objetiva o conhecimento e a disponibilização de </a:t>
            </a:r>
            <a:r>
              <a:rPr lang="pt-BR" sz="1600" i="1" dirty="0" err="1" smtClean="0">
                <a:solidFill>
                  <a:srgbClr val="0070C0"/>
                </a:solidFill>
                <a:latin typeface="Calibri" pitchFamily="34" charset="0"/>
              </a:rPr>
              <a:t>macroagregados</a:t>
            </a:r>
            <a:r>
              <a:rPr lang="pt-BR" sz="1600" i="1" dirty="0" smtClean="0">
                <a:solidFill>
                  <a:srgbClr val="0070C0"/>
                </a:solidFill>
                <a:latin typeface="Calibri" pitchFamily="34" charset="0"/>
              </a:rPr>
              <a:t> do setor público, a visão global do resultado e a instrumentalização do controle social (NBC T 16.7)</a:t>
            </a:r>
            <a:endParaRPr lang="pt-PT" sz="1600" dirty="0" smtClean="0">
              <a:latin typeface="Calibri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00140" y="3883352"/>
            <a:ext cx="7920000" cy="2209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ct val="40000"/>
              </a:spcAft>
            </a:pPr>
            <a:r>
              <a:rPr lang="pt-PT" sz="1600" b="1" dirty="0" smtClean="0">
                <a:latin typeface="Calibri" pitchFamily="34" charset="0"/>
              </a:rPr>
              <a:t>O que consolidar?</a:t>
            </a:r>
          </a:p>
          <a:p>
            <a:pPr lvl="1" algn="just">
              <a:spcAft>
                <a:spcPct val="40000"/>
              </a:spcAft>
            </a:pPr>
            <a:r>
              <a:rPr lang="pt-BR" sz="1600" i="1" dirty="0">
                <a:solidFill>
                  <a:srgbClr val="0070C0"/>
                </a:solidFill>
                <a:latin typeface="Calibri" pitchFamily="34" charset="0"/>
              </a:rPr>
              <a:t>Para fins de elaboração das demonstrações contábeis consolidadas, devem ser excluídos os seguintes itens, por exemplo: </a:t>
            </a:r>
            <a:endParaRPr lang="pt-BR" sz="1600" i="1" dirty="0" smtClean="0">
              <a:solidFill>
                <a:srgbClr val="0070C0"/>
              </a:solidFill>
              <a:latin typeface="Calibri" pitchFamily="34" charset="0"/>
            </a:endParaRPr>
          </a:p>
          <a:p>
            <a:pPr lvl="1" algn="just">
              <a:spcAft>
                <a:spcPct val="40000"/>
              </a:spcAft>
            </a:pPr>
            <a:r>
              <a:rPr lang="pt-BR" sz="1600" i="1" dirty="0">
                <a:solidFill>
                  <a:srgbClr val="0070C0"/>
                </a:solidFill>
                <a:latin typeface="Calibri" pitchFamily="34" charset="0"/>
              </a:rPr>
              <a:t>	</a:t>
            </a:r>
            <a:r>
              <a:rPr lang="pt-BR" sz="1600" i="1" dirty="0" smtClean="0">
                <a:solidFill>
                  <a:srgbClr val="0070C0"/>
                </a:solidFill>
                <a:latin typeface="Calibri" pitchFamily="34" charset="0"/>
              </a:rPr>
              <a:t>a</a:t>
            </a:r>
            <a:r>
              <a:rPr lang="pt-BR" sz="1600" i="1" dirty="0">
                <a:solidFill>
                  <a:srgbClr val="0070C0"/>
                </a:solidFill>
                <a:latin typeface="Calibri" pitchFamily="34" charset="0"/>
              </a:rPr>
              <a:t>. as participações nas empresas estatais dependentes; </a:t>
            </a:r>
            <a:endParaRPr lang="pt-BR" sz="1600" i="1" dirty="0" smtClean="0">
              <a:solidFill>
                <a:srgbClr val="0070C0"/>
              </a:solidFill>
              <a:latin typeface="Calibri" pitchFamily="34" charset="0"/>
            </a:endParaRPr>
          </a:p>
          <a:p>
            <a:pPr lvl="1" algn="just">
              <a:spcAft>
                <a:spcPct val="40000"/>
              </a:spcAft>
            </a:pPr>
            <a:r>
              <a:rPr lang="pt-BR" sz="1600" i="1" dirty="0">
                <a:solidFill>
                  <a:srgbClr val="0070C0"/>
                </a:solidFill>
                <a:latin typeface="Calibri" pitchFamily="34" charset="0"/>
              </a:rPr>
              <a:t>	</a:t>
            </a:r>
            <a:r>
              <a:rPr lang="pt-BR" sz="1600" i="1" dirty="0" smtClean="0">
                <a:solidFill>
                  <a:srgbClr val="0070C0"/>
                </a:solidFill>
                <a:latin typeface="Calibri" pitchFamily="34" charset="0"/>
              </a:rPr>
              <a:t>b</a:t>
            </a:r>
            <a:r>
              <a:rPr lang="pt-BR" sz="1600" i="1" dirty="0">
                <a:solidFill>
                  <a:srgbClr val="0070C0"/>
                </a:solidFill>
                <a:latin typeface="Calibri" pitchFamily="34" charset="0"/>
              </a:rPr>
              <a:t>. as transações e saldos recíprocos entre as entidades; e </a:t>
            </a:r>
            <a:endParaRPr lang="pt-BR" sz="1600" i="1" dirty="0" smtClean="0">
              <a:solidFill>
                <a:srgbClr val="0070C0"/>
              </a:solidFill>
              <a:latin typeface="Calibri" pitchFamily="34" charset="0"/>
            </a:endParaRPr>
          </a:p>
          <a:p>
            <a:pPr lvl="1" algn="just">
              <a:spcAft>
                <a:spcPct val="40000"/>
              </a:spcAft>
            </a:pPr>
            <a:r>
              <a:rPr lang="pt-BR" sz="1600" i="1" dirty="0">
                <a:solidFill>
                  <a:srgbClr val="0070C0"/>
                </a:solidFill>
                <a:latin typeface="Calibri" pitchFamily="34" charset="0"/>
              </a:rPr>
              <a:t>	</a:t>
            </a:r>
            <a:r>
              <a:rPr lang="pt-BR" sz="1600" i="1" dirty="0" smtClean="0">
                <a:solidFill>
                  <a:srgbClr val="0070C0"/>
                </a:solidFill>
                <a:latin typeface="Calibri" pitchFamily="34" charset="0"/>
              </a:rPr>
              <a:t>c</a:t>
            </a:r>
            <a:r>
              <a:rPr lang="pt-BR" sz="1600" i="1" dirty="0">
                <a:solidFill>
                  <a:srgbClr val="0070C0"/>
                </a:solidFill>
                <a:latin typeface="Calibri" pitchFamily="34" charset="0"/>
              </a:rPr>
              <a:t>. as parcelas dos resultados do exercício, do lucro / prejuízo acumulado e </a:t>
            </a:r>
            <a:r>
              <a:rPr lang="pt-BR" sz="1600" i="1" dirty="0" smtClean="0">
                <a:solidFill>
                  <a:srgbClr val="0070C0"/>
                </a:solidFill>
                <a:latin typeface="Calibri" pitchFamily="34" charset="0"/>
              </a:rPr>
              <a:t>do </a:t>
            </a:r>
            <a:r>
              <a:rPr lang="pt-BR" sz="1600" i="1" dirty="0">
                <a:solidFill>
                  <a:srgbClr val="0070C0"/>
                </a:solidFill>
                <a:latin typeface="Calibri" pitchFamily="34" charset="0"/>
              </a:rPr>
              <a:t>custo dos ativos que corresponderem a resultados ainda não </a:t>
            </a:r>
            <a:r>
              <a:rPr lang="pt-BR" sz="1600" i="1" dirty="0" smtClean="0">
                <a:solidFill>
                  <a:srgbClr val="0070C0"/>
                </a:solidFill>
                <a:latin typeface="Calibri" pitchFamily="34" charset="0"/>
              </a:rPr>
              <a:t>realizados</a:t>
            </a:r>
            <a:r>
              <a:rPr lang="pt-BR" sz="1600" i="1" dirty="0">
                <a:solidFill>
                  <a:srgbClr val="0070C0"/>
                </a:solidFill>
                <a:latin typeface="Calibri" pitchFamily="34" charset="0"/>
              </a:rPr>
              <a:t>.</a:t>
            </a:r>
            <a:endParaRPr lang="pt-PT" sz="1600" i="1" dirty="0">
              <a:solidFill>
                <a:srgbClr val="0070C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332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Conector angulado 43"/>
          <p:cNvCxnSpPr>
            <a:endCxn id="10" idx="1"/>
          </p:cNvCxnSpPr>
          <p:nvPr/>
        </p:nvCxnSpPr>
        <p:spPr>
          <a:xfrm rot="16200000" flipH="1">
            <a:off x="5693944" y="4106838"/>
            <a:ext cx="729071" cy="457240"/>
          </a:xfrm>
          <a:prstGeom prst="bentConnector2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angulado 47"/>
          <p:cNvCxnSpPr>
            <a:endCxn id="34" idx="1"/>
          </p:cNvCxnSpPr>
          <p:nvPr/>
        </p:nvCxnSpPr>
        <p:spPr>
          <a:xfrm rot="16200000" flipH="1">
            <a:off x="5110793" y="4099752"/>
            <a:ext cx="1485156" cy="867456"/>
          </a:xfrm>
          <a:prstGeom prst="bentConnector2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2" name="Título 3"/>
          <p:cNvSpPr>
            <a:spLocks noGrp="1"/>
          </p:cNvSpPr>
          <p:nvPr>
            <p:ph type="title"/>
          </p:nvPr>
        </p:nvSpPr>
        <p:spPr>
          <a:xfrm>
            <a:off x="261812" y="172266"/>
            <a:ext cx="8229600" cy="561975"/>
          </a:xfrm>
        </p:spPr>
        <p:txBody>
          <a:bodyPr>
            <a:noAutofit/>
          </a:bodyPr>
          <a:lstStyle/>
          <a:p>
            <a:pPr eaLnBrk="1" hangingPunct="1"/>
            <a:r>
              <a:rPr lang="pt-BR" altLang="pt-BR" dirty="0" smtClean="0"/>
              <a:t>Consolidação das contas – 5º nível do PCASP</a:t>
            </a:r>
          </a:p>
        </p:txBody>
      </p:sp>
      <p:sp>
        <p:nvSpPr>
          <p:cNvPr id="10" name="Retângulo de cantos arredondados 9"/>
          <p:cNvSpPr/>
          <p:nvPr/>
        </p:nvSpPr>
        <p:spPr>
          <a:xfrm>
            <a:off x="6287099" y="4458819"/>
            <a:ext cx="2561418" cy="482349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bg1"/>
                </a:solidFill>
              </a:rPr>
              <a:t>1 CONSOLIDAÇÃO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34" name="Retângulo de cantos arredondados 33"/>
          <p:cNvSpPr/>
          <p:nvPr/>
        </p:nvSpPr>
        <p:spPr>
          <a:xfrm>
            <a:off x="6287099" y="5034883"/>
            <a:ext cx="2561418" cy="482349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bg1"/>
                </a:solidFill>
              </a:rPr>
              <a:t>2 INTRA OFSS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35" name="Retângulo de cantos arredondados 34"/>
          <p:cNvSpPr/>
          <p:nvPr/>
        </p:nvSpPr>
        <p:spPr>
          <a:xfrm>
            <a:off x="6287099" y="5610947"/>
            <a:ext cx="2561418" cy="482349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bg1"/>
                </a:solidFill>
              </a:rPr>
              <a:t>3 / 4 / 5 INTER OFSS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301696" y="1564439"/>
            <a:ext cx="1800200" cy="204644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bg1"/>
                </a:solidFill>
              </a:rPr>
              <a:t>CONSOLIDAÇÃO DAS CONTAS PÚBLICAS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14" name="Texto explicativo em seta para a direita 13"/>
          <p:cNvSpPr/>
          <p:nvPr/>
        </p:nvSpPr>
        <p:spPr>
          <a:xfrm>
            <a:off x="2267744" y="1564439"/>
            <a:ext cx="1944216" cy="906753"/>
          </a:xfrm>
          <a:prstGeom prst="rightArrowCallout">
            <a:avLst>
              <a:gd name="adj1" fmla="val 46383"/>
              <a:gd name="adj2" fmla="val 47452"/>
              <a:gd name="adj3" fmla="val 25000"/>
              <a:gd name="adj4" fmla="val 83967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Necessidade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4355976" y="1556792"/>
            <a:ext cx="4449061" cy="91440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Segregar </a:t>
            </a:r>
            <a:r>
              <a:rPr lang="pt-BR" dirty="0">
                <a:solidFill>
                  <a:schemeClr val="tx1"/>
                </a:solidFill>
              </a:rPr>
              <a:t>os valores das transações que serão incluídas ou excluídas na </a:t>
            </a:r>
            <a:r>
              <a:rPr lang="pt-BR" dirty="0" smtClean="0">
                <a:solidFill>
                  <a:schemeClr val="tx1"/>
                </a:solidFill>
              </a:rPr>
              <a:t>consolidação.</a:t>
            </a:r>
          </a:p>
          <a:p>
            <a:pPr algn="ctr"/>
            <a:r>
              <a:rPr lang="pt-BR" dirty="0" smtClean="0">
                <a:solidFill>
                  <a:schemeClr val="tx1"/>
                </a:solidFill>
              </a:rPr>
              <a:t>Identificar os </a:t>
            </a:r>
            <a:r>
              <a:rPr lang="pt-BR" b="1" dirty="0" smtClean="0">
                <a:solidFill>
                  <a:schemeClr val="accent2"/>
                </a:solidFill>
              </a:rPr>
              <a:t>saldos recíprocos</a:t>
            </a:r>
            <a:r>
              <a:rPr lang="pt-BR" dirty="0" smtClean="0">
                <a:solidFill>
                  <a:schemeClr val="tx1"/>
                </a:solidFill>
              </a:rPr>
              <a:t>.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9" name="Texto explicativo em seta para a direita 38"/>
          <p:cNvSpPr/>
          <p:nvPr/>
        </p:nvSpPr>
        <p:spPr>
          <a:xfrm>
            <a:off x="2267744" y="2683148"/>
            <a:ext cx="1944216" cy="927736"/>
          </a:xfrm>
          <a:prstGeom prst="rightArrowCallout">
            <a:avLst>
              <a:gd name="adj1" fmla="val 46383"/>
              <a:gd name="adj2" fmla="val 47452"/>
              <a:gd name="adj3" fmla="val 25000"/>
              <a:gd name="adj4" fmla="val 83967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Solução</a:t>
            </a:r>
            <a:endParaRPr lang="pt-BR" dirty="0">
              <a:solidFill>
                <a:schemeClr val="tx1"/>
              </a:solidFill>
            </a:endParaRPr>
          </a:p>
        </p:txBody>
      </p:sp>
      <p:grpSp>
        <p:nvGrpSpPr>
          <p:cNvPr id="41" name="Grupo 40"/>
          <p:cNvGrpSpPr/>
          <p:nvPr/>
        </p:nvGrpSpPr>
        <p:grpSpPr>
          <a:xfrm>
            <a:off x="1907704" y="4077072"/>
            <a:ext cx="720080" cy="673451"/>
            <a:chOff x="1187624" y="1196752"/>
            <a:chExt cx="720080" cy="673451"/>
          </a:xfrm>
        </p:grpSpPr>
        <p:sp>
          <p:nvSpPr>
            <p:cNvPr id="42" name="Triângulo isósceles 41"/>
            <p:cNvSpPr/>
            <p:nvPr/>
          </p:nvSpPr>
          <p:spPr>
            <a:xfrm>
              <a:off x="1187624" y="1196752"/>
              <a:ext cx="720080" cy="576064"/>
            </a:xfrm>
            <a:prstGeom prst="triangle">
              <a:avLst/>
            </a:prstGeom>
            <a:solidFill>
              <a:schemeClr val="bg1"/>
            </a:solidFill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pt-BR" sz="2800" b="1" dirty="0" smtClean="0">
                <a:solidFill>
                  <a:schemeClr val="tx1"/>
                </a:solidFill>
              </a:endParaRPr>
            </a:p>
            <a:p>
              <a:pPr algn="ctr"/>
              <a:endParaRPr lang="pt-BR" sz="2800" b="1" dirty="0">
                <a:solidFill>
                  <a:schemeClr val="tx1"/>
                </a:solidFill>
              </a:endParaRPr>
            </a:p>
            <a:p>
              <a:pPr algn="ctr"/>
              <a:endParaRPr lang="pt-BR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43" name="CaixaDeTexto 42"/>
            <p:cNvSpPr txBox="1"/>
            <p:nvPr/>
          </p:nvSpPr>
          <p:spPr>
            <a:xfrm>
              <a:off x="1403648" y="1285428"/>
              <a:ext cx="28803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3200" dirty="0" smtClean="0">
                  <a:latin typeface="Arial Black" panose="020B0A04020102020204" pitchFamily="34" charset="0"/>
                  <a:cs typeface="Aharoni" panose="02010803020104030203" pitchFamily="2" charset="-79"/>
                </a:rPr>
                <a:t>!</a:t>
              </a:r>
              <a:endParaRPr lang="pt-BR" sz="3200" dirty="0">
                <a:latin typeface="Arial Black" panose="020B0A04020102020204" pitchFamily="34" charset="0"/>
                <a:cs typeface="Aharoni" panose="02010803020104030203" pitchFamily="2" charset="-79"/>
              </a:endParaRPr>
            </a:p>
          </p:txBody>
        </p:sp>
      </p:grpSp>
      <p:cxnSp>
        <p:nvCxnSpPr>
          <p:cNvPr id="54" name="Conector angulado 53"/>
          <p:cNvCxnSpPr>
            <a:endCxn id="35" idx="1"/>
          </p:cNvCxnSpPr>
          <p:nvPr/>
        </p:nvCxnSpPr>
        <p:spPr>
          <a:xfrm rot="16200000" flipH="1">
            <a:off x="4642002" y="4207025"/>
            <a:ext cx="2004100" cy="1286093"/>
          </a:xfrm>
          <a:prstGeom prst="bentConnector2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tângulo 17"/>
          <p:cNvSpPr/>
          <p:nvPr/>
        </p:nvSpPr>
        <p:spPr>
          <a:xfrm>
            <a:off x="283448" y="4851011"/>
            <a:ext cx="4096478" cy="10695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O PCASP </a:t>
            </a:r>
            <a:r>
              <a:rPr lang="pt-BR" sz="1600" b="1" dirty="0" smtClean="0">
                <a:solidFill>
                  <a:schemeClr val="tx1"/>
                </a:solidFill>
              </a:rPr>
              <a:t>restringiu</a:t>
            </a:r>
            <a:r>
              <a:rPr lang="pt-BR" sz="1600" dirty="0" smtClean="0">
                <a:solidFill>
                  <a:schemeClr val="tx1"/>
                </a:solidFill>
              </a:rPr>
              <a:t> o detalhamento do 5º nível às contas relevantes para fins de consolidação, </a:t>
            </a:r>
          </a:p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e seu uso é </a:t>
            </a:r>
            <a:r>
              <a:rPr lang="pt-BR" sz="1600" b="1" dirty="0" smtClean="0">
                <a:solidFill>
                  <a:schemeClr val="tx1"/>
                </a:solidFill>
              </a:rPr>
              <a:t>obrigatório</a:t>
            </a:r>
            <a:r>
              <a:rPr lang="pt-BR" sz="1600" dirty="0" smtClean="0">
                <a:solidFill>
                  <a:schemeClr val="tx1"/>
                </a:solidFill>
              </a:rPr>
              <a:t>. </a:t>
            </a:r>
          </a:p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As demais contas </a:t>
            </a:r>
            <a:r>
              <a:rPr lang="pt-BR" sz="1600" b="1" dirty="0" smtClean="0">
                <a:solidFill>
                  <a:schemeClr val="tx1"/>
                </a:solidFill>
              </a:rPr>
              <a:t>poderão</a:t>
            </a:r>
            <a:r>
              <a:rPr lang="pt-BR" sz="1600" dirty="0" smtClean="0">
                <a:solidFill>
                  <a:schemeClr val="tx1"/>
                </a:solidFill>
              </a:rPr>
              <a:t> ser detalhadas no 5º nível caso o ente entenda necessário.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38" name="Retângulo 37"/>
          <p:cNvSpPr/>
          <p:nvPr/>
        </p:nvSpPr>
        <p:spPr>
          <a:xfrm>
            <a:off x="4370876" y="2696483"/>
            <a:ext cx="4477641" cy="1521161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Utilização do </a:t>
            </a:r>
            <a:r>
              <a:rPr lang="pt-BR" b="1" dirty="0">
                <a:solidFill>
                  <a:schemeClr val="tx1"/>
                </a:solidFill>
              </a:rPr>
              <a:t>5º nível (Subtítulo) </a:t>
            </a:r>
          </a:p>
          <a:p>
            <a:pPr algn="ctr"/>
            <a:r>
              <a:rPr lang="pt-BR" dirty="0">
                <a:solidFill>
                  <a:schemeClr val="tx1"/>
                </a:solidFill>
              </a:rPr>
              <a:t>das classes 1, 2, 3 e 4 do PCASP </a:t>
            </a:r>
            <a:endParaRPr lang="pt-BR" dirty="0" smtClean="0">
              <a:solidFill>
                <a:schemeClr val="tx1"/>
              </a:solidFill>
            </a:endParaRPr>
          </a:p>
          <a:p>
            <a:pPr algn="ctr"/>
            <a:r>
              <a:rPr lang="pt-BR" dirty="0" smtClean="0">
                <a:solidFill>
                  <a:schemeClr val="tx1"/>
                </a:solidFill>
              </a:rPr>
              <a:t>(</a:t>
            </a:r>
            <a:r>
              <a:rPr lang="pt-BR" dirty="0">
                <a:solidFill>
                  <a:schemeClr val="tx1"/>
                </a:solidFill>
              </a:rPr>
              <a:t>contas de natureza patrimonial</a:t>
            </a:r>
            <a:r>
              <a:rPr lang="pt-BR" dirty="0" smtClean="0">
                <a:solidFill>
                  <a:schemeClr val="tx1"/>
                </a:solidFill>
              </a:rPr>
              <a:t>):</a:t>
            </a:r>
          </a:p>
          <a:p>
            <a:pPr algn="ctr"/>
            <a:r>
              <a:rPr lang="pt-BR" sz="2800" dirty="0">
                <a:solidFill>
                  <a:schemeClr val="tx1"/>
                </a:solidFill>
              </a:rPr>
              <a:t>x . x . x . x . </a:t>
            </a:r>
            <a:r>
              <a:rPr lang="pt-BR" sz="2800" b="1" dirty="0">
                <a:solidFill>
                  <a:schemeClr val="accent3">
                    <a:lumMod val="75000"/>
                  </a:schemeClr>
                </a:solidFill>
              </a:rPr>
              <a:t>X</a:t>
            </a:r>
            <a:r>
              <a:rPr lang="pt-BR" sz="2800" dirty="0">
                <a:solidFill>
                  <a:schemeClr val="tx1"/>
                </a:solidFill>
              </a:rPr>
              <a:t> . </a:t>
            </a:r>
            <a:r>
              <a:rPr lang="pt-BR" sz="2800" dirty="0" err="1">
                <a:solidFill>
                  <a:schemeClr val="tx1"/>
                </a:solidFill>
              </a:rPr>
              <a:t>xx</a:t>
            </a:r>
            <a:r>
              <a:rPr lang="pt-BR" sz="2800" dirty="0">
                <a:solidFill>
                  <a:schemeClr val="tx1"/>
                </a:solidFill>
              </a:rPr>
              <a:t> . </a:t>
            </a:r>
            <a:r>
              <a:rPr lang="pt-BR" sz="2800" dirty="0" err="1" smtClean="0">
                <a:solidFill>
                  <a:schemeClr val="tx1"/>
                </a:solidFill>
              </a:rPr>
              <a:t>xx</a:t>
            </a:r>
            <a:endParaRPr lang="pt-B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646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3"/>
          <p:cNvSpPr>
            <a:spLocks noGrp="1"/>
          </p:cNvSpPr>
          <p:nvPr>
            <p:ph type="title"/>
          </p:nvPr>
        </p:nvSpPr>
        <p:spPr>
          <a:xfrm>
            <a:off x="261812" y="172266"/>
            <a:ext cx="8229600" cy="561975"/>
          </a:xfrm>
        </p:spPr>
        <p:txBody>
          <a:bodyPr>
            <a:noAutofit/>
          </a:bodyPr>
          <a:lstStyle/>
          <a:p>
            <a:pPr eaLnBrk="1" hangingPunct="1"/>
            <a:r>
              <a:rPr lang="pt-BR" altLang="pt-BR" dirty="0" smtClean="0"/>
              <a:t>Consolidação das contas – 5º nível do PCASP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/>
          </p:nvPr>
        </p:nvGraphicFramePr>
        <p:xfrm>
          <a:off x="179512" y="1617752"/>
          <a:ext cx="8784976" cy="3971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584176"/>
                <a:gridCol w="5544616"/>
              </a:tblGrid>
              <a:tr h="344368">
                <a:tc gridSpan="3"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5º</a:t>
                      </a:r>
                      <a:r>
                        <a:rPr lang="pt-BR" sz="1600" baseline="0" dirty="0" smtClean="0"/>
                        <a:t> NÍVEL (SUBTÍTULO) – CONSOLIDAÇÃO</a:t>
                      </a:r>
                      <a:endParaRPr lang="pt-B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x.x.x.x.</a:t>
                      </a:r>
                      <a:r>
                        <a:rPr lang="pt-BR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pt-BR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.xx.xx</a:t>
                      </a:r>
                      <a:endParaRPr lang="pt-B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CONSOLIDAÇÃO</a:t>
                      </a:r>
                      <a:endParaRPr lang="pt-BR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Compreende os saldos que </a:t>
                      </a:r>
                      <a:r>
                        <a:rPr lang="pt-BR" sz="1600" b="1" dirty="0" smtClean="0"/>
                        <a:t>não serão excluídos </a:t>
                      </a:r>
                      <a:r>
                        <a:rPr lang="pt-BR" sz="1600" dirty="0" smtClean="0"/>
                        <a:t>nos demonstrativos consolidados do OFSS.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x.x.x.x.</a:t>
                      </a:r>
                      <a:r>
                        <a:rPr lang="pt-BR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pt-BR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.xx.xx</a:t>
                      </a:r>
                      <a:endParaRPr lang="pt-BR" sz="1600" b="0" dirty="0" smtClean="0"/>
                    </a:p>
                    <a:p>
                      <a:pPr algn="ctr"/>
                      <a:endParaRPr lang="pt-B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INTRA OFSS</a:t>
                      </a:r>
                      <a:endParaRPr lang="pt-BR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Compreende os saldos que </a:t>
                      </a:r>
                      <a:r>
                        <a:rPr lang="pt-BR" sz="1600" b="1" dirty="0" smtClean="0"/>
                        <a:t>serão excluídos </a:t>
                      </a:r>
                      <a:r>
                        <a:rPr lang="pt-BR" sz="1600" dirty="0" smtClean="0"/>
                        <a:t>nos demonstrativos consolidados do OFSS do </a:t>
                      </a:r>
                      <a:r>
                        <a:rPr lang="pt-BR" sz="1600" b="1" dirty="0" smtClean="0"/>
                        <a:t>mesmo ente</a:t>
                      </a:r>
                      <a:r>
                        <a:rPr lang="pt-BR" sz="1600" dirty="0" smtClean="0"/>
                        <a:t>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x.x.x.x.</a:t>
                      </a:r>
                      <a:r>
                        <a:rPr lang="pt-BR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pt-BR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.xx.xx</a:t>
                      </a:r>
                      <a:endParaRPr lang="pt-BR" sz="1600" b="0" dirty="0" smtClean="0"/>
                    </a:p>
                    <a:p>
                      <a:pPr algn="ctr"/>
                      <a:endParaRPr lang="pt-B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INTER OFSS –</a:t>
                      </a:r>
                      <a:r>
                        <a:rPr lang="pt-BR" sz="1600" b="1" baseline="0" dirty="0" smtClean="0"/>
                        <a:t> UNIÃO</a:t>
                      </a:r>
                      <a:endParaRPr lang="pt-BR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Compreende os saldos que </a:t>
                      </a:r>
                      <a:r>
                        <a:rPr lang="pt-BR" sz="1600" b="1" dirty="0" smtClean="0"/>
                        <a:t>serão excluídos</a:t>
                      </a:r>
                      <a:r>
                        <a:rPr lang="pt-BR" sz="1600" dirty="0" smtClean="0"/>
                        <a:t> nos demonstrativos consolidados do OFSS de </a:t>
                      </a:r>
                      <a:r>
                        <a:rPr lang="pt-BR" sz="1600" b="1" dirty="0" smtClean="0"/>
                        <a:t>entes públicos distintos</a:t>
                      </a:r>
                      <a:r>
                        <a:rPr lang="pt-BR" sz="1600" dirty="0" smtClean="0"/>
                        <a:t>, resultantes das transações entre o ente e a União.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x.x.x.x.</a:t>
                      </a:r>
                      <a:r>
                        <a:rPr lang="pt-BR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pt-BR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.xx.xx</a:t>
                      </a:r>
                      <a:endParaRPr lang="pt-B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INTER OFSS – ESTADO </a:t>
                      </a:r>
                      <a:endParaRPr lang="pt-BR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Compreende os saldos que </a:t>
                      </a:r>
                      <a:r>
                        <a:rPr lang="pt-BR" sz="1600" b="1" dirty="0" smtClean="0"/>
                        <a:t>serão excluídos </a:t>
                      </a:r>
                      <a:r>
                        <a:rPr lang="pt-BR" sz="1600" dirty="0" smtClean="0"/>
                        <a:t>nos demonstrativos consolidados do OFSS de </a:t>
                      </a:r>
                      <a:r>
                        <a:rPr lang="pt-BR" sz="1600" b="1" dirty="0" smtClean="0"/>
                        <a:t>entes públicos distintos</a:t>
                      </a:r>
                      <a:r>
                        <a:rPr lang="pt-BR" sz="1600" dirty="0" smtClean="0"/>
                        <a:t>, resultantes das transações entre o ente e um estado.</a:t>
                      </a:r>
                    </a:p>
                  </a:txBody>
                  <a:tcPr/>
                </a:tc>
              </a:tr>
              <a:tr h="3506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x.x.x.x.</a:t>
                      </a:r>
                      <a:r>
                        <a:rPr lang="pt-BR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pt-BR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.xx.xx</a:t>
                      </a:r>
                      <a:endParaRPr lang="pt-BR" sz="1600" b="0" dirty="0" smtClean="0"/>
                    </a:p>
                    <a:p>
                      <a:pPr algn="ctr"/>
                      <a:endParaRPr lang="pt-BR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INTER OFSS – MUNICÍPIO</a:t>
                      </a:r>
                      <a:endParaRPr lang="pt-BR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Compreende os saldos que </a:t>
                      </a:r>
                      <a:r>
                        <a:rPr lang="pt-BR" sz="1600" b="1" dirty="0" smtClean="0"/>
                        <a:t>serão excluídos </a:t>
                      </a:r>
                      <a:r>
                        <a:rPr lang="pt-BR" sz="1600" dirty="0" smtClean="0"/>
                        <a:t>nos demonstrativos consolidados do OFSS de </a:t>
                      </a:r>
                      <a:r>
                        <a:rPr lang="pt-BR" sz="1600" b="1" dirty="0" smtClean="0"/>
                        <a:t>entes públicos distintos</a:t>
                      </a:r>
                      <a:r>
                        <a:rPr lang="pt-BR" sz="1600" dirty="0" smtClean="0"/>
                        <a:t>, resultantes das transações entre o ente e um município.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Retângulo 18"/>
          <p:cNvSpPr/>
          <p:nvPr/>
        </p:nvSpPr>
        <p:spPr>
          <a:xfrm>
            <a:off x="1835696" y="5613816"/>
            <a:ext cx="6192688" cy="8395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O DESDOBRAMENTO DAS CONTAS INTER OFSS </a:t>
            </a:r>
          </a:p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IDENTIFICA </a:t>
            </a:r>
            <a:r>
              <a:rPr lang="pt-BR" sz="1600" b="1" dirty="0" smtClean="0">
                <a:solidFill>
                  <a:schemeClr val="tx1"/>
                </a:solidFill>
              </a:rPr>
              <a:t>O OUTRO ENTE </a:t>
            </a:r>
            <a:r>
              <a:rPr lang="pt-BR" sz="1600" dirty="0" smtClean="0">
                <a:solidFill>
                  <a:schemeClr val="tx1"/>
                </a:solidFill>
              </a:rPr>
              <a:t>ENVOLVIDO NA TRANSAÇÃO.</a:t>
            </a:r>
            <a:endParaRPr lang="pt-BR" sz="1600" dirty="0">
              <a:solidFill>
                <a:schemeClr val="tx1"/>
              </a:solidFill>
            </a:endParaRPr>
          </a:p>
        </p:txBody>
      </p:sp>
      <p:grpSp>
        <p:nvGrpSpPr>
          <p:cNvPr id="20" name="Grupo 19"/>
          <p:cNvGrpSpPr/>
          <p:nvPr/>
        </p:nvGrpSpPr>
        <p:grpSpPr>
          <a:xfrm>
            <a:off x="1691680" y="5696850"/>
            <a:ext cx="720080" cy="673451"/>
            <a:chOff x="1187624" y="1196752"/>
            <a:chExt cx="720080" cy="673451"/>
          </a:xfrm>
        </p:grpSpPr>
        <p:sp>
          <p:nvSpPr>
            <p:cNvPr id="21" name="Triângulo isósceles 20"/>
            <p:cNvSpPr/>
            <p:nvPr/>
          </p:nvSpPr>
          <p:spPr>
            <a:xfrm>
              <a:off x="1187624" y="1196752"/>
              <a:ext cx="720080" cy="576064"/>
            </a:xfrm>
            <a:prstGeom prst="triangle">
              <a:avLst/>
            </a:prstGeom>
            <a:solidFill>
              <a:schemeClr val="bg1"/>
            </a:solidFill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pt-BR" sz="2800" b="1" dirty="0" smtClean="0">
                <a:solidFill>
                  <a:schemeClr val="tx1"/>
                </a:solidFill>
              </a:endParaRPr>
            </a:p>
            <a:p>
              <a:pPr algn="ctr"/>
              <a:endParaRPr lang="pt-BR" sz="2800" b="1" dirty="0">
                <a:solidFill>
                  <a:schemeClr val="tx1"/>
                </a:solidFill>
              </a:endParaRPr>
            </a:p>
            <a:p>
              <a:pPr algn="ctr"/>
              <a:endParaRPr lang="pt-BR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CaixaDeTexto 21"/>
            <p:cNvSpPr txBox="1"/>
            <p:nvPr/>
          </p:nvSpPr>
          <p:spPr>
            <a:xfrm>
              <a:off x="1403648" y="1285428"/>
              <a:ext cx="28803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3200" dirty="0" smtClean="0">
                  <a:latin typeface="Arial Black" panose="020B0A04020102020204" pitchFamily="34" charset="0"/>
                  <a:cs typeface="Aharoni" panose="02010803020104030203" pitchFamily="2" charset="-79"/>
                </a:rPr>
                <a:t>!</a:t>
              </a:r>
              <a:endParaRPr lang="pt-BR" sz="3200" dirty="0">
                <a:latin typeface="Arial Black" panose="020B0A04020102020204" pitchFamily="34" charset="0"/>
                <a:cs typeface="Aharoni" panose="02010803020104030203" pitchFamily="2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34998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3"/>
          <p:cNvSpPr>
            <a:spLocks noGrp="1"/>
          </p:cNvSpPr>
          <p:nvPr>
            <p:ph type="title"/>
          </p:nvPr>
        </p:nvSpPr>
        <p:spPr>
          <a:xfrm>
            <a:off x="250825" y="115888"/>
            <a:ext cx="8229600" cy="561975"/>
          </a:xfrm>
        </p:spPr>
        <p:txBody>
          <a:bodyPr/>
          <a:lstStyle/>
          <a:p>
            <a:pPr eaLnBrk="1" hangingPunct="1"/>
            <a:r>
              <a:rPr lang="pt-BR" altLang="pt-BR" dirty="0" smtClean="0"/>
              <a:t>Conteúdo</a:t>
            </a:r>
          </a:p>
        </p:txBody>
      </p:sp>
      <p:sp>
        <p:nvSpPr>
          <p:cNvPr id="9" name="Retângulo 8"/>
          <p:cNvSpPr/>
          <p:nvPr/>
        </p:nvSpPr>
        <p:spPr>
          <a:xfrm>
            <a:off x="756271" y="1626662"/>
            <a:ext cx="7848872" cy="32617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b="1" dirty="0">
                <a:solidFill>
                  <a:schemeClr val="bg1"/>
                </a:solidFill>
              </a:rPr>
              <a:t>	</a:t>
            </a:r>
            <a:r>
              <a:rPr lang="pt-BR" b="1" dirty="0" smtClean="0">
                <a:solidFill>
                  <a:schemeClr val="bg1"/>
                </a:solidFill>
              </a:rPr>
              <a:t>Aspectos gerais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756271" y="2130718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Balanço Orçamentário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756271" y="2634774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Balanço Financeiro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56271" y="3138830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Balanço Patrimonial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756271" y="4650998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Demonstração das Mutações no Patrimônio Líquido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756271" y="5155054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Notas Explicativas às DCASP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3" name="Retângulo 22"/>
          <p:cNvSpPr/>
          <p:nvPr/>
        </p:nvSpPr>
        <p:spPr>
          <a:xfrm>
            <a:off x="755576" y="5659110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Consolidação das Demonstrações Contábeis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755576" y="4146942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Demonstração dos Fluxos de Caixa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755576" y="3642886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Demonstração das Variações Patrimoniais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755576" y="2096852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24" name="Retângulo 23"/>
          <p:cNvSpPr/>
          <p:nvPr/>
        </p:nvSpPr>
        <p:spPr>
          <a:xfrm>
            <a:off x="755576" y="1593380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25" name="Retângulo 24"/>
          <p:cNvSpPr/>
          <p:nvPr/>
        </p:nvSpPr>
        <p:spPr>
          <a:xfrm>
            <a:off x="755576" y="2598407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0" name="Retângulo 29"/>
          <p:cNvSpPr/>
          <p:nvPr/>
        </p:nvSpPr>
        <p:spPr>
          <a:xfrm>
            <a:off x="755576" y="3102826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1" name="Retângulo 30"/>
          <p:cNvSpPr/>
          <p:nvPr/>
        </p:nvSpPr>
        <p:spPr>
          <a:xfrm>
            <a:off x="755576" y="3606882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2" name="Retângulo 31"/>
          <p:cNvSpPr/>
          <p:nvPr/>
        </p:nvSpPr>
        <p:spPr>
          <a:xfrm>
            <a:off x="755576" y="4110938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3" name="Retângulo 32"/>
          <p:cNvSpPr/>
          <p:nvPr/>
        </p:nvSpPr>
        <p:spPr>
          <a:xfrm>
            <a:off x="755576" y="4620026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4" name="Retângulo 33"/>
          <p:cNvSpPr/>
          <p:nvPr/>
        </p:nvSpPr>
        <p:spPr>
          <a:xfrm>
            <a:off x="755576" y="5114018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5" name="Retângulo 34"/>
          <p:cNvSpPr/>
          <p:nvPr/>
        </p:nvSpPr>
        <p:spPr>
          <a:xfrm>
            <a:off x="755576" y="5623106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pic>
        <p:nvPicPr>
          <p:cNvPr id="22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97785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6836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ângulo de cantos arredondados 20"/>
          <p:cNvSpPr/>
          <p:nvPr/>
        </p:nvSpPr>
        <p:spPr>
          <a:xfrm>
            <a:off x="4200424" y="1628800"/>
            <a:ext cx="2304256" cy="148020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 smtClean="0">
                <a:solidFill>
                  <a:schemeClr val="accent3">
                    <a:lumMod val="50000"/>
                  </a:schemeClr>
                </a:solidFill>
              </a:rPr>
              <a:t>CONSOLIDAÇÃO</a:t>
            </a:r>
          </a:p>
          <a:p>
            <a:pPr algn="ctr"/>
            <a:r>
              <a:rPr lang="pt-BR" sz="2000" b="1" dirty="0" smtClean="0">
                <a:solidFill>
                  <a:schemeClr val="accent3">
                    <a:lumMod val="50000"/>
                  </a:schemeClr>
                </a:solidFill>
              </a:rPr>
              <a:t>NACIONAL</a:t>
            </a:r>
            <a:endParaRPr lang="pt-BR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Retângulo de cantos arredondados 3"/>
          <p:cNvSpPr/>
          <p:nvPr/>
        </p:nvSpPr>
        <p:spPr>
          <a:xfrm>
            <a:off x="678422" y="1628800"/>
            <a:ext cx="2304256" cy="148020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 smtClean="0">
                <a:solidFill>
                  <a:schemeClr val="accent6">
                    <a:lumMod val="75000"/>
                  </a:schemeClr>
                </a:solidFill>
              </a:rPr>
              <a:t>CONSOLIDAÇÃO</a:t>
            </a:r>
          </a:p>
          <a:p>
            <a:pPr algn="ctr"/>
            <a:r>
              <a:rPr lang="pt-BR" sz="2000" b="1" dirty="0" smtClean="0">
                <a:solidFill>
                  <a:schemeClr val="accent6">
                    <a:lumMod val="75000"/>
                  </a:schemeClr>
                </a:solidFill>
              </a:rPr>
              <a:t>NO ENTE</a:t>
            </a:r>
            <a:endParaRPr lang="pt-BR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Retângulo de cantos arredondados 2"/>
          <p:cNvSpPr/>
          <p:nvPr/>
        </p:nvSpPr>
        <p:spPr>
          <a:xfrm>
            <a:off x="220662" y="2420888"/>
            <a:ext cx="3219776" cy="223224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Seta para a direita 1"/>
          <p:cNvSpPr/>
          <p:nvPr/>
        </p:nvSpPr>
        <p:spPr>
          <a:xfrm>
            <a:off x="6797038" y="2909401"/>
            <a:ext cx="866980" cy="1296145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de cantos arredondados 19"/>
          <p:cNvSpPr/>
          <p:nvPr/>
        </p:nvSpPr>
        <p:spPr>
          <a:xfrm>
            <a:off x="3742664" y="2400902"/>
            <a:ext cx="3219776" cy="2232248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242" name="Título 3"/>
          <p:cNvSpPr>
            <a:spLocks noGrp="1"/>
          </p:cNvSpPr>
          <p:nvPr>
            <p:ph type="title"/>
          </p:nvPr>
        </p:nvSpPr>
        <p:spPr>
          <a:xfrm>
            <a:off x="261812" y="172266"/>
            <a:ext cx="8229600" cy="561975"/>
          </a:xfrm>
        </p:spPr>
        <p:txBody>
          <a:bodyPr>
            <a:noAutofit/>
          </a:bodyPr>
          <a:lstStyle/>
          <a:p>
            <a:pPr eaLnBrk="1" hangingPunct="1"/>
            <a:r>
              <a:rPr lang="pt-BR" altLang="pt-BR" dirty="0" smtClean="0"/>
              <a:t>Consolidação das contas – 5º nível do PCASP</a:t>
            </a:r>
          </a:p>
        </p:txBody>
      </p:sp>
      <p:sp>
        <p:nvSpPr>
          <p:cNvPr id="6" name="Elipse 5"/>
          <p:cNvSpPr/>
          <p:nvPr/>
        </p:nvSpPr>
        <p:spPr>
          <a:xfrm>
            <a:off x="320644" y="2780928"/>
            <a:ext cx="3024336" cy="678807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1 CONSOLIDAÇÃO</a:t>
            </a:r>
            <a:endParaRPr lang="pt-BR" b="1" dirty="0"/>
          </a:p>
        </p:txBody>
      </p:sp>
      <p:sp>
        <p:nvSpPr>
          <p:cNvPr id="23" name="Elipse 22"/>
          <p:cNvSpPr/>
          <p:nvPr/>
        </p:nvSpPr>
        <p:spPr>
          <a:xfrm>
            <a:off x="320644" y="3609671"/>
            <a:ext cx="3024336" cy="678807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3 / 4 / 5 INTER OFSS</a:t>
            </a:r>
            <a:endParaRPr lang="pt-BR" b="1" dirty="0"/>
          </a:p>
        </p:txBody>
      </p:sp>
      <p:sp>
        <p:nvSpPr>
          <p:cNvPr id="24" name="Elipse 23"/>
          <p:cNvSpPr/>
          <p:nvPr/>
        </p:nvSpPr>
        <p:spPr>
          <a:xfrm>
            <a:off x="318382" y="4875080"/>
            <a:ext cx="3024336" cy="6788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 INTRA OFSS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0" name="Elipse 29"/>
          <p:cNvSpPr/>
          <p:nvPr/>
        </p:nvSpPr>
        <p:spPr>
          <a:xfrm>
            <a:off x="3846152" y="3177623"/>
            <a:ext cx="3024336" cy="678807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1 CONSOLIDAÇÃO</a:t>
            </a:r>
            <a:endParaRPr lang="pt-BR" b="1" dirty="0"/>
          </a:p>
        </p:txBody>
      </p:sp>
      <p:sp>
        <p:nvSpPr>
          <p:cNvPr id="31" name="Elipse 30"/>
          <p:cNvSpPr/>
          <p:nvPr/>
        </p:nvSpPr>
        <p:spPr>
          <a:xfrm>
            <a:off x="3846152" y="5595160"/>
            <a:ext cx="3024336" cy="67880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3 / 4 / 5 INTER OFSS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2" name="Elipse 31"/>
          <p:cNvSpPr/>
          <p:nvPr/>
        </p:nvSpPr>
        <p:spPr>
          <a:xfrm>
            <a:off x="3843890" y="4855755"/>
            <a:ext cx="3024336" cy="67880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2 INTRA OFSS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7556514" y="3156985"/>
            <a:ext cx="15519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BSPN</a:t>
            </a:r>
            <a:endParaRPr lang="pt-BR" sz="44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960014" y="4307584"/>
            <a:ext cx="7920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600" b="1" dirty="0" smtClean="0">
                <a:solidFill>
                  <a:srgbClr val="FF0000"/>
                </a:solidFill>
                <a:latin typeface="+mj-lt"/>
              </a:rPr>
              <a:t>x</a:t>
            </a:r>
            <a:endParaRPr lang="pt-BR" sz="96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4960014" y="5027692"/>
            <a:ext cx="7920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600" b="1" dirty="0" smtClean="0">
                <a:solidFill>
                  <a:srgbClr val="FF0000"/>
                </a:solidFill>
                <a:latin typeface="+mj-lt"/>
              </a:rPr>
              <a:t>x</a:t>
            </a:r>
            <a:endParaRPr lang="pt-BR" sz="96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1434506" y="4321306"/>
            <a:ext cx="7920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600" b="1" dirty="0" smtClean="0">
                <a:solidFill>
                  <a:srgbClr val="FF0000"/>
                </a:solidFill>
                <a:latin typeface="+mj-lt"/>
              </a:rPr>
              <a:t>x</a:t>
            </a:r>
            <a:endParaRPr lang="pt-BR" sz="96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7173898" y="741821"/>
            <a:ext cx="1800000" cy="108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Responsabilidade da Secretaria do Tesouro Nacional</a:t>
            </a:r>
            <a:endParaRPr lang="pt-BR" sz="1600" b="1" dirty="0">
              <a:solidFill>
                <a:schemeClr val="bg1"/>
              </a:solidFill>
            </a:endParaRPr>
          </a:p>
        </p:txBody>
      </p:sp>
      <p:grpSp>
        <p:nvGrpSpPr>
          <p:cNvPr id="22" name="Grupo 21"/>
          <p:cNvGrpSpPr/>
          <p:nvPr/>
        </p:nvGrpSpPr>
        <p:grpSpPr>
          <a:xfrm>
            <a:off x="8388424" y="1692159"/>
            <a:ext cx="720080" cy="673451"/>
            <a:chOff x="1187624" y="1196752"/>
            <a:chExt cx="720080" cy="673451"/>
          </a:xfrm>
        </p:grpSpPr>
        <p:sp>
          <p:nvSpPr>
            <p:cNvPr id="25" name="Triângulo isósceles 24"/>
            <p:cNvSpPr/>
            <p:nvPr/>
          </p:nvSpPr>
          <p:spPr>
            <a:xfrm>
              <a:off x="1187624" y="1196752"/>
              <a:ext cx="720080" cy="576064"/>
            </a:xfrm>
            <a:prstGeom prst="triangle">
              <a:avLst/>
            </a:prstGeom>
            <a:solidFill>
              <a:schemeClr val="bg1"/>
            </a:solidFill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pt-BR" sz="2800" b="1" dirty="0" smtClean="0">
                <a:solidFill>
                  <a:schemeClr val="tx1"/>
                </a:solidFill>
              </a:endParaRPr>
            </a:p>
            <a:p>
              <a:pPr algn="ctr"/>
              <a:endParaRPr lang="pt-BR" sz="2800" b="1" dirty="0">
                <a:solidFill>
                  <a:schemeClr val="tx1"/>
                </a:solidFill>
              </a:endParaRPr>
            </a:p>
            <a:p>
              <a:pPr algn="ctr"/>
              <a:endParaRPr lang="pt-BR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26" name="CaixaDeTexto 25"/>
            <p:cNvSpPr txBox="1"/>
            <p:nvPr/>
          </p:nvSpPr>
          <p:spPr>
            <a:xfrm>
              <a:off x="1403648" y="1285428"/>
              <a:ext cx="28803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3200" dirty="0" smtClean="0">
                  <a:latin typeface="Arial Black" panose="020B0A04020102020204" pitchFamily="34" charset="0"/>
                  <a:cs typeface="Aharoni" panose="02010803020104030203" pitchFamily="2" charset="-79"/>
                </a:rPr>
                <a:t>!</a:t>
              </a:r>
              <a:endParaRPr lang="pt-BR" sz="3200" dirty="0">
                <a:latin typeface="Arial Black" panose="020B0A04020102020204" pitchFamily="34" charset="0"/>
                <a:cs typeface="Aharoni" panose="02010803020104030203" pitchFamily="2" charset="-79"/>
              </a:endParaRPr>
            </a:p>
          </p:txBody>
        </p:sp>
      </p:grpSp>
      <p:cxnSp>
        <p:nvCxnSpPr>
          <p:cNvPr id="7" name="Conector em curva 6"/>
          <p:cNvCxnSpPr>
            <a:stCxn id="27" idx="1"/>
            <a:endCxn id="21" idx="0"/>
          </p:cNvCxnSpPr>
          <p:nvPr/>
        </p:nvCxnSpPr>
        <p:spPr>
          <a:xfrm rot="10800000" flipV="1">
            <a:off x="5352552" y="1281820"/>
            <a:ext cx="1821346" cy="346979"/>
          </a:xfrm>
          <a:prstGeom prst="curvedConnector2">
            <a:avLst/>
          </a:prstGeom>
          <a:ln w="285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82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4" grpId="0" animBg="1"/>
      <p:bldP spid="3" grpId="0" animBg="1"/>
      <p:bldP spid="2" grpId="0" animBg="1"/>
      <p:bldP spid="20" grpId="0" animBg="1"/>
      <p:bldP spid="6" grpId="0" animBg="1"/>
      <p:bldP spid="23" grpId="0" animBg="1"/>
      <p:bldP spid="24" grpId="0" animBg="1"/>
      <p:bldP spid="30" grpId="0" animBg="1"/>
      <p:bldP spid="31" grpId="0" animBg="1"/>
      <p:bldP spid="32" grpId="0" animBg="1"/>
      <p:bldP spid="19" grpId="0"/>
      <p:bldP spid="15" grpId="0"/>
      <p:bldP spid="16" grpId="0"/>
      <p:bldP spid="18" grpId="0"/>
      <p:bldP spid="27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Exemplo de consolidação no ente (intragovernamental)</a:t>
            </a:r>
            <a:endParaRPr lang="pt-BR" dirty="0"/>
          </a:p>
        </p:txBody>
      </p:sp>
      <p:sp>
        <p:nvSpPr>
          <p:cNvPr id="9" name="Retângulo de cantos arredondados 8"/>
          <p:cNvSpPr/>
          <p:nvPr/>
        </p:nvSpPr>
        <p:spPr>
          <a:xfrm>
            <a:off x="323528" y="260712"/>
            <a:ext cx="8496944" cy="576000"/>
          </a:xfrm>
          <a:prstGeom prst="roundRect">
            <a:avLst/>
          </a:prstGeom>
          <a:solidFill>
            <a:srgbClr val="FCF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 smtClean="0">
                <a:solidFill>
                  <a:schemeClr val="tx1"/>
                </a:solidFill>
              </a:rPr>
              <a:t>Exemplo: </a:t>
            </a:r>
            <a:r>
              <a:rPr lang="pt-BR" sz="1600" dirty="0">
                <a:solidFill>
                  <a:schemeClr val="tx1"/>
                </a:solidFill>
              </a:rPr>
              <a:t>Considere a situação hipotética em que duas entidades – Prefeitura e Autarquia – de um mesmo município iniciam o exercício com os todos os saldos zerados. 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288710"/>
              </p:ext>
            </p:extLst>
          </p:nvPr>
        </p:nvGraphicFramePr>
        <p:xfrm>
          <a:off x="199337" y="980728"/>
          <a:ext cx="8745326" cy="57290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85326"/>
                <a:gridCol w="1440000"/>
                <a:gridCol w="1440000"/>
                <a:gridCol w="1440000"/>
                <a:gridCol w="1440000"/>
              </a:tblGrid>
              <a:tr h="328415"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BALANÇO PATRIMONIAL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 anchor="ctr"/>
                </a:tc>
              </a:tr>
              <a:tr h="328415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ITENS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BP PREFEITURA</a:t>
                      </a:r>
                      <a:endParaRPr lang="pt-B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BP AUTARQUIA</a:t>
                      </a:r>
                      <a:endParaRPr lang="pt-B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AJUSTES </a:t>
                      </a:r>
                      <a:endParaRPr lang="pt-B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CONSOLIDADO</a:t>
                      </a:r>
                      <a:endParaRPr lang="pt-BR" sz="12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ATIVO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Ativo Circulante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lvl="1"/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r>
                        <a:rPr lang="pt-BR" sz="1200" b="1" dirty="0" smtClean="0"/>
                        <a:t>Ativo Não Circulante</a:t>
                      </a:r>
                      <a:endParaRPr lang="pt-BR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aseline="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aseline="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aseline="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aseline="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TOTAL DO ATIVO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1" baseline="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1" baseline="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1" baseline="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1" baseline="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62">
                <a:tc>
                  <a:txBody>
                    <a:bodyPr/>
                    <a:lstStyle/>
                    <a:p>
                      <a:endParaRPr lang="pt-BR" sz="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PASSIVO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Passivo Circulante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r>
                        <a:rPr lang="pt-BR" sz="1200" b="1" dirty="0" smtClean="0"/>
                        <a:t>Patrimônio Líquido</a:t>
                      </a:r>
                      <a:endParaRPr lang="pt-BR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endParaRPr lang="pt-BR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lvl="0"/>
                      <a:r>
                        <a:rPr lang="pt-BR" sz="1200" b="1" dirty="0" smtClean="0"/>
                        <a:t>TOTAL DO PASSIVO E PATRIMÔNIO LÍQUIDO</a:t>
                      </a:r>
                      <a:endParaRPr lang="pt-BR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b="1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b="1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b="1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b="1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175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Exemplo de consolidação no ente (intragovernamental)</a:t>
            </a:r>
            <a:endParaRPr lang="pt-BR" dirty="0"/>
          </a:p>
        </p:txBody>
      </p:sp>
      <p:sp>
        <p:nvSpPr>
          <p:cNvPr id="9" name="Retângulo de cantos arredondados 8"/>
          <p:cNvSpPr/>
          <p:nvPr/>
        </p:nvSpPr>
        <p:spPr>
          <a:xfrm>
            <a:off x="323528" y="260712"/>
            <a:ext cx="8496944" cy="576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>
                <a:solidFill>
                  <a:schemeClr val="tx1"/>
                </a:solidFill>
              </a:rPr>
              <a:t>Evento 1: Recebimento do FPM pela Prefeitura (R$ 10.000). 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044649"/>
              </p:ext>
            </p:extLst>
          </p:nvPr>
        </p:nvGraphicFramePr>
        <p:xfrm>
          <a:off x="199337" y="980728"/>
          <a:ext cx="8745326" cy="57290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85326"/>
                <a:gridCol w="1440000"/>
                <a:gridCol w="1440000"/>
                <a:gridCol w="1440000"/>
                <a:gridCol w="1440000"/>
              </a:tblGrid>
              <a:tr h="328415"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BALANÇO PATRIMONIAL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 anchor="ctr"/>
                </a:tc>
              </a:tr>
              <a:tr h="328415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ITENS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BP PREFEITURA</a:t>
                      </a:r>
                      <a:endParaRPr lang="pt-B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BP AUTARQUIA</a:t>
                      </a:r>
                      <a:endParaRPr lang="pt-B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AJUSTES </a:t>
                      </a:r>
                      <a:endParaRPr lang="pt-B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CONSOLIDADO</a:t>
                      </a:r>
                      <a:endParaRPr lang="pt-BR" sz="12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ATIVO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Ativo Circulante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lvl="1"/>
                      <a:r>
                        <a:rPr lang="pt-BR" sz="1200" dirty="0" smtClean="0"/>
                        <a:t>Caixa e Equivalentes de Caixa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10.000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r>
                        <a:rPr lang="pt-BR" sz="1200" b="1" dirty="0" smtClean="0"/>
                        <a:t>Ativo Não Circulante</a:t>
                      </a:r>
                      <a:endParaRPr lang="pt-BR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aseline="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aseline="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aseline="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aseline="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TOTAL DO ATIVO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baseline="0" dirty="0" smtClean="0"/>
                        <a:t>10.000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1" baseline="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1" baseline="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1" baseline="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62">
                <a:tc>
                  <a:txBody>
                    <a:bodyPr/>
                    <a:lstStyle/>
                    <a:p>
                      <a:endParaRPr lang="pt-BR" sz="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PASSIVO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Passivo Circulante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r>
                        <a:rPr lang="pt-BR" sz="1200" b="1" dirty="0" smtClean="0"/>
                        <a:t>Patrimônio Líquido</a:t>
                      </a:r>
                      <a:endParaRPr lang="pt-BR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lvl="1"/>
                      <a:r>
                        <a:rPr lang="pt-BR" sz="1200" dirty="0" smtClean="0"/>
                        <a:t>Resultados do Exercício 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10.000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lvl="0"/>
                      <a:r>
                        <a:rPr lang="pt-BR" sz="1200" b="1" dirty="0" smtClean="0"/>
                        <a:t>TOTAL DO PASSIVO E PATRIMÔNIO LÍQUIDO</a:t>
                      </a:r>
                      <a:endParaRPr lang="pt-BR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1" dirty="0" smtClean="0"/>
                        <a:t>10.000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b="1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b="1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b="1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529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Exemplo de consolidação no ente (intragovernamental)</a:t>
            </a:r>
            <a:endParaRPr lang="pt-BR" dirty="0"/>
          </a:p>
        </p:txBody>
      </p:sp>
      <p:sp>
        <p:nvSpPr>
          <p:cNvPr id="9" name="Retângulo de cantos arredondados 8"/>
          <p:cNvSpPr/>
          <p:nvPr/>
        </p:nvSpPr>
        <p:spPr>
          <a:xfrm>
            <a:off x="323528" y="260712"/>
            <a:ext cx="8496944" cy="5760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>
                <a:solidFill>
                  <a:schemeClr val="tx1"/>
                </a:solidFill>
              </a:rPr>
              <a:t>Evento 2: Compra de veículo de uma empresa privada pela Prefeitura (R$ 3.000), a prazo.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04541"/>
              </p:ext>
            </p:extLst>
          </p:nvPr>
        </p:nvGraphicFramePr>
        <p:xfrm>
          <a:off x="199337" y="980728"/>
          <a:ext cx="8745326" cy="57290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85326"/>
                <a:gridCol w="1440000"/>
                <a:gridCol w="1440000"/>
                <a:gridCol w="1440000"/>
                <a:gridCol w="1440000"/>
              </a:tblGrid>
              <a:tr h="328415"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BALANÇO PATRIMONIAL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 anchor="ctr"/>
                </a:tc>
              </a:tr>
              <a:tr h="328415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ITENS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BP PREFEITURA</a:t>
                      </a:r>
                      <a:endParaRPr lang="pt-B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BP AUTARQUIA</a:t>
                      </a:r>
                      <a:endParaRPr lang="pt-B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AJUSTES </a:t>
                      </a:r>
                      <a:endParaRPr lang="pt-B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CONSOLIDADO</a:t>
                      </a:r>
                      <a:endParaRPr lang="pt-BR" sz="12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ATIVO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Ativo Circulante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lvl="1"/>
                      <a:r>
                        <a:rPr lang="pt-BR" sz="1200" dirty="0" smtClean="0"/>
                        <a:t>Caixa e Equivalentes de Caixa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10.000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r>
                        <a:rPr lang="pt-BR" sz="1200" b="1" dirty="0" smtClean="0"/>
                        <a:t>Ativo Não Circulante</a:t>
                      </a:r>
                      <a:endParaRPr lang="pt-BR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Veículos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aseline="0" dirty="0" smtClean="0"/>
                        <a:t>3.000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aseline="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aseline="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aseline="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TOTAL DO ATIVO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baseline="0" dirty="0" smtClean="0"/>
                        <a:t>13.000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1" baseline="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1" baseline="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1" baseline="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62">
                <a:tc>
                  <a:txBody>
                    <a:bodyPr/>
                    <a:lstStyle/>
                    <a:p>
                      <a:endParaRPr lang="pt-BR" sz="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PASSIVO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Passivo Circulante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lvl="1"/>
                      <a:r>
                        <a:rPr lang="pt-BR" sz="1200" dirty="0" smtClean="0"/>
                        <a:t>Fornecedores – Consolidação 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3.000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r>
                        <a:rPr lang="pt-BR" sz="1200" b="1" dirty="0" smtClean="0"/>
                        <a:t>Patrimônio Líquido</a:t>
                      </a:r>
                      <a:endParaRPr lang="pt-BR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lvl="1"/>
                      <a:r>
                        <a:rPr lang="pt-BR" sz="1200" dirty="0" smtClean="0"/>
                        <a:t>Resultados do Exercício 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10.000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lvl="0"/>
                      <a:r>
                        <a:rPr lang="pt-BR" sz="1200" b="1" dirty="0" smtClean="0"/>
                        <a:t>TOTAL DO PASSIVO E PATRIMÔNIO LÍQUIDO</a:t>
                      </a:r>
                      <a:endParaRPr lang="pt-BR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1" dirty="0" smtClean="0"/>
                        <a:t>13.000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b="1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b="1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b="1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244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Exemplo de consolidação no ente (intragovernamental)</a:t>
            </a:r>
            <a:endParaRPr lang="pt-BR" dirty="0"/>
          </a:p>
        </p:txBody>
      </p:sp>
      <p:sp>
        <p:nvSpPr>
          <p:cNvPr id="9" name="Retângulo de cantos arredondados 8"/>
          <p:cNvSpPr/>
          <p:nvPr/>
        </p:nvSpPr>
        <p:spPr>
          <a:xfrm>
            <a:off x="323528" y="260712"/>
            <a:ext cx="8496944" cy="5760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>
                <a:solidFill>
                  <a:schemeClr val="tx1"/>
                </a:solidFill>
              </a:rPr>
              <a:t>Evento 3: Prestação de serviço de limpeza urbana pela autarquia à Prefeitura (R$ 1.000), a prazo.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363096"/>
              </p:ext>
            </p:extLst>
          </p:nvPr>
        </p:nvGraphicFramePr>
        <p:xfrm>
          <a:off x="199337" y="980728"/>
          <a:ext cx="8745326" cy="57290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85326"/>
                <a:gridCol w="1440000"/>
                <a:gridCol w="1440000"/>
                <a:gridCol w="1440000"/>
                <a:gridCol w="1440000"/>
              </a:tblGrid>
              <a:tr h="328415"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BALANÇO PATRIMONIAL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 anchor="ctr"/>
                </a:tc>
              </a:tr>
              <a:tr h="328415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ITENS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BP PREFEITURA</a:t>
                      </a:r>
                      <a:endParaRPr lang="pt-BR" sz="1200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BP AUTARQUIA</a:t>
                      </a:r>
                      <a:endParaRPr lang="pt-B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AJUSTES </a:t>
                      </a:r>
                      <a:endParaRPr lang="pt-B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CONSOLIDADO</a:t>
                      </a:r>
                      <a:endParaRPr lang="pt-BR" sz="12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ATIVO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Ativo Circulante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lvl="1"/>
                      <a:r>
                        <a:rPr lang="pt-BR" sz="1200" dirty="0" smtClean="0"/>
                        <a:t>Caixa e Equivalentes de Caixa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10.000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r>
                        <a:rPr lang="pt-BR" sz="1200" b="1" dirty="0" smtClean="0"/>
                        <a:t>Ativo Não Circulante</a:t>
                      </a:r>
                      <a:endParaRPr lang="pt-BR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Veículos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aseline="0" dirty="0" smtClean="0"/>
                        <a:t>3.000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aseline="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aseline="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aseline="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TOTAL DO ATIVO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baseline="0" dirty="0" smtClean="0"/>
                        <a:t>13.000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1" baseline="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1" baseline="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1" baseline="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62">
                <a:tc>
                  <a:txBody>
                    <a:bodyPr/>
                    <a:lstStyle/>
                    <a:p>
                      <a:endParaRPr lang="pt-BR" sz="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PASSIVO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Passivo Circulante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lvl="1"/>
                      <a:r>
                        <a:rPr lang="pt-BR" sz="1200" dirty="0" smtClean="0"/>
                        <a:t>Fornecedores – Consolidação 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3.000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lvl="1"/>
                      <a:r>
                        <a:rPr lang="pt-BR" sz="1200" dirty="0" smtClean="0"/>
                        <a:t>Fornecedores – Intra OFSS 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1.000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r>
                        <a:rPr lang="pt-BR" sz="1200" b="1" dirty="0" smtClean="0"/>
                        <a:t>Patrimônio Líquido</a:t>
                      </a:r>
                      <a:endParaRPr lang="pt-BR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lvl="1"/>
                      <a:r>
                        <a:rPr lang="pt-BR" sz="1200" dirty="0" smtClean="0"/>
                        <a:t>Resultados do Exercício 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9.000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lvl="0"/>
                      <a:r>
                        <a:rPr lang="pt-BR" sz="1200" b="1" dirty="0" smtClean="0"/>
                        <a:t>TOTAL DO PASSIVO E PATRIMÔNIO LÍQUIDO</a:t>
                      </a:r>
                      <a:endParaRPr lang="pt-BR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1" dirty="0" smtClean="0"/>
                        <a:t>13.000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b="1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b="1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b="1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821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Exemplo de consolidação no ente (intragovernamental)</a:t>
            </a:r>
            <a:endParaRPr lang="pt-BR" dirty="0"/>
          </a:p>
        </p:txBody>
      </p:sp>
      <p:sp>
        <p:nvSpPr>
          <p:cNvPr id="9" name="Retângulo de cantos arredondados 8"/>
          <p:cNvSpPr/>
          <p:nvPr/>
        </p:nvSpPr>
        <p:spPr>
          <a:xfrm>
            <a:off x="323528" y="260712"/>
            <a:ext cx="8496944" cy="5760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>
                <a:solidFill>
                  <a:schemeClr val="tx1"/>
                </a:solidFill>
              </a:rPr>
              <a:t>Evento 3: Prestação de serviço de limpeza urbana pela autarquia à Prefeitura (R$ 1.000), a prazo.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098090"/>
              </p:ext>
            </p:extLst>
          </p:nvPr>
        </p:nvGraphicFramePr>
        <p:xfrm>
          <a:off x="199337" y="980728"/>
          <a:ext cx="8745326" cy="57290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85326"/>
                <a:gridCol w="1440000"/>
                <a:gridCol w="1440000"/>
                <a:gridCol w="1440000"/>
                <a:gridCol w="1440000"/>
              </a:tblGrid>
              <a:tr h="328415"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BALANÇO PATRIMONIAL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 anchor="ctr"/>
                </a:tc>
              </a:tr>
              <a:tr h="328415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ITENS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BP PREFEITURA</a:t>
                      </a:r>
                      <a:endParaRPr lang="pt-BR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BP AUTARQUIA</a:t>
                      </a:r>
                      <a:endParaRPr lang="pt-BR" sz="1200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AJUSTES </a:t>
                      </a:r>
                      <a:endParaRPr lang="pt-B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CONSOLIDADO</a:t>
                      </a:r>
                      <a:endParaRPr lang="pt-BR" sz="12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ATIVO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Ativo Circulante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lvl="1"/>
                      <a:r>
                        <a:rPr lang="pt-BR" sz="1200" dirty="0" smtClean="0"/>
                        <a:t>Caixa e Equivalentes de Caixa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10.000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Clientes – Intra OFSS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1.000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r>
                        <a:rPr lang="pt-BR" sz="1200" b="1" dirty="0" smtClean="0"/>
                        <a:t>Ativo Não Circulante</a:t>
                      </a:r>
                      <a:endParaRPr lang="pt-BR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Veículos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aseline="0" dirty="0" smtClean="0"/>
                        <a:t>3.000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aseline="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aseline="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aseline="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TOTAL DO ATIVO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baseline="0" dirty="0" smtClean="0"/>
                        <a:t>13.000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baseline="0" dirty="0" smtClean="0"/>
                        <a:t>1.000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1" baseline="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1" baseline="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62">
                <a:tc>
                  <a:txBody>
                    <a:bodyPr/>
                    <a:lstStyle/>
                    <a:p>
                      <a:endParaRPr lang="pt-BR" sz="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PASSIVO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Passivo Circulante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lvl="1"/>
                      <a:r>
                        <a:rPr lang="pt-BR" sz="1200" dirty="0" smtClean="0"/>
                        <a:t>Fornecedores – Consolidação 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3.000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lvl="1"/>
                      <a:r>
                        <a:rPr lang="pt-BR" sz="1200" dirty="0" smtClean="0"/>
                        <a:t>Fornecedores – Intra OFSS 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1.000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r>
                        <a:rPr lang="pt-BR" sz="1200" b="1" dirty="0" smtClean="0"/>
                        <a:t>Patrimônio Líquido</a:t>
                      </a:r>
                      <a:endParaRPr lang="pt-BR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lvl="1"/>
                      <a:r>
                        <a:rPr lang="pt-BR" sz="1200" dirty="0" smtClean="0"/>
                        <a:t>Resultados do Exercício 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9.000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1.000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lvl="0"/>
                      <a:r>
                        <a:rPr lang="pt-BR" sz="1200" b="1" dirty="0" smtClean="0"/>
                        <a:t>TOTAL DO PASSIVO E PATRIMÔNIO LÍQUIDO</a:t>
                      </a:r>
                      <a:endParaRPr lang="pt-BR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1" dirty="0" smtClean="0"/>
                        <a:t>13.000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1" dirty="0" smtClean="0"/>
                        <a:t>1.000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b="1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b="1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872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Exemplo de consolidação no ente (intragovernamental)</a:t>
            </a:r>
            <a:endParaRPr lang="pt-BR" dirty="0"/>
          </a:p>
        </p:txBody>
      </p:sp>
      <p:sp>
        <p:nvSpPr>
          <p:cNvPr id="9" name="Retângulo de cantos arredondados 8"/>
          <p:cNvSpPr/>
          <p:nvPr/>
        </p:nvSpPr>
        <p:spPr>
          <a:xfrm>
            <a:off x="323528" y="260712"/>
            <a:ext cx="8496944" cy="576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>
                <a:solidFill>
                  <a:schemeClr val="tx1"/>
                </a:solidFill>
              </a:rPr>
              <a:t>Evento 4: Autarquia contrata o Diário Oficial da União para publicação de edital (R$ 1.500), a prazo.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044601"/>
              </p:ext>
            </p:extLst>
          </p:nvPr>
        </p:nvGraphicFramePr>
        <p:xfrm>
          <a:off x="199337" y="980728"/>
          <a:ext cx="8745326" cy="57290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85326"/>
                <a:gridCol w="1440000"/>
                <a:gridCol w="1440000"/>
                <a:gridCol w="1440000"/>
                <a:gridCol w="1440000"/>
              </a:tblGrid>
              <a:tr h="328415"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BALANÇO PATRIMONIAL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 anchor="ctr"/>
                </a:tc>
              </a:tr>
              <a:tr h="328415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ITENS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BP PREFEITURA</a:t>
                      </a:r>
                      <a:endParaRPr lang="pt-BR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BP AUTARQUIA</a:t>
                      </a:r>
                      <a:endParaRPr lang="pt-BR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AJUSTES </a:t>
                      </a:r>
                      <a:endParaRPr lang="pt-B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CONSOLIDADO</a:t>
                      </a:r>
                      <a:endParaRPr lang="pt-BR" sz="12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ATIVO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Ativo Circulante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lvl="1"/>
                      <a:r>
                        <a:rPr lang="pt-BR" sz="1200" dirty="0" smtClean="0"/>
                        <a:t>Caixa e Equivalentes de Caixa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10.000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Clientes – Intra OFSS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1.000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r>
                        <a:rPr lang="pt-BR" sz="1200" b="1" dirty="0" smtClean="0"/>
                        <a:t>Ativo Não Circulante</a:t>
                      </a:r>
                      <a:endParaRPr lang="pt-BR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Veículos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aseline="0" dirty="0" smtClean="0"/>
                        <a:t>3.000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aseline="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aseline="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aseline="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TOTAL DO ATIVO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baseline="0" dirty="0" smtClean="0"/>
                        <a:t>13.000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baseline="0" dirty="0" smtClean="0"/>
                        <a:t>1.000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1" baseline="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1" baseline="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62">
                <a:tc>
                  <a:txBody>
                    <a:bodyPr/>
                    <a:lstStyle/>
                    <a:p>
                      <a:endParaRPr lang="pt-BR" sz="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PASSIVO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Passivo Circulante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lvl="1"/>
                      <a:r>
                        <a:rPr lang="pt-BR" sz="1200" dirty="0" smtClean="0"/>
                        <a:t>Fornecedores – Consolidação 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3.000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lvl="1"/>
                      <a:r>
                        <a:rPr lang="pt-BR" sz="1200" dirty="0" smtClean="0"/>
                        <a:t>Fornecedores – Intra OFSS 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1.000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lvl="1"/>
                      <a:r>
                        <a:rPr lang="pt-BR" sz="1200" dirty="0" smtClean="0"/>
                        <a:t>Fornecedores – Inter OFSS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1.500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r>
                        <a:rPr lang="pt-BR" sz="1200" b="1" dirty="0" smtClean="0"/>
                        <a:t>Patrimônio Líquido</a:t>
                      </a:r>
                      <a:endParaRPr lang="pt-BR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lvl="1"/>
                      <a:r>
                        <a:rPr lang="pt-BR" sz="1200" dirty="0" smtClean="0"/>
                        <a:t>Resultados do Exercício 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9.000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(500)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lvl="0"/>
                      <a:r>
                        <a:rPr lang="pt-BR" sz="1200" b="1" dirty="0" smtClean="0"/>
                        <a:t>TOTAL DO PASSIVO E PATRIMÔNIO LÍQUIDO</a:t>
                      </a:r>
                      <a:endParaRPr lang="pt-BR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1" dirty="0" smtClean="0"/>
                        <a:t>13.000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1" dirty="0" smtClean="0"/>
                        <a:t>1.000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b="1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b="1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521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Exemplo de consolidação no ente (intragovernamental)</a:t>
            </a:r>
            <a:endParaRPr lang="pt-BR" dirty="0"/>
          </a:p>
        </p:txBody>
      </p:sp>
      <p:sp>
        <p:nvSpPr>
          <p:cNvPr id="9" name="Retângulo de cantos arredondados 8"/>
          <p:cNvSpPr/>
          <p:nvPr/>
        </p:nvSpPr>
        <p:spPr>
          <a:xfrm>
            <a:off x="323528" y="260712"/>
            <a:ext cx="8496944" cy="5760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>
                <a:solidFill>
                  <a:schemeClr val="tx1"/>
                </a:solidFill>
              </a:rPr>
              <a:t>Evento 5: Consolidação </a:t>
            </a:r>
            <a:r>
              <a:rPr lang="pt-BR" sz="1600" dirty="0" smtClean="0">
                <a:solidFill>
                  <a:schemeClr val="tx1"/>
                </a:solidFill>
              </a:rPr>
              <a:t>(intra) do </a:t>
            </a:r>
            <a:r>
              <a:rPr lang="pt-BR" sz="1600" dirty="0">
                <a:solidFill>
                  <a:schemeClr val="tx1"/>
                </a:solidFill>
              </a:rPr>
              <a:t>município.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78731"/>
              </p:ext>
            </p:extLst>
          </p:nvPr>
        </p:nvGraphicFramePr>
        <p:xfrm>
          <a:off x="199337" y="980728"/>
          <a:ext cx="8745326" cy="57290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85326"/>
                <a:gridCol w="1440000"/>
                <a:gridCol w="1440000"/>
                <a:gridCol w="1440000"/>
                <a:gridCol w="1440000"/>
              </a:tblGrid>
              <a:tr h="328415">
                <a:tc gridSpan="5"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BALANÇO PATRIMONIAL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 anchor="ctr"/>
                </a:tc>
              </a:tr>
              <a:tr h="328415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ITENS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BP PREFEITURA</a:t>
                      </a:r>
                      <a:endParaRPr lang="pt-BR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BP AUTARQUIA</a:t>
                      </a:r>
                      <a:endParaRPr lang="pt-BR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AJUSTES </a:t>
                      </a:r>
                      <a:endParaRPr lang="pt-B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CONSOLIDADO</a:t>
                      </a:r>
                      <a:endParaRPr lang="pt-BR" sz="12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ATIVO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Ativo Circulante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lvl="1"/>
                      <a:r>
                        <a:rPr lang="pt-BR" sz="1200" dirty="0" smtClean="0"/>
                        <a:t>Caixa e Equivalentes de Caixa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10.000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10.000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strike="sngStrike" dirty="0" smtClean="0">
                          <a:solidFill>
                            <a:srgbClr val="FF0000"/>
                          </a:solidFill>
                        </a:rPr>
                        <a:t>Clientes – Intra OFSS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strike="sngStrike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strike="sngStrike" dirty="0" smtClean="0">
                          <a:solidFill>
                            <a:srgbClr val="FF0000"/>
                          </a:solidFill>
                        </a:rPr>
                        <a:t>1.000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(1.000)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-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r>
                        <a:rPr lang="pt-BR" sz="1200" b="1" dirty="0" smtClean="0"/>
                        <a:t>Ativo Não Circulante</a:t>
                      </a:r>
                      <a:endParaRPr lang="pt-BR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/>
                        <a:t>Veículos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aseline="0" dirty="0" smtClean="0"/>
                        <a:t>3.000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aseline="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aseline="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aseline="0" dirty="0" smtClean="0"/>
                        <a:t>3.000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TOTAL DO ATIVO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baseline="0" dirty="0" smtClean="0"/>
                        <a:t>13.000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baseline="0" dirty="0" smtClean="0"/>
                        <a:t>1.000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1" baseline="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baseline="0" dirty="0" smtClean="0"/>
                        <a:t>13.000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62">
                <a:tc>
                  <a:txBody>
                    <a:bodyPr/>
                    <a:lstStyle/>
                    <a:p>
                      <a:endParaRPr lang="pt-BR" sz="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PASSIVO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smtClean="0"/>
                        <a:t>Passivo Circulante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lvl="1"/>
                      <a:r>
                        <a:rPr lang="pt-BR" sz="1200" dirty="0" smtClean="0"/>
                        <a:t>Fornecedores – Consolidação 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3.000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3.000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lvl="1"/>
                      <a:r>
                        <a:rPr lang="pt-BR" sz="1200" strike="sngStrike" dirty="0" smtClean="0">
                          <a:solidFill>
                            <a:srgbClr val="FF0000"/>
                          </a:solidFill>
                        </a:rPr>
                        <a:t>Fornecedores – Intra OFSS </a:t>
                      </a:r>
                      <a:endParaRPr lang="pt-BR" sz="1200" strike="sngStrike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strike="sngStrike" dirty="0" smtClean="0">
                          <a:solidFill>
                            <a:srgbClr val="FF0000"/>
                          </a:solidFill>
                        </a:rPr>
                        <a:t>1.000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(1.000)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-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lvl="1"/>
                      <a:r>
                        <a:rPr lang="pt-BR" sz="1200" dirty="0" smtClean="0"/>
                        <a:t>Fornecedores – Inter OFSS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1.500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1.500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r>
                        <a:rPr lang="pt-BR" sz="1200" b="1" dirty="0" smtClean="0"/>
                        <a:t>Patrimônio Líquido</a:t>
                      </a:r>
                      <a:endParaRPr lang="pt-BR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lvl="1"/>
                      <a:r>
                        <a:rPr lang="pt-BR" sz="1200" dirty="0" smtClean="0"/>
                        <a:t>Resultados do Exercício </a:t>
                      </a:r>
                      <a:endParaRPr lang="pt-BR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9.000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(500)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 smtClean="0"/>
                        <a:t>8.500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415">
                <a:tc>
                  <a:txBody>
                    <a:bodyPr/>
                    <a:lstStyle/>
                    <a:p>
                      <a:pPr lvl="0"/>
                      <a:r>
                        <a:rPr lang="pt-BR" sz="1200" b="1" dirty="0" smtClean="0"/>
                        <a:t>TOTAL DO PASSIVO E PATRIMÔNIO LÍQUIDO</a:t>
                      </a:r>
                      <a:endParaRPr lang="pt-BR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1" dirty="0" smtClean="0"/>
                        <a:t>13.000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1" dirty="0" smtClean="0"/>
                        <a:t>1.000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200" b="1" dirty="0" smtClean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1" dirty="0" smtClean="0"/>
                        <a:t>13.000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70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3043" name="Rectangle 3"/>
          <p:cNvSpPr>
            <a:spLocks noChangeArrowheads="1"/>
          </p:cNvSpPr>
          <p:nvPr/>
        </p:nvSpPr>
        <p:spPr bwMode="auto">
          <a:xfrm>
            <a:off x="152872" y="174852"/>
            <a:ext cx="8964488" cy="132343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4400" dirty="0" smtClean="0">
                <a:solidFill>
                  <a:prstClr val="white"/>
                </a:solidFill>
                <a:latin typeface="+mn-lt"/>
                <a:cs typeface="+mn-cs"/>
              </a:rPr>
              <a:t>Obrigado!</a:t>
            </a:r>
          </a:p>
          <a:p>
            <a:pPr algn="r">
              <a:spcBef>
                <a:spcPct val="50000"/>
              </a:spcBef>
              <a:defRPr/>
            </a:pPr>
            <a:endParaRPr lang="pt-BR" sz="2400" dirty="0" smtClean="0">
              <a:solidFill>
                <a:prstClr val="black"/>
              </a:solidFill>
              <a:latin typeface="+mn-lt"/>
              <a:cs typeface="+mn-cs"/>
            </a:endParaRPr>
          </a:p>
        </p:txBody>
      </p:sp>
      <p:pic>
        <p:nvPicPr>
          <p:cNvPr id="4" name="Imagem 3" descr="contat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69087" y="1426200"/>
            <a:ext cx="2448273" cy="207480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ixaDeTexto 1"/>
          <p:cNvSpPr txBox="1"/>
          <p:nvPr/>
        </p:nvSpPr>
        <p:spPr>
          <a:xfrm>
            <a:off x="5004048" y="3573016"/>
            <a:ext cx="399048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6088" lvl="6" algn="r" eaLnBrk="0" hangingPunct="0">
              <a:spcBef>
                <a:spcPct val="50000"/>
              </a:spcBef>
              <a:defRPr/>
            </a:pPr>
            <a:r>
              <a:rPr lang="pt-BR" sz="1600" dirty="0" smtClean="0">
                <a:solidFill>
                  <a:prstClr val="black"/>
                </a:solidFill>
                <a:latin typeface="+mn-lt"/>
                <a:cs typeface="+mn-cs"/>
                <a:hlinkClick r:id="rId5"/>
              </a:rPr>
              <a:t>www.stn.fazenda.gov.br</a:t>
            </a:r>
            <a:endParaRPr lang="pt-BR" sz="1600" dirty="0">
              <a:solidFill>
                <a:prstClr val="black"/>
              </a:solidFill>
              <a:latin typeface="+mn-lt"/>
              <a:cs typeface="+mn-cs"/>
            </a:endParaRPr>
          </a:p>
          <a:p>
            <a:pPr marL="446088" lvl="6" algn="r" eaLnBrk="0" hangingPunct="0">
              <a:spcBef>
                <a:spcPct val="50000"/>
              </a:spcBef>
              <a:defRPr/>
            </a:pPr>
            <a:r>
              <a:rPr lang="pt-BR" sz="1600" dirty="0">
                <a:solidFill>
                  <a:prstClr val="black"/>
                </a:solidFill>
                <a:latin typeface="+mn-lt"/>
                <a:cs typeface="+mn-cs"/>
                <a:hlinkClick r:id="rId6"/>
              </a:rPr>
              <a:t>cconf.df.stn@fazenda.gov.br</a:t>
            </a:r>
            <a:endParaRPr lang="pt-BR" sz="1600" dirty="0">
              <a:solidFill>
                <a:prstClr val="black"/>
              </a:solidFill>
              <a:latin typeface="+mn-lt"/>
              <a:cs typeface="+mn-cs"/>
            </a:endParaRPr>
          </a:p>
          <a:p>
            <a:pPr marL="446088" lvl="6" algn="r" eaLnBrk="0" hangingPunct="0">
              <a:spcBef>
                <a:spcPct val="50000"/>
              </a:spcBef>
              <a:defRPr/>
            </a:pPr>
            <a:r>
              <a:rPr lang="pt-BR" sz="1600" dirty="0" err="1">
                <a:solidFill>
                  <a:prstClr val="black"/>
                </a:solidFill>
                <a:latin typeface="+mn-lt"/>
                <a:cs typeface="+mn-cs"/>
              </a:rPr>
              <a:t>Twitter</a:t>
            </a:r>
            <a:r>
              <a:rPr lang="pt-BR" sz="1600" dirty="0">
                <a:solidFill>
                  <a:prstClr val="black"/>
                </a:solidFill>
                <a:latin typeface="+mn-lt"/>
                <a:cs typeface="+mn-cs"/>
              </a:rPr>
              <a:t>: @_</a:t>
            </a:r>
            <a:r>
              <a:rPr lang="pt-BR" sz="1600" dirty="0" smtClean="0">
                <a:solidFill>
                  <a:prstClr val="black"/>
                </a:solidFill>
                <a:latin typeface="+mn-lt"/>
                <a:cs typeface="+mn-cs"/>
              </a:rPr>
              <a:t>tesouro</a:t>
            </a:r>
          </a:p>
          <a:p>
            <a:pPr marL="446088" lvl="6" algn="r" eaLnBrk="0" hangingPunct="0">
              <a:defRPr/>
            </a:pPr>
            <a:endParaRPr lang="pt-BR" sz="1600" dirty="0" smtClean="0">
              <a:solidFill>
                <a:prstClr val="black"/>
              </a:solidFill>
              <a:latin typeface="+mn-lt"/>
              <a:cs typeface="+mn-cs"/>
            </a:endParaRPr>
          </a:p>
          <a:p>
            <a:pPr marL="446088" lvl="6" algn="r" eaLnBrk="0" hangingPunct="0">
              <a:defRPr/>
            </a:pPr>
            <a:r>
              <a:rPr lang="pt-BR" sz="1600" dirty="0" smtClean="0">
                <a:solidFill>
                  <a:prstClr val="black"/>
                </a:solidFill>
                <a:latin typeface="+mn-lt"/>
                <a:cs typeface="+mn-cs"/>
              </a:rPr>
              <a:t>Acesse o Fórum da Contabilidade: </a:t>
            </a:r>
          </a:p>
          <a:p>
            <a:pPr marL="446088" lvl="6" algn="r" eaLnBrk="0" hangingPunct="0">
              <a:defRPr/>
            </a:pPr>
            <a:r>
              <a:rPr lang="pt-BR" sz="1600" dirty="0" smtClean="0">
                <a:solidFill>
                  <a:prstClr val="black"/>
                </a:solidFill>
                <a:latin typeface="+mn-lt"/>
                <a:cs typeface="+mn-cs"/>
                <a:hlinkClick r:id="rId7"/>
              </a:rPr>
              <a:t>www.tesouro.gov.br/forum</a:t>
            </a:r>
            <a:endParaRPr lang="pt-BR" sz="24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algn="r" eaLnBrk="1" hangingPunct="1">
              <a:spcBef>
                <a:spcPts val="0"/>
              </a:spcBef>
            </a:pPr>
            <a:endParaRPr lang="pt-BR" sz="1600" dirty="0" smtClean="0">
              <a:solidFill>
                <a:prstClr val="black"/>
              </a:solidFill>
              <a:latin typeface="+mn-lt"/>
              <a:cs typeface="+mn-cs"/>
            </a:endParaRPr>
          </a:p>
          <a:p>
            <a:pPr algn="r" eaLnBrk="1" hangingPunct="1">
              <a:spcBef>
                <a:spcPts val="0"/>
              </a:spcBef>
            </a:pPr>
            <a:r>
              <a:rPr lang="pt-BR" sz="1600" dirty="0" smtClean="0">
                <a:solidFill>
                  <a:prstClr val="black"/>
                </a:solidFill>
                <a:latin typeface="+mn-lt"/>
                <a:cs typeface="+mn-cs"/>
              </a:rPr>
              <a:t>Acesse </a:t>
            </a:r>
            <a:r>
              <a:rPr lang="pt-BR" sz="1600" dirty="0">
                <a:solidFill>
                  <a:prstClr val="black"/>
                </a:solidFill>
                <a:latin typeface="+mn-lt"/>
                <a:cs typeface="+mn-cs"/>
              </a:rPr>
              <a:t>o </a:t>
            </a:r>
            <a:r>
              <a:rPr lang="pt-BR" sz="1600" dirty="0" err="1" smtClean="0">
                <a:solidFill>
                  <a:prstClr val="black"/>
                </a:solidFill>
                <a:latin typeface="+mn-lt"/>
                <a:cs typeface="+mn-cs"/>
              </a:rPr>
              <a:t>Siconfi</a:t>
            </a:r>
            <a:r>
              <a:rPr lang="pt-BR" sz="1600" dirty="0" smtClean="0">
                <a:solidFill>
                  <a:prstClr val="black"/>
                </a:solidFill>
                <a:latin typeface="+mn-lt"/>
                <a:cs typeface="+mn-cs"/>
              </a:rPr>
              <a:t>: </a:t>
            </a:r>
            <a:endParaRPr lang="pt-BR" sz="1600" dirty="0">
              <a:solidFill>
                <a:prstClr val="black"/>
              </a:solidFill>
              <a:latin typeface="+mn-lt"/>
              <a:cs typeface="+mn-cs"/>
            </a:endParaRPr>
          </a:p>
          <a:p>
            <a:pPr algn="r" eaLnBrk="1" hangingPunct="1">
              <a:spcBef>
                <a:spcPts val="0"/>
              </a:spcBef>
            </a:pPr>
            <a:r>
              <a:rPr lang="pt-BR" sz="1600" dirty="0" smtClean="0">
                <a:solidFill>
                  <a:prstClr val="black"/>
                </a:solidFill>
                <a:latin typeface="+mn-lt"/>
                <a:cs typeface="+mn-cs"/>
                <a:hlinkClick r:id="rId8"/>
              </a:rPr>
              <a:t>www.siconfi.tesouro.gov.br</a:t>
            </a:r>
            <a:r>
              <a:rPr lang="pt-BR" sz="1600" dirty="0" smtClean="0">
                <a:solidFill>
                  <a:prstClr val="black"/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60039" y="1484784"/>
            <a:ext cx="590465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pt-BR" sz="1600" b="1" dirty="0">
                <a:solidFill>
                  <a:prstClr val="black"/>
                </a:solidFill>
                <a:latin typeface="+mn-lt"/>
                <a:cs typeface="+mn-cs"/>
              </a:rPr>
              <a:t>Joaquim Vieira Ferreira </a:t>
            </a:r>
            <a:r>
              <a:rPr lang="pt-BR" sz="1600" b="1" dirty="0" smtClean="0">
                <a:solidFill>
                  <a:prstClr val="black"/>
                </a:solidFill>
                <a:latin typeface="+mn-lt"/>
                <a:cs typeface="+mn-cs"/>
              </a:rPr>
              <a:t>Levy</a:t>
            </a:r>
          </a:p>
          <a:p>
            <a:pPr>
              <a:spcBef>
                <a:spcPts val="0"/>
              </a:spcBef>
              <a:defRPr/>
            </a:pPr>
            <a:r>
              <a:rPr lang="pt-BR" sz="1600" dirty="0" smtClean="0">
                <a:solidFill>
                  <a:prstClr val="black"/>
                </a:solidFill>
                <a:latin typeface="+mn-lt"/>
                <a:cs typeface="+mn-cs"/>
              </a:rPr>
              <a:t>Ministro </a:t>
            </a:r>
            <a:r>
              <a:rPr lang="pt-BR" sz="1600" dirty="0">
                <a:solidFill>
                  <a:prstClr val="black"/>
                </a:solidFill>
                <a:latin typeface="+mn-lt"/>
                <a:cs typeface="+mn-cs"/>
              </a:rPr>
              <a:t>de Estado da </a:t>
            </a:r>
            <a:r>
              <a:rPr lang="pt-BR" sz="1600" dirty="0" smtClean="0">
                <a:solidFill>
                  <a:prstClr val="black"/>
                </a:solidFill>
                <a:latin typeface="+mn-lt"/>
                <a:cs typeface="+mn-cs"/>
              </a:rPr>
              <a:t>Fazenda</a:t>
            </a:r>
          </a:p>
          <a:p>
            <a:pPr>
              <a:spcBef>
                <a:spcPts val="0"/>
              </a:spcBef>
              <a:defRPr/>
            </a:pPr>
            <a:endParaRPr lang="pt-BR" sz="600" dirty="0" smtClean="0">
              <a:solidFill>
                <a:prstClr val="black"/>
              </a:solidFill>
              <a:latin typeface="+mn-lt"/>
              <a:cs typeface="+mn-cs"/>
            </a:endParaRPr>
          </a:p>
          <a:p>
            <a:pPr>
              <a:spcBef>
                <a:spcPts val="0"/>
              </a:spcBef>
              <a:defRPr/>
            </a:pPr>
            <a:r>
              <a:rPr lang="pt-BR" sz="1600" b="1" dirty="0">
                <a:solidFill>
                  <a:prstClr val="black"/>
                </a:solidFill>
                <a:latin typeface="+mn-lt"/>
                <a:cs typeface="+mn-cs"/>
              </a:rPr>
              <a:t>Tarcísio José </a:t>
            </a:r>
            <a:r>
              <a:rPr lang="pt-BR" sz="1600" b="1" dirty="0" err="1">
                <a:solidFill>
                  <a:prstClr val="black"/>
                </a:solidFill>
                <a:latin typeface="+mn-lt"/>
                <a:cs typeface="+mn-cs"/>
              </a:rPr>
              <a:t>Massote</a:t>
            </a:r>
            <a:r>
              <a:rPr lang="pt-BR" sz="1600" b="1" dirty="0">
                <a:solidFill>
                  <a:prstClr val="black"/>
                </a:solidFill>
                <a:latin typeface="+mn-lt"/>
                <a:cs typeface="+mn-cs"/>
              </a:rPr>
              <a:t> de </a:t>
            </a:r>
            <a:r>
              <a:rPr lang="pt-BR" sz="1600" b="1" dirty="0" smtClean="0">
                <a:solidFill>
                  <a:prstClr val="black"/>
                </a:solidFill>
                <a:latin typeface="+mn-lt"/>
                <a:cs typeface="+mn-cs"/>
              </a:rPr>
              <a:t>Godoy</a:t>
            </a:r>
          </a:p>
          <a:p>
            <a:pPr>
              <a:spcBef>
                <a:spcPts val="0"/>
              </a:spcBef>
              <a:defRPr/>
            </a:pPr>
            <a:r>
              <a:rPr lang="pt-BR" sz="1600" dirty="0" smtClean="0">
                <a:solidFill>
                  <a:prstClr val="black"/>
                </a:solidFill>
                <a:latin typeface="+mn-lt"/>
                <a:cs typeface="+mn-cs"/>
              </a:rPr>
              <a:t>Secretário Executivo</a:t>
            </a:r>
          </a:p>
          <a:p>
            <a:pPr>
              <a:spcBef>
                <a:spcPts val="0"/>
              </a:spcBef>
              <a:defRPr/>
            </a:pPr>
            <a:endParaRPr lang="pt-BR" sz="600" dirty="0" smtClean="0">
              <a:solidFill>
                <a:prstClr val="black"/>
              </a:solidFill>
              <a:latin typeface="+mn-lt"/>
              <a:cs typeface="+mn-cs"/>
            </a:endParaRPr>
          </a:p>
          <a:p>
            <a:pPr>
              <a:spcBef>
                <a:spcPts val="0"/>
              </a:spcBef>
              <a:defRPr/>
            </a:pPr>
            <a:r>
              <a:rPr lang="pt-BR" sz="1600" b="1" dirty="0" smtClean="0">
                <a:solidFill>
                  <a:prstClr val="black"/>
                </a:solidFill>
                <a:latin typeface="+mn-lt"/>
                <a:cs typeface="+mn-cs"/>
              </a:rPr>
              <a:t>Marcelo </a:t>
            </a:r>
            <a:r>
              <a:rPr lang="pt-BR" sz="1600" b="1" dirty="0">
                <a:solidFill>
                  <a:prstClr val="black"/>
                </a:solidFill>
                <a:latin typeface="+mn-lt"/>
                <a:cs typeface="+mn-cs"/>
              </a:rPr>
              <a:t>Barbosa </a:t>
            </a:r>
            <a:r>
              <a:rPr lang="pt-BR" sz="1600" b="1" dirty="0" err="1">
                <a:solidFill>
                  <a:prstClr val="black"/>
                </a:solidFill>
                <a:latin typeface="+mn-lt"/>
                <a:cs typeface="+mn-cs"/>
              </a:rPr>
              <a:t>Saintive</a:t>
            </a:r>
            <a:r>
              <a:rPr lang="pt-BR" sz="1600" dirty="0">
                <a:solidFill>
                  <a:prstClr val="black"/>
                </a:solidFill>
                <a:latin typeface="+mn-lt"/>
                <a:cs typeface="+mn-cs"/>
              </a:rPr>
              <a:t/>
            </a:r>
            <a:br>
              <a:rPr lang="pt-BR" sz="1600" dirty="0">
                <a:solidFill>
                  <a:prstClr val="black"/>
                </a:solidFill>
                <a:latin typeface="+mn-lt"/>
                <a:cs typeface="+mn-cs"/>
              </a:rPr>
            </a:br>
            <a:r>
              <a:rPr lang="pt-BR" sz="1600" dirty="0" smtClean="0">
                <a:solidFill>
                  <a:prstClr val="black"/>
                </a:solidFill>
                <a:latin typeface="+mn-lt"/>
                <a:cs typeface="+mn-cs"/>
              </a:rPr>
              <a:t>Secretário do Tesouro Nacional</a:t>
            </a:r>
          </a:p>
          <a:p>
            <a:pPr>
              <a:spcBef>
                <a:spcPts val="0"/>
              </a:spcBef>
              <a:defRPr/>
            </a:pPr>
            <a:endParaRPr lang="pt-BR" sz="600" dirty="0" smtClean="0">
              <a:solidFill>
                <a:prstClr val="black"/>
              </a:solidFill>
              <a:latin typeface="+mn-lt"/>
              <a:cs typeface="+mn-cs"/>
            </a:endParaRPr>
          </a:p>
          <a:p>
            <a:pPr>
              <a:spcBef>
                <a:spcPts val="0"/>
              </a:spcBef>
              <a:defRPr/>
            </a:pPr>
            <a:r>
              <a:rPr lang="pt-BR" sz="1600" b="1" dirty="0">
                <a:solidFill>
                  <a:prstClr val="black"/>
                </a:solidFill>
                <a:latin typeface="+mn-lt"/>
                <a:cs typeface="+mn-cs"/>
              </a:rPr>
              <a:t>Gilvan da Silva Dantas </a:t>
            </a:r>
            <a:r>
              <a:rPr lang="pt-BR" sz="1600" dirty="0">
                <a:solidFill>
                  <a:prstClr val="black"/>
                </a:solidFill>
                <a:latin typeface="+mn-lt"/>
                <a:cs typeface="+mn-cs"/>
              </a:rPr>
              <a:t/>
            </a:r>
            <a:br>
              <a:rPr lang="pt-BR" sz="1600" dirty="0">
                <a:solidFill>
                  <a:prstClr val="black"/>
                </a:solidFill>
                <a:latin typeface="+mn-lt"/>
                <a:cs typeface="+mn-cs"/>
              </a:rPr>
            </a:br>
            <a:r>
              <a:rPr lang="pt-BR" sz="1600" dirty="0">
                <a:solidFill>
                  <a:prstClr val="black"/>
                </a:solidFill>
                <a:latin typeface="+mn-lt"/>
                <a:cs typeface="+mn-cs"/>
              </a:rPr>
              <a:t>Subsecretário de Contabilidade </a:t>
            </a:r>
            <a:r>
              <a:rPr lang="pt-BR" sz="1600" dirty="0" smtClean="0">
                <a:solidFill>
                  <a:prstClr val="black"/>
                </a:solidFill>
                <a:latin typeface="+mn-lt"/>
                <a:cs typeface="+mn-cs"/>
              </a:rPr>
              <a:t>Pública</a:t>
            </a:r>
          </a:p>
          <a:p>
            <a:pPr>
              <a:spcBef>
                <a:spcPts val="0"/>
              </a:spcBef>
              <a:defRPr/>
            </a:pPr>
            <a:endParaRPr lang="pt-BR" sz="600" dirty="0" smtClean="0">
              <a:solidFill>
                <a:prstClr val="black"/>
              </a:solidFill>
              <a:latin typeface="+mn-lt"/>
              <a:cs typeface="+mn-cs"/>
            </a:endParaRPr>
          </a:p>
          <a:p>
            <a:pPr>
              <a:spcBef>
                <a:spcPts val="0"/>
              </a:spcBef>
              <a:defRPr/>
            </a:pPr>
            <a:r>
              <a:rPr lang="pt-BR" sz="1600" b="1" dirty="0" smtClean="0">
                <a:solidFill>
                  <a:prstClr val="black"/>
                </a:solidFill>
                <a:latin typeface="+mn-lt"/>
                <a:cs typeface="+mn-cs"/>
              </a:rPr>
              <a:t>Leonardo Silveira do Nascimento</a:t>
            </a:r>
          </a:p>
          <a:p>
            <a:pPr>
              <a:spcBef>
                <a:spcPts val="0"/>
              </a:spcBef>
              <a:defRPr/>
            </a:pPr>
            <a:r>
              <a:rPr lang="pt-BR" sz="1600" dirty="0" smtClean="0">
                <a:solidFill>
                  <a:prstClr val="black"/>
                </a:solidFill>
                <a:latin typeface="+mn-lt"/>
                <a:cs typeface="+mn-cs"/>
              </a:rPr>
              <a:t>Coordenador-Geral de Normas de Contabilidade Aplicadas à Federação</a:t>
            </a:r>
          </a:p>
          <a:p>
            <a:pPr>
              <a:spcBef>
                <a:spcPts val="0"/>
              </a:spcBef>
              <a:defRPr/>
            </a:pPr>
            <a:endParaRPr lang="pt-BR" sz="800" dirty="0">
              <a:solidFill>
                <a:prstClr val="black"/>
              </a:solidFill>
              <a:latin typeface="+mn-lt"/>
            </a:endParaRPr>
          </a:p>
          <a:p>
            <a:pPr>
              <a:spcBef>
                <a:spcPts val="0"/>
              </a:spcBef>
              <a:defRPr/>
            </a:pPr>
            <a:r>
              <a:rPr lang="pt-BR" sz="1600" b="1" dirty="0" smtClean="0">
                <a:solidFill>
                  <a:prstClr val="black"/>
                </a:solidFill>
                <a:latin typeface="+mn-lt"/>
                <a:cs typeface="+mn-cs"/>
              </a:rPr>
              <a:t>Bruno Ramos Mangualde</a:t>
            </a:r>
          </a:p>
          <a:p>
            <a:pPr>
              <a:spcBef>
                <a:spcPts val="0"/>
              </a:spcBef>
              <a:defRPr/>
            </a:pPr>
            <a:r>
              <a:rPr lang="pt-BR" sz="1600" dirty="0" smtClean="0">
                <a:solidFill>
                  <a:prstClr val="black"/>
                </a:solidFill>
                <a:latin typeface="+mn-lt"/>
                <a:cs typeface="+mn-cs"/>
              </a:rPr>
              <a:t>Gerente de Normas e Procedimentos Contábeis</a:t>
            </a:r>
          </a:p>
          <a:p>
            <a:pPr>
              <a:spcBef>
                <a:spcPts val="0"/>
              </a:spcBef>
              <a:defRPr/>
            </a:pPr>
            <a:endParaRPr lang="pt-BR" sz="600" dirty="0" smtClean="0">
              <a:solidFill>
                <a:srgbClr val="FF0000"/>
              </a:solidFill>
              <a:latin typeface="+mn-lt"/>
              <a:cs typeface="+mn-cs"/>
            </a:endParaRPr>
          </a:p>
          <a:p>
            <a:pPr>
              <a:spcBef>
                <a:spcPts val="0"/>
              </a:spcBef>
              <a:defRPr/>
            </a:pPr>
            <a:r>
              <a:rPr lang="pt-BR" sz="1600" b="1" dirty="0" smtClean="0">
                <a:solidFill>
                  <a:prstClr val="black"/>
                </a:solidFill>
                <a:latin typeface="+mn-lt"/>
                <a:cs typeface="+mn-cs"/>
              </a:rPr>
              <a:t>Alison de Oliveira Barcelos</a:t>
            </a:r>
          </a:p>
          <a:p>
            <a:pPr>
              <a:spcBef>
                <a:spcPts val="0"/>
              </a:spcBef>
              <a:defRPr/>
            </a:pPr>
            <a:r>
              <a:rPr lang="pt-BR" sz="1600" b="1" dirty="0" smtClean="0">
                <a:solidFill>
                  <a:prstClr val="black"/>
                </a:solidFill>
                <a:latin typeface="+mn-lt"/>
                <a:cs typeface="+mn-cs"/>
              </a:rPr>
              <a:t>Ana Karolina de Almeida Dias</a:t>
            </a:r>
          </a:p>
          <a:p>
            <a:pPr>
              <a:spcBef>
                <a:spcPts val="0"/>
              </a:spcBef>
              <a:defRPr/>
            </a:pPr>
            <a:r>
              <a:rPr lang="pt-BR" sz="1600" b="1" dirty="0" smtClean="0">
                <a:solidFill>
                  <a:prstClr val="black"/>
                </a:solidFill>
                <a:latin typeface="+mn-lt"/>
                <a:cs typeface="+mn-cs"/>
              </a:rPr>
              <a:t>Diego Rodrigues Boente</a:t>
            </a:r>
          </a:p>
          <a:p>
            <a:pPr>
              <a:spcBef>
                <a:spcPts val="0"/>
              </a:spcBef>
              <a:defRPr/>
            </a:pPr>
            <a:r>
              <a:rPr lang="pt-BR" sz="1600" b="1" dirty="0" smtClean="0">
                <a:solidFill>
                  <a:prstClr val="black"/>
                </a:solidFill>
                <a:latin typeface="+mn-lt"/>
                <a:cs typeface="+mn-cs"/>
              </a:rPr>
              <a:t>Fernanda Silva Nicoli</a:t>
            </a:r>
          </a:p>
          <a:p>
            <a:pPr>
              <a:spcBef>
                <a:spcPts val="0"/>
              </a:spcBef>
              <a:defRPr/>
            </a:pPr>
            <a:r>
              <a:rPr lang="pt-BR" sz="1600" b="1" dirty="0" smtClean="0">
                <a:solidFill>
                  <a:prstClr val="black"/>
                </a:solidFill>
                <a:latin typeface="+mn-lt"/>
                <a:cs typeface="+mn-cs"/>
              </a:rPr>
              <a:t>Gabriela Leopoldina Abreu</a:t>
            </a:r>
          </a:p>
          <a:p>
            <a:pPr>
              <a:spcBef>
                <a:spcPts val="0"/>
              </a:spcBef>
              <a:defRPr/>
            </a:pPr>
            <a:r>
              <a:rPr lang="pt-BR" sz="1600" dirty="0">
                <a:solidFill>
                  <a:prstClr val="black"/>
                </a:solidFill>
                <a:latin typeface="+mn-lt"/>
              </a:rPr>
              <a:t>Equipe Técnica</a:t>
            </a:r>
            <a:endParaRPr lang="pt-BR" sz="1600" dirty="0" smtClean="0">
              <a:solidFill>
                <a:prstClr val="black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9125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648072"/>
          </a:xfrm>
        </p:spPr>
        <p:txBody>
          <a:bodyPr/>
          <a:lstStyle/>
          <a:p>
            <a:r>
              <a:rPr lang="pt-BR" dirty="0" smtClean="0"/>
              <a:t>Atribuições</a:t>
            </a:r>
            <a:endParaRPr lang="pt-BR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395536" y="1941137"/>
            <a:ext cx="2592288" cy="159839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Conselho Técnico de Economia e Finanças do Ministério da Fazenda</a:t>
            </a:r>
          </a:p>
          <a:p>
            <a:pPr algn="ctr"/>
            <a:r>
              <a:rPr lang="pt-BR" dirty="0" smtClean="0">
                <a:solidFill>
                  <a:schemeClr val="tx1"/>
                </a:solidFill>
              </a:rPr>
              <a:t>(extinto)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5" name="Retângulo de cantos arredondados 4"/>
          <p:cNvSpPr/>
          <p:nvPr/>
        </p:nvSpPr>
        <p:spPr>
          <a:xfrm>
            <a:off x="395536" y="4134860"/>
            <a:ext cx="2592288" cy="159839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Secretaria do Tesouro Nacional do Ministério da Fazenda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3923460" y="1941136"/>
            <a:ext cx="4969019" cy="748521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>
                <a:solidFill>
                  <a:schemeClr val="tx1"/>
                </a:solidFill>
              </a:rPr>
              <a:t>Organização e publicação do balanço consolidado das contas da União, Estados, Municípios e Distrito Federal.</a:t>
            </a:r>
          </a:p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(Art. 111 da Lei nº 4.320/1964)</a:t>
            </a:r>
          </a:p>
        </p:txBody>
      </p:sp>
      <p:sp>
        <p:nvSpPr>
          <p:cNvPr id="8" name="Retângulo de cantos arredondados 7"/>
          <p:cNvSpPr/>
          <p:nvPr/>
        </p:nvSpPr>
        <p:spPr>
          <a:xfrm>
            <a:off x="3923927" y="2791012"/>
            <a:ext cx="4969019" cy="748521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>
                <a:solidFill>
                  <a:schemeClr val="tx1"/>
                </a:solidFill>
              </a:rPr>
              <a:t>Atualização dos anexos que integram a presente lei.</a:t>
            </a:r>
          </a:p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(Art. 113 da Lei nº 4.320/1964)</a:t>
            </a:r>
          </a:p>
        </p:txBody>
      </p:sp>
      <p:sp>
        <p:nvSpPr>
          <p:cNvPr id="9" name="Retângulo de cantos arredondados 8"/>
          <p:cNvSpPr/>
          <p:nvPr/>
        </p:nvSpPr>
        <p:spPr>
          <a:xfrm>
            <a:off x="3923460" y="4134859"/>
            <a:ext cx="4969019" cy="74852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tx1"/>
                </a:solidFill>
              </a:rPr>
              <a:t>Edição </a:t>
            </a:r>
            <a:r>
              <a:rPr lang="pt-BR" sz="1600" b="1" dirty="0">
                <a:solidFill>
                  <a:schemeClr val="tx1"/>
                </a:solidFill>
              </a:rPr>
              <a:t>de normas gerais para consolidação das contas públicas.</a:t>
            </a:r>
          </a:p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(§2º do art. 50 da LC nº 101/2000)</a:t>
            </a:r>
          </a:p>
        </p:txBody>
      </p:sp>
      <p:sp>
        <p:nvSpPr>
          <p:cNvPr id="10" name="Retângulo de cantos arredondados 9"/>
          <p:cNvSpPr/>
          <p:nvPr/>
        </p:nvSpPr>
        <p:spPr>
          <a:xfrm>
            <a:off x="3923460" y="4984735"/>
            <a:ext cx="4969019" cy="74852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>
                <a:solidFill>
                  <a:schemeClr val="tx1"/>
                </a:solidFill>
              </a:rPr>
              <a:t>Promoção da consolidação nacional e por esfera de governo, das contas dos entes da Federação.</a:t>
            </a:r>
          </a:p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(Art. 51 da LC nº 101/2000)</a:t>
            </a:r>
          </a:p>
        </p:txBody>
      </p:sp>
      <p:cxnSp>
        <p:nvCxnSpPr>
          <p:cNvPr id="24" name="Conector de seta reta 23"/>
          <p:cNvCxnSpPr>
            <a:stCxn id="5" idx="3"/>
            <a:endCxn id="6" idx="1"/>
          </p:cNvCxnSpPr>
          <p:nvPr/>
        </p:nvCxnSpPr>
        <p:spPr>
          <a:xfrm flipV="1">
            <a:off x="2987824" y="2315397"/>
            <a:ext cx="935636" cy="261866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>
            <a:stCxn id="5" idx="3"/>
            <a:endCxn id="8" idx="1"/>
          </p:cNvCxnSpPr>
          <p:nvPr/>
        </p:nvCxnSpPr>
        <p:spPr>
          <a:xfrm flipV="1">
            <a:off x="2987824" y="3165273"/>
            <a:ext cx="936103" cy="17687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ector de seta reta 28"/>
          <p:cNvCxnSpPr>
            <a:stCxn id="5" idx="3"/>
            <a:endCxn id="9" idx="1"/>
          </p:cNvCxnSpPr>
          <p:nvPr/>
        </p:nvCxnSpPr>
        <p:spPr>
          <a:xfrm flipV="1">
            <a:off x="2987824" y="4509120"/>
            <a:ext cx="935636" cy="4249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ector de seta reta 31"/>
          <p:cNvCxnSpPr>
            <a:stCxn id="5" idx="3"/>
            <a:endCxn id="10" idx="1"/>
          </p:cNvCxnSpPr>
          <p:nvPr/>
        </p:nvCxnSpPr>
        <p:spPr>
          <a:xfrm>
            <a:off x="2987824" y="4934058"/>
            <a:ext cx="935636" cy="4249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ector de seta reta 37"/>
          <p:cNvCxnSpPr/>
          <p:nvPr/>
        </p:nvCxnSpPr>
        <p:spPr>
          <a:xfrm>
            <a:off x="2987824" y="2276872"/>
            <a:ext cx="935637" cy="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" name="Conector de seta reta 39"/>
          <p:cNvCxnSpPr/>
          <p:nvPr/>
        </p:nvCxnSpPr>
        <p:spPr>
          <a:xfrm>
            <a:off x="2987823" y="3126766"/>
            <a:ext cx="935637" cy="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1" name="CaixaDeTexto 40"/>
          <p:cNvSpPr txBox="1"/>
          <p:nvPr/>
        </p:nvSpPr>
        <p:spPr>
          <a:xfrm>
            <a:off x="2993943" y="1686165"/>
            <a:ext cx="5042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b="1" dirty="0" smtClean="0">
                <a:solidFill>
                  <a:srgbClr val="FF0000"/>
                </a:solidFill>
                <a:latin typeface="+mj-lt"/>
              </a:rPr>
              <a:t>x</a:t>
            </a:r>
            <a:endParaRPr lang="pt-BR" sz="60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2993943" y="2560688"/>
            <a:ext cx="5042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b="1" dirty="0" smtClean="0">
                <a:solidFill>
                  <a:srgbClr val="FF0000"/>
                </a:solidFill>
                <a:latin typeface="+mj-lt"/>
              </a:rPr>
              <a:t>x</a:t>
            </a:r>
            <a:endParaRPr lang="pt-BR" sz="60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23928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  <p:bldP spid="41" grpId="0"/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648072"/>
          </a:xfrm>
        </p:spPr>
        <p:txBody>
          <a:bodyPr/>
          <a:lstStyle/>
          <a:p>
            <a:r>
              <a:rPr lang="pt-BR" dirty="0" smtClean="0"/>
              <a:t>Demonstrações </a:t>
            </a:r>
            <a:r>
              <a:rPr lang="pt-BR" dirty="0"/>
              <a:t>Contábeis Aplicadas ao Setor Público</a:t>
            </a:r>
          </a:p>
        </p:txBody>
      </p:sp>
      <p:sp>
        <p:nvSpPr>
          <p:cNvPr id="7" name="Retângulo de cantos arredondados 6"/>
          <p:cNvSpPr/>
          <p:nvPr/>
        </p:nvSpPr>
        <p:spPr>
          <a:xfrm>
            <a:off x="971600" y="3284984"/>
            <a:ext cx="3254208" cy="720080"/>
          </a:xfrm>
          <a:prstGeom prst="round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Balanço Orçamentário (BO)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9" name="Retângulo de cantos arredondados 18"/>
          <p:cNvSpPr/>
          <p:nvPr/>
        </p:nvSpPr>
        <p:spPr>
          <a:xfrm>
            <a:off x="971600" y="4221088"/>
            <a:ext cx="3254208" cy="720080"/>
          </a:xfrm>
          <a:prstGeom prst="round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Balanço Financeiro (BF)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0" name="Retângulo de cantos arredondados 19"/>
          <p:cNvSpPr/>
          <p:nvPr/>
        </p:nvSpPr>
        <p:spPr>
          <a:xfrm>
            <a:off x="971600" y="5159444"/>
            <a:ext cx="3254208" cy="720080"/>
          </a:xfrm>
          <a:prstGeom prst="round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Balanço Patrimonial (BP)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1" name="Retângulo de cantos arredondados 20"/>
          <p:cNvSpPr/>
          <p:nvPr/>
        </p:nvSpPr>
        <p:spPr>
          <a:xfrm>
            <a:off x="4918192" y="3289548"/>
            <a:ext cx="3254208" cy="720080"/>
          </a:xfrm>
          <a:prstGeom prst="round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Demonstração das Variações Patrimoniais (DVP)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2" name="Retângulo de cantos arredondados 21"/>
          <p:cNvSpPr/>
          <p:nvPr/>
        </p:nvSpPr>
        <p:spPr>
          <a:xfrm>
            <a:off x="4918192" y="4221088"/>
            <a:ext cx="3254208" cy="720080"/>
          </a:xfrm>
          <a:prstGeom prst="round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Demonstração </a:t>
            </a:r>
            <a:r>
              <a:rPr lang="pt-BR" dirty="0" smtClean="0">
                <a:solidFill>
                  <a:schemeClr val="tx1"/>
                </a:solidFill>
              </a:rPr>
              <a:t>dos Fluxos de Caixa (DFC)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3" name="Retângulo de cantos arredondados 22"/>
          <p:cNvSpPr/>
          <p:nvPr/>
        </p:nvSpPr>
        <p:spPr>
          <a:xfrm>
            <a:off x="4918192" y="5159444"/>
            <a:ext cx="3254208" cy="720080"/>
          </a:xfrm>
          <a:prstGeom prst="round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Demonstração </a:t>
            </a:r>
            <a:r>
              <a:rPr lang="pt-BR" dirty="0" smtClean="0">
                <a:solidFill>
                  <a:schemeClr val="tx1"/>
                </a:solidFill>
              </a:rPr>
              <a:t>da Mutação no Patrimônio Líquido (DMPL)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5" name="Retângulo de cantos arredondados 24"/>
          <p:cNvSpPr/>
          <p:nvPr/>
        </p:nvSpPr>
        <p:spPr>
          <a:xfrm>
            <a:off x="971600" y="1934984"/>
            <a:ext cx="7200800" cy="900000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Demonstrações </a:t>
            </a:r>
            <a:r>
              <a:rPr lang="pt-BR" b="1" dirty="0">
                <a:solidFill>
                  <a:schemeClr val="tx1"/>
                </a:solidFill>
              </a:rPr>
              <a:t>Contábeis Aplicadas ao Setor Público </a:t>
            </a:r>
            <a:r>
              <a:rPr lang="pt-BR" b="1" dirty="0" smtClean="0">
                <a:solidFill>
                  <a:schemeClr val="tx1"/>
                </a:solidFill>
              </a:rPr>
              <a:t>(DCASP)</a:t>
            </a:r>
          </a:p>
          <a:p>
            <a:pPr algn="ctr"/>
            <a:r>
              <a:rPr lang="pt-BR" b="1" dirty="0" smtClean="0">
                <a:solidFill>
                  <a:schemeClr val="tx1"/>
                </a:solidFill>
              </a:rPr>
              <a:t>aprovadas pela Parte V do MCASP 6ª edição</a:t>
            </a:r>
          </a:p>
          <a:p>
            <a:pPr algn="ctr"/>
            <a:r>
              <a:rPr lang="pt-BR" dirty="0">
                <a:solidFill>
                  <a:schemeClr val="tx1"/>
                </a:solidFill>
              </a:rPr>
              <a:t>(Art. 1º, III da Portaria nº 700, de 10 de dezembro 2014</a:t>
            </a:r>
            <a:r>
              <a:rPr lang="pt-BR" dirty="0" smtClean="0">
                <a:solidFill>
                  <a:schemeClr val="tx1"/>
                </a:solidFill>
              </a:rPr>
              <a:t>)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5" name="Conector angulado 4"/>
          <p:cNvCxnSpPr>
            <a:stCxn id="25" idx="2"/>
            <a:endCxn id="7" idx="3"/>
          </p:cNvCxnSpPr>
          <p:nvPr/>
        </p:nvCxnSpPr>
        <p:spPr>
          <a:xfrm rot="5400000">
            <a:off x="3993884" y="3066908"/>
            <a:ext cx="810040" cy="346192"/>
          </a:xfrm>
          <a:prstGeom prst="bentConnector2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" name="Conector angulado 15"/>
          <p:cNvCxnSpPr>
            <a:stCxn id="25" idx="2"/>
            <a:endCxn id="19" idx="3"/>
          </p:cNvCxnSpPr>
          <p:nvPr/>
        </p:nvCxnSpPr>
        <p:spPr>
          <a:xfrm rot="5400000">
            <a:off x="3525832" y="3534960"/>
            <a:ext cx="1746144" cy="346192"/>
          </a:xfrm>
          <a:prstGeom prst="bentConnector2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ector angulado 23"/>
          <p:cNvCxnSpPr>
            <a:stCxn id="25" idx="2"/>
            <a:endCxn id="20" idx="3"/>
          </p:cNvCxnSpPr>
          <p:nvPr/>
        </p:nvCxnSpPr>
        <p:spPr>
          <a:xfrm rot="5400000">
            <a:off x="3056654" y="4004138"/>
            <a:ext cx="2684500" cy="346192"/>
          </a:xfrm>
          <a:prstGeom prst="bentConnector2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6" name="Conector angulado 25"/>
          <p:cNvCxnSpPr>
            <a:stCxn id="25" idx="2"/>
            <a:endCxn id="21" idx="1"/>
          </p:cNvCxnSpPr>
          <p:nvPr/>
        </p:nvCxnSpPr>
        <p:spPr>
          <a:xfrm rot="16200000" flipH="1">
            <a:off x="4337794" y="3069190"/>
            <a:ext cx="814604" cy="346192"/>
          </a:xfrm>
          <a:prstGeom prst="bentConnector2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7" name="Conector angulado 26"/>
          <p:cNvCxnSpPr>
            <a:stCxn id="25" idx="2"/>
            <a:endCxn id="22" idx="1"/>
          </p:cNvCxnSpPr>
          <p:nvPr/>
        </p:nvCxnSpPr>
        <p:spPr>
          <a:xfrm rot="16200000" flipH="1">
            <a:off x="3872024" y="3534960"/>
            <a:ext cx="1746144" cy="346192"/>
          </a:xfrm>
          <a:prstGeom prst="bentConnector2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0" name="Conector angulado 29"/>
          <p:cNvCxnSpPr>
            <a:stCxn id="25" idx="2"/>
            <a:endCxn id="23" idx="1"/>
          </p:cNvCxnSpPr>
          <p:nvPr/>
        </p:nvCxnSpPr>
        <p:spPr>
          <a:xfrm rot="16200000" flipH="1">
            <a:off x="3402846" y="4004138"/>
            <a:ext cx="2684500" cy="346192"/>
          </a:xfrm>
          <a:prstGeom prst="bentConnector2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802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648072"/>
          </a:xfrm>
        </p:spPr>
        <p:txBody>
          <a:bodyPr/>
          <a:lstStyle/>
          <a:p>
            <a:r>
              <a:rPr lang="pt-BR" dirty="0" smtClean="0"/>
              <a:t>Cronograma de Implantação das DCASP</a:t>
            </a:r>
            <a:endParaRPr lang="pt-BR" dirty="0"/>
          </a:p>
        </p:txBody>
      </p:sp>
      <p:cxnSp>
        <p:nvCxnSpPr>
          <p:cNvPr id="4" name="Conector de seta reta 3"/>
          <p:cNvCxnSpPr/>
          <p:nvPr/>
        </p:nvCxnSpPr>
        <p:spPr>
          <a:xfrm>
            <a:off x="179512" y="2469652"/>
            <a:ext cx="2880000" cy="0"/>
          </a:xfrm>
          <a:prstGeom prst="straightConnector1">
            <a:avLst/>
          </a:prstGeom>
          <a:ln w="571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Conector reto 6"/>
          <p:cNvCxnSpPr/>
          <p:nvPr/>
        </p:nvCxnSpPr>
        <p:spPr>
          <a:xfrm>
            <a:off x="3059512" y="2073608"/>
            <a:ext cx="0" cy="7920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Conector reto 32"/>
          <p:cNvCxnSpPr/>
          <p:nvPr/>
        </p:nvCxnSpPr>
        <p:spPr>
          <a:xfrm>
            <a:off x="5939512" y="2059132"/>
            <a:ext cx="0" cy="7920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4" name="Conector de seta reta 33"/>
          <p:cNvCxnSpPr/>
          <p:nvPr/>
        </p:nvCxnSpPr>
        <p:spPr>
          <a:xfrm>
            <a:off x="3059512" y="2465470"/>
            <a:ext cx="2880000" cy="0"/>
          </a:xfrm>
          <a:prstGeom prst="straightConnector1">
            <a:avLst/>
          </a:prstGeom>
          <a:ln w="571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Conector de seta reta 34"/>
          <p:cNvCxnSpPr/>
          <p:nvPr/>
        </p:nvCxnSpPr>
        <p:spPr>
          <a:xfrm>
            <a:off x="5939512" y="2465470"/>
            <a:ext cx="3096984" cy="0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Retângulo de cantos arredondados 35"/>
          <p:cNvSpPr/>
          <p:nvPr/>
        </p:nvSpPr>
        <p:spPr>
          <a:xfrm>
            <a:off x="1227781" y="2613668"/>
            <a:ext cx="783461" cy="360040"/>
          </a:xfrm>
          <a:prstGeom prst="round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BO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37" name="Retângulo de cantos arredondados 36"/>
          <p:cNvSpPr/>
          <p:nvPr/>
        </p:nvSpPr>
        <p:spPr>
          <a:xfrm>
            <a:off x="1227780" y="3063418"/>
            <a:ext cx="783461" cy="360040"/>
          </a:xfrm>
          <a:prstGeom prst="round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BF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38" name="Retângulo de cantos arredondados 37"/>
          <p:cNvSpPr/>
          <p:nvPr/>
        </p:nvSpPr>
        <p:spPr>
          <a:xfrm>
            <a:off x="1227780" y="3534710"/>
            <a:ext cx="783461" cy="360040"/>
          </a:xfrm>
          <a:prstGeom prst="round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BP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39" name="Retângulo de cantos arredondados 38"/>
          <p:cNvSpPr/>
          <p:nvPr/>
        </p:nvSpPr>
        <p:spPr>
          <a:xfrm>
            <a:off x="1227780" y="3999827"/>
            <a:ext cx="783461" cy="360040"/>
          </a:xfrm>
          <a:prstGeom prst="round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DVP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40" name="CaixaDeTexto 39"/>
          <p:cNvSpPr txBox="1"/>
          <p:nvPr/>
        </p:nvSpPr>
        <p:spPr>
          <a:xfrm>
            <a:off x="179512" y="4706560"/>
            <a:ext cx="2880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/>
              <a:t>Adoção obrigatória até </a:t>
            </a:r>
            <a:endParaRPr lang="pt-BR" sz="1400" b="1" dirty="0" smtClean="0"/>
          </a:p>
          <a:p>
            <a:pPr algn="ctr"/>
            <a:r>
              <a:rPr lang="pt-BR" sz="1400" b="1" dirty="0" smtClean="0"/>
              <a:t>o </a:t>
            </a:r>
            <a:r>
              <a:rPr lang="pt-BR" sz="1400" b="1" dirty="0"/>
              <a:t>final de 2014</a:t>
            </a:r>
          </a:p>
          <a:p>
            <a:pPr algn="ctr"/>
            <a:r>
              <a:rPr lang="pt-BR" sz="1400" dirty="0" smtClean="0"/>
              <a:t>(Portaria STN nº 634/2013)</a:t>
            </a:r>
          </a:p>
        </p:txBody>
      </p:sp>
      <p:sp>
        <p:nvSpPr>
          <p:cNvPr id="41" name="CaixaDeTexto 40"/>
          <p:cNvSpPr txBox="1"/>
          <p:nvPr/>
        </p:nvSpPr>
        <p:spPr>
          <a:xfrm>
            <a:off x="1300770" y="1772816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/>
              <a:t>2014</a:t>
            </a:r>
            <a:endParaRPr lang="pt-BR" sz="1600" dirty="0"/>
          </a:p>
        </p:txBody>
      </p:sp>
      <p:sp>
        <p:nvSpPr>
          <p:cNvPr id="42" name="Chave direita 41"/>
          <p:cNvSpPr/>
          <p:nvPr/>
        </p:nvSpPr>
        <p:spPr>
          <a:xfrm rot="16200000">
            <a:off x="1471237" y="797409"/>
            <a:ext cx="296549" cy="28800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7" name="Chave direita 46"/>
          <p:cNvSpPr/>
          <p:nvPr/>
        </p:nvSpPr>
        <p:spPr>
          <a:xfrm rot="16200000">
            <a:off x="4369555" y="792536"/>
            <a:ext cx="296549" cy="28800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8" name="Chave direita 47"/>
          <p:cNvSpPr/>
          <p:nvPr/>
        </p:nvSpPr>
        <p:spPr>
          <a:xfrm rot="16200000">
            <a:off x="7231236" y="797409"/>
            <a:ext cx="296549" cy="28800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0" name="CaixaDeTexto 49"/>
          <p:cNvSpPr txBox="1"/>
          <p:nvPr/>
        </p:nvSpPr>
        <p:spPr>
          <a:xfrm>
            <a:off x="4197869" y="1772816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/>
              <a:t>2015</a:t>
            </a:r>
            <a:endParaRPr lang="pt-BR" sz="1600" dirty="0"/>
          </a:p>
        </p:txBody>
      </p:sp>
      <p:sp>
        <p:nvSpPr>
          <p:cNvPr id="52" name="CaixaDeTexto 51"/>
          <p:cNvSpPr txBox="1"/>
          <p:nvPr/>
        </p:nvSpPr>
        <p:spPr>
          <a:xfrm>
            <a:off x="7059550" y="1772816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/>
              <a:t>2016</a:t>
            </a:r>
            <a:endParaRPr lang="pt-BR" sz="1600" dirty="0"/>
          </a:p>
        </p:txBody>
      </p:sp>
      <p:sp>
        <p:nvSpPr>
          <p:cNvPr id="55" name="Retângulo de cantos arredondados 54"/>
          <p:cNvSpPr/>
          <p:nvPr/>
        </p:nvSpPr>
        <p:spPr>
          <a:xfrm>
            <a:off x="4103792" y="2592126"/>
            <a:ext cx="783461" cy="360040"/>
          </a:xfrm>
          <a:prstGeom prst="round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BO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61" name="Retângulo de cantos arredondados 60"/>
          <p:cNvSpPr/>
          <p:nvPr/>
        </p:nvSpPr>
        <p:spPr>
          <a:xfrm>
            <a:off x="4103791" y="3048015"/>
            <a:ext cx="783461" cy="360040"/>
          </a:xfrm>
          <a:prstGeom prst="round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BF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63" name="Retângulo de cantos arredondados 62"/>
          <p:cNvSpPr/>
          <p:nvPr/>
        </p:nvSpPr>
        <p:spPr>
          <a:xfrm>
            <a:off x="4103790" y="3534710"/>
            <a:ext cx="783461" cy="360040"/>
          </a:xfrm>
          <a:prstGeom prst="round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BP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64" name="Retângulo de cantos arredondados 63"/>
          <p:cNvSpPr/>
          <p:nvPr/>
        </p:nvSpPr>
        <p:spPr>
          <a:xfrm>
            <a:off x="4103789" y="3999827"/>
            <a:ext cx="783461" cy="360040"/>
          </a:xfrm>
          <a:prstGeom prst="round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DVP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66" name="Retângulo de cantos arredondados 65"/>
          <p:cNvSpPr/>
          <p:nvPr/>
        </p:nvSpPr>
        <p:spPr>
          <a:xfrm>
            <a:off x="4102406" y="4479448"/>
            <a:ext cx="784844" cy="360040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DFC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67" name="Retângulo de cantos arredondados 66"/>
          <p:cNvSpPr/>
          <p:nvPr/>
        </p:nvSpPr>
        <p:spPr>
          <a:xfrm>
            <a:off x="4102406" y="4959069"/>
            <a:ext cx="784844" cy="360040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DMPL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68" name="CaixaDeTexto 67"/>
          <p:cNvSpPr txBox="1"/>
          <p:nvPr/>
        </p:nvSpPr>
        <p:spPr>
          <a:xfrm>
            <a:off x="3273981" y="5570656"/>
            <a:ext cx="244169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400" b="1" dirty="0"/>
              <a:t>Observância obrigatória a</a:t>
            </a:r>
          </a:p>
          <a:p>
            <a:pPr algn="ctr"/>
            <a:r>
              <a:rPr lang="pt-BR" sz="1400" b="1" dirty="0"/>
              <a:t>partir do exercício de 2015</a:t>
            </a:r>
            <a:endParaRPr lang="pt-BR" sz="1400" b="1" dirty="0" smtClean="0"/>
          </a:p>
          <a:p>
            <a:pPr algn="ctr"/>
            <a:r>
              <a:rPr lang="pt-BR" sz="1400" dirty="0" smtClean="0"/>
              <a:t>(Portaria STN nº 733/2014)</a:t>
            </a:r>
          </a:p>
        </p:txBody>
      </p:sp>
      <p:cxnSp>
        <p:nvCxnSpPr>
          <p:cNvPr id="10" name="Conector angulado 9"/>
          <p:cNvCxnSpPr>
            <a:endCxn id="66" idx="1"/>
          </p:cNvCxnSpPr>
          <p:nvPr/>
        </p:nvCxnSpPr>
        <p:spPr>
          <a:xfrm rot="5400000" flipH="1" flipV="1">
            <a:off x="3485565" y="4953815"/>
            <a:ext cx="911188" cy="322494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angulado 68"/>
          <p:cNvCxnSpPr>
            <a:endCxn id="67" idx="1"/>
          </p:cNvCxnSpPr>
          <p:nvPr/>
        </p:nvCxnSpPr>
        <p:spPr>
          <a:xfrm rot="5400000" flipH="1" flipV="1">
            <a:off x="3725377" y="5193627"/>
            <a:ext cx="431567" cy="322492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tângulo de cantos arredondados 69"/>
          <p:cNvSpPr/>
          <p:nvPr/>
        </p:nvSpPr>
        <p:spPr>
          <a:xfrm>
            <a:off x="6290846" y="2640947"/>
            <a:ext cx="2177325" cy="722845"/>
          </a:xfrm>
          <a:prstGeom prst="round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Consolidação Nacional  com novo </a:t>
            </a:r>
            <a:r>
              <a:rPr lang="pt-BR" sz="1600" dirty="0">
                <a:solidFill>
                  <a:schemeClr val="tx1"/>
                </a:solidFill>
              </a:rPr>
              <a:t>padrão </a:t>
            </a:r>
            <a:r>
              <a:rPr lang="pt-BR" sz="1600" dirty="0" smtClean="0">
                <a:solidFill>
                  <a:schemeClr val="tx1"/>
                </a:solidFill>
              </a:rPr>
              <a:t>de DCASP</a:t>
            </a:r>
            <a:endParaRPr lang="pt-B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11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3"/>
          <p:cNvSpPr>
            <a:spLocks noGrp="1"/>
          </p:cNvSpPr>
          <p:nvPr>
            <p:ph type="title"/>
          </p:nvPr>
        </p:nvSpPr>
        <p:spPr>
          <a:xfrm>
            <a:off x="250825" y="115888"/>
            <a:ext cx="8229600" cy="561975"/>
          </a:xfrm>
        </p:spPr>
        <p:txBody>
          <a:bodyPr/>
          <a:lstStyle/>
          <a:p>
            <a:pPr eaLnBrk="1" hangingPunct="1"/>
            <a:r>
              <a:rPr lang="pt-BR" altLang="pt-BR" dirty="0" smtClean="0"/>
              <a:t>Conteúdo</a:t>
            </a:r>
          </a:p>
        </p:txBody>
      </p:sp>
      <p:sp>
        <p:nvSpPr>
          <p:cNvPr id="9" name="Retângulo 8"/>
          <p:cNvSpPr/>
          <p:nvPr/>
        </p:nvSpPr>
        <p:spPr>
          <a:xfrm>
            <a:off x="756271" y="1626662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>
                <a:solidFill>
                  <a:schemeClr val="tx1"/>
                </a:solidFill>
              </a:rPr>
              <a:t>	</a:t>
            </a:r>
            <a:r>
              <a:rPr lang="pt-BR" dirty="0" smtClean="0">
                <a:solidFill>
                  <a:schemeClr val="tx1"/>
                </a:solidFill>
              </a:rPr>
              <a:t>Aspectos gerais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756271" y="2130718"/>
            <a:ext cx="7848872" cy="32617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b="1" dirty="0" smtClean="0">
                <a:solidFill>
                  <a:schemeClr val="bg1"/>
                </a:solidFill>
              </a:rPr>
              <a:t>	Balanço Orçamentário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756271" y="2634774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Balanço Financeiro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56271" y="3138830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Balanço Patrimonial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756271" y="4650998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Demonstração das Mutações no Patrimônio Líquido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756271" y="5155054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Notas Explicativas às DCASP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3" name="Retângulo 22"/>
          <p:cNvSpPr/>
          <p:nvPr/>
        </p:nvSpPr>
        <p:spPr>
          <a:xfrm>
            <a:off x="755576" y="5659110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Consolidação das Demonstrações Contábeis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755576" y="4146942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Demonstração dos Fluxos de Caixa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755576" y="3642886"/>
            <a:ext cx="7848872" cy="326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solidFill>
                  <a:schemeClr val="tx1"/>
                </a:solidFill>
              </a:rPr>
              <a:t>	Demonstração das Variações Patrimoniais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755576" y="2096852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24" name="Retângulo 23"/>
          <p:cNvSpPr/>
          <p:nvPr/>
        </p:nvSpPr>
        <p:spPr>
          <a:xfrm>
            <a:off x="755576" y="1593380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25" name="Retângulo 24"/>
          <p:cNvSpPr/>
          <p:nvPr/>
        </p:nvSpPr>
        <p:spPr>
          <a:xfrm>
            <a:off x="755576" y="2598407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0" name="Retângulo 29"/>
          <p:cNvSpPr/>
          <p:nvPr/>
        </p:nvSpPr>
        <p:spPr>
          <a:xfrm>
            <a:off x="755576" y="3102826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1" name="Retângulo 30"/>
          <p:cNvSpPr/>
          <p:nvPr/>
        </p:nvSpPr>
        <p:spPr>
          <a:xfrm>
            <a:off x="755576" y="3606882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2" name="Retângulo 31"/>
          <p:cNvSpPr/>
          <p:nvPr/>
        </p:nvSpPr>
        <p:spPr>
          <a:xfrm>
            <a:off x="755576" y="4110938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3" name="Retângulo 32"/>
          <p:cNvSpPr/>
          <p:nvPr/>
        </p:nvSpPr>
        <p:spPr>
          <a:xfrm>
            <a:off x="755576" y="4620026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4" name="Retângulo 33"/>
          <p:cNvSpPr/>
          <p:nvPr/>
        </p:nvSpPr>
        <p:spPr>
          <a:xfrm>
            <a:off x="755576" y="5114018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35" name="Retângulo 34"/>
          <p:cNvSpPr/>
          <p:nvPr/>
        </p:nvSpPr>
        <p:spPr>
          <a:xfrm>
            <a:off x="755576" y="5623106"/>
            <a:ext cx="432048" cy="3981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pic>
        <p:nvPicPr>
          <p:cNvPr id="22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97785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http://ian.umces.edu/imagelibrary/albums/userpics/12789/normal_ian-symbol-posi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1811469"/>
            <a:ext cx="722129" cy="68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6032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5216</TotalTime>
  <Words>5498</Words>
  <Application>Microsoft Office PowerPoint</Application>
  <PresentationFormat>Apresentação na tela (4:3)</PresentationFormat>
  <Paragraphs>2100</Paragraphs>
  <Slides>58</Slides>
  <Notes>41</Notes>
  <HiddenSlides>0</HiddenSlides>
  <MMClips>0</MMClips>
  <ScaleCrop>false</ScaleCrop>
  <HeadingPairs>
    <vt:vector size="8" baseType="variant">
      <vt:variant>
        <vt:lpstr>Fontes usadas</vt:lpstr>
      </vt:variant>
      <vt:variant>
        <vt:i4>11</vt:i4>
      </vt:variant>
      <vt:variant>
        <vt:lpstr>Tema</vt:lpstr>
      </vt:variant>
      <vt:variant>
        <vt:i4>2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58</vt:i4>
      </vt:variant>
    </vt:vector>
  </HeadingPairs>
  <TitlesOfParts>
    <vt:vector size="72" baseType="lpstr">
      <vt:lpstr>Aharoni</vt:lpstr>
      <vt:lpstr>Arial</vt:lpstr>
      <vt:lpstr>Arial Black</vt:lpstr>
      <vt:lpstr>Bookman Old Style</vt:lpstr>
      <vt:lpstr>Calibri</vt:lpstr>
      <vt:lpstr>Calibri Light</vt:lpstr>
      <vt:lpstr>Cambria</vt:lpstr>
      <vt:lpstr>Courier New</vt:lpstr>
      <vt:lpstr>Times New Roman</vt:lpstr>
      <vt:lpstr>Verdana</vt:lpstr>
      <vt:lpstr>Wingdings</vt:lpstr>
      <vt:lpstr>Tema do Office</vt:lpstr>
      <vt:lpstr>Personalizar design</vt:lpstr>
      <vt:lpstr>Worksheet</vt:lpstr>
      <vt:lpstr>Demonstrações Contábeis Aplicadas ao Setor Público DCASP</vt:lpstr>
      <vt:lpstr>Conteúdo</vt:lpstr>
      <vt:lpstr>Leitura Básica</vt:lpstr>
      <vt:lpstr>Leitura Básica</vt:lpstr>
      <vt:lpstr>Conteúdo</vt:lpstr>
      <vt:lpstr>Atribuições</vt:lpstr>
      <vt:lpstr>Demonstrações Contábeis Aplicadas ao Setor Público</vt:lpstr>
      <vt:lpstr>Cronograma de Implantação das DCASP</vt:lpstr>
      <vt:lpstr>Conteúdo</vt:lpstr>
      <vt:lpstr>Definição do Balanço Orçamentário segundo a  Lei nº 4.320/1964 e a NBC T 16.6</vt:lpstr>
      <vt:lpstr>Estrutura do Balanço Orçamentário segundo a  Lei nº 4.320/1964</vt:lpstr>
      <vt:lpstr>Estrutura do Balanço Orçamentário segundo o MCASP</vt:lpstr>
      <vt:lpstr>Estrutura do Balanço Orçamentário segundo o MCASP</vt:lpstr>
      <vt:lpstr>Anexos do Balanço Orçamentário</vt:lpstr>
      <vt:lpstr>Conteúdo</vt:lpstr>
      <vt:lpstr>Definição do Balanço Financeiro segundo a  Lei nº 4.320/1964 e a NBC T 16.6</vt:lpstr>
      <vt:lpstr>Estrutura do Balanço Financeiro segundo a Lei nº 4.320/1964</vt:lpstr>
      <vt:lpstr>Estrutura do Balanço Financeiro segundo o MCASP</vt:lpstr>
      <vt:lpstr>Estrutura do Balanço Financeiro segundo o MCASP</vt:lpstr>
      <vt:lpstr>Conteúdo</vt:lpstr>
      <vt:lpstr>Definição do Balanço Patrimonial segundo a  Lei nº 4.320/64</vt:lpstr>
      <vt:lpstr>Estrutura do Balanço Patrimonial segundo a  Lei nº 4.320/1964</vt:lpstr>
      <vt:lpstr>Definição do Balanço Patrimonial segundo a NBC T 16.6</vt:lpstr>
      <vt:lpstr>Apresentação do PowerPoint</vt:lpstr>
      <vt:lpstr>Estrutura do Balanço Patrimonial segundo o MCASP</vt:lpstr>
      <vt:lpstr>Anexos do Balanço Patrimonial</vt:lpstr>
      <vt:lpstr>Anexos do Balanço Patrimonial</vt:lpstr>
      <vt:lpstr>Diferença entre as estruturas da Lei nº 4.320/1964 e da NBC T 16.6</vt:lpstr>
      <vt:lpstr>Diferença entre as estruturas da Lei nº 4.320/1964 e da NBC T 16.6</vt:lpstr>
      <vt:lpstr>Diferença entre as estruturas da Lei nº 4.320/1964 e da NBC T 16.6</vt:lpstr>
      <vt:lpstr>Diferença entre as estruturas da Lei nº 4.320/1964 e da NBC T 16.6</vt:lpstr>
      <vt:lpstr>Conteúdo</vt:lpstr>
      <vt:lpstr>Definição da DVP segundo a Lei nº 4.320/1964</vt:lpstr>
      <vt:lpstr>Definição da DVP segundo a NBC T 16.6</vt:lpstr>
      <vt:lpstr>Estrutura da Demonstração das Variações Patrimoniais segundo o MCASP</vt:lpstr>
      <vt:lpstr>Conteúdo</vt:lpstr>
      <vt:lpstr>Definição da Demonstração dos Fluxos de Caixa</vt:lpstr>
      <vt:lpstr>Estrutura da Demonstração dos Fluxos de Caixa segundo o MCASP</vt:lpstr>
      <vt:lpstr>Conteúdo</vt:lpstr>
      <vt:lpstr>Definição da Demonstração das Mutações no  Patrimônio Líquido</vt:lpstr>
      <vt:lpstr>Estrutura da Demonstração das Mutações no Patrimônio Líquido segundo o MCASP</vt:lpstr>
      <vt:lpstr>Conteúdo</vt:lpstr>
      <vt:lpstr>Definição de Notas Explicativas</vt:lpstr>
      <vt:lpstr>Estrutura de Notas Explicativas</vt:lpstr>
      <vt:lpstr>Exemplos de Notas Explicativas</vt:lpstr>
      <vt:lpstr>Conteúdo</vt:lpstr>
      <vt:lpstr>Conceito de consolidação</vt:lpstr>
      <vt:lpstr>Consolidação das contas – 5º nível do PCASP</vt:lpstr>
      <vt:lpstr>Consolidação das contas – 5º nível do PCASP</vt:lpstr>
      <vt:lpstr>Consolidação das contas – 5º nível do PCASP</vt:lpstr>
      <vt:lpstr>Exemplo de consolidação no ente (intragovernamental)</vt:lpstr>
      <vt:lpstr>Exemplo de consolidação no ente (intragovernamental)</vt:lpstr>
      <vt:lpstr>Exemplo de consolidação no ente (intragovernamental)</vt:lpstr>
      <vt:lpstr>Exemplo de consolidação no ente (intragovernamental)</vt:lpstr>
      <vt:lpstr>Exemplo de consolidação no ente (intragovernamental)</vt:lpstr>
      <vt:lpstr>Exemplo de consolidação no ente (intragovernamental)</vt:lpstr>
      <vt:lpstr>Exemplo de consolidação no ente (intragovernamental)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STN</dc:creator>
  <cp:lastModifiedBy>Gislaine Messias de Lima</cp:lastModifiedBy>
  <cp:revision>1013</cp:revision>
  <dcterms:created xsi:type="dcterms:W3CDTF">2014-03-31T18:30:38Z</dcterms:created>
  <dcterms:modified xsi:type="dcterms:W3CDTF">2015-03-03T13:43:39Z</dcterms:modified>
</cp:coreProperties>
</file>