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8"/>
  </p:notesMasterIdLst>
  <p:handoutMasterIdLst>
    <p:handoutMasterId r:id="rId19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0080625" cy="7559675" type="screen4x3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404" y="-90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pt-BR" sz="1400" b="0" i="0" u="none" strike="noStrike" kern="1200">
              <a:ln>
                <a:noFill/>
              </a:ln>
              <a:latin typeface="Liberation Sans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Espaço Reservado para Data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pt-BR" sz="1400" b="0" i="0" u="none" strike="noStrike" kern="1200">
              <a:ln>
                <a:noFill/>
              </a:ln>
              <a:latin typeface="Liberation Sans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Espaço Reservado para Rodapé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pt-BR" sz="1400" b="0" i="0" u="none" strike="noStrike" kern="1200">
              <a:ln>
                <a:noFill/>
              </a:ln>
              <a:latin typeface="Liberation Sans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Espaço Reservado para Número de Slide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053A31B4-C41E-4A55-8C23-FEAF9DE7BFFA}" type="slidenum">
              <a:t>‹nº›</a:t>
            </a:fld>
            <a:endParaRPr lang="pt-BR" sz="1400" b="0" i="0" u="none" strike="noStrike" kern="1200">
              <a:ln>
                <a:noFill/>
              </a:ln>
              <a:latin typeface="Liberation Sans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895661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pt-BR"/>
          </a:p>
        </p:txBody>
      </p:sp>
      <p:sp>
        <p:nvSpPr>
          <p:cNvPr id="4" name="Espaço Reservado para Cabeçalho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pt-B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5" name="Espaço Reservado para Data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pt-B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6" name="Espaço Reservado para Rodapé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pt-B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7" name="Espaço Reservado para Número de Slide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pt-B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39A9AC91-29D8-49BB-9525-FB7403E5AD14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7089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0" rtl="0" hangingPunct="0">
      <a:tabLst/>
      <a:defRPr lang="pt-BR" sz="2000" b="0" i="0" u="none" strike="noStrike" kern="1200">
        <a:ln>
          <a:noFill/>
        </a:ln>
        <a:latin typeface="Liberation Sans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9463" cy="34417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>
            <a:spAutoFit/>
          </a:bodyPr>
          <a:lstStyle/>
          <a:p>
            <a:endParaRPr lang="pt-BR" sz="2940">
              <a:latin typeface="Arial" pitchFamily="1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9463" cy="34417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>
            <a:spAutoFit/>
          </a:bodyPr>
          <a:lstStyle/>
          <a:p>
            <a:endParaRPr lang="pt-BR" sz="2940">
              <a:latin typeface="Arial" pitchFamily="1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9463" cy="34417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>
            <a:spAutoFit/>
          </a:bodyPr>
          <a:lstStyle/>
          <a:p>
            <a:endParaRPr lang="pt-BR" sz="2940">
              <a:latin typeface="Arial" pitchFamily="1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9463" cy="34417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>
            <a:spAutoFit/>
          </a:bodyPr>
          <a:lstStyle/>
          <a:p>
            <a:endParaRPr lang="pt-BR" sz="2940">
              <a:latin typeface="Arial" pitchFamily="1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9463" cy="34417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>
            <a:spAutoFit/>
          </a:bodyPr>
          <a:lstStyle/>
          <a:p>
            <a:endParaRPr lang="pt-BR" sz="2940">
              <a:latin typeface="Arial" pitchFamily="1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9463" cy="34417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>
            <a:spAutoFit/>
          </a:bodyPr>
          <a:lstStyle/>
          <a:p>
            <a:endParaRPr lang="pt-BR" sz="2940">
              <a:latin typeface="Arial" pitchFamily="1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9463" cy="34417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>
            <a:spAutoFit/>
          </a:bodyPr>
          <a:lstStyle/>
          <a:p>
            <a:endParaRPr lang="pt-BR" sz="2940">
              <a:latin typeface="Arial" pitchFamily="1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9463" cy="34417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>
            <a:spAutoFit/>
          </a:bodyPr>
          <a:lstStyle/>
          <a:p>
            <a:endParaRPr lang="pt-BR" sz="2940">
              <a:latin typeface="Arial" pitchFamily="1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9463" cy="34417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>
            <a:spAutoFit/>
          </a:bodyPr>
          <a:lstStyle/>
          <a:p>
            <a:endParaRPr lang="pt-BR" sz="2940">
              <a:latin typeface="Arial" pitchFamily="1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9463" cy="34417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>
            <a:spAutoFit/>
          </a:bodyPr>
          <a:lstStyle/>
          <a:p>
            <a:endParaRPr lang="pt-BR" sz="2940">
              <a:latin typeface="Arial" pitchFamily="1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9463" cy="34417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>
            <a:spAutoFit/>
          </a:bodyPr>
          <a:lstStyle/>
          <a:p>
            <a:endParaRPr lang="pt-BR" sz="2940">
              <a:latin typeface="Arial" pitchFamily="1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9463" cy="34417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>
            <a:spAutoFit/>
          </a:bodyPr>
          <a:lstStyle/>
          <a:p>
            <a:endParaRPr lang="pt-BR" sz="2940">
              <a:latin typeface="Arial" pitchFamily="1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9463" cy="34417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>
            <a:spAutoFit/>
          </a:bodyPr>
          <a:lstStyle/>
          <a:p>
            <a:endParaRPr lang="pt-BR" sz="2940">
              <a:latin typeface="Arial" pitchFamily="1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9463" cy="34417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>
            <a:spAutoFit/>
          </a:bodyPr>
          <a:lstStyle/>
          <a:p>
            <a:endParaRPr lang="pt-BR" sz="2940">
              <a:latin typeface="Arial" pitchFamily="1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9463" cy="34417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>
            <a:spAutoFit/>
          </a:bodyPr>
          <a:lstStyle/>
          <a:p>
            <a:endParaRPr lang="pt-BR" sz="2940">
              <a:latin typeface="Arial" pitchFamily="1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6019E7C-E324-4428-B628-53D9A087E0B3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26603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9044D7E-02E0-44CD-BFB2-04CBD75BEEB8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72435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4C36ACC-55D5-4058-960A-6911E5535342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23584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8C23C11-48BF-403F-BB20-BD028583CD60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28341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35174B0-3494-4C24-8E71-6F3D64B1EE44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26236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EDCB930-5888-40C7-B789-441DBCABD4F6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11295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03238" y="1824038"/>
            <a:ext cx="4459287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114925" y="1824038"/>
            <a:ext cx="4460875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875D01B-D2A1-45EA-A0CA-BC9B3F8D6B8A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88090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EED3D60-5057-47BC-9F81-6E29C31ADE61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68517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8573F7F-0C1D-4642-BDF7-842663C863DB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11686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92C1878-5482-4E2F-9807-F2DB7DB577AC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22055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50D9D78-BF49-483C-AFFA-797284EC4F22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77206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56F607A-EDB2-4FCB-A142-F160F295844F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2670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463D7ED-D1EB-41CD-BDEC-5C754A9F4526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62802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2902A7A-0A99-4BC4-9394-47B4B5F1E70A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64585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08850" y="287338"/>
            <a:ext cx="2266950" cy="592137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03238" y="287338"/>
            <a:ext cx="6653212" cy="592137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3BBC20D-08E1-4C77-A6A8-509714160E97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75643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78550B2-CF39-48B2-90D1-829E52DD9C9B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53545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3022FDB-7D18-40E6-AD94-34A6C073C6CB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43294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EB97FDE-7863-4FB0-BF48-245FDA374F66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75013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9E94AF7-54EA-4308-8957-D2C1EBD2C5CD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14436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5028B25-F326-44F6-BE14-876CCA640D82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10432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0561E5A-DA69-42DC-9052-4E85F054572E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325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6B5EF37-D7D9-459B-A47F-9905106E0305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30329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pt-BR"/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None/>
              <a:defRPr lang="pt-BR" sz="3200" b="0" i="0" u="none" strike="noStrike" kern="1200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 lang="pt-BR" sz="3200" b="0" i="0" u="none" strike="noStrike" kern="1200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1134"/>
              </a:spcBef>
              <a:spcAft>
                <a:spcPts val="0"/>
              </a:spcAft>
              <a:buSzPct val="75000"/>
              <a:buFont typeface="StarSymbol"/>
              <a:buChar char="–"/>
              <a:defRPr lang="pt-BR" sz="2800" b="0" i="0" u="none" strike="noStrike" kern="1200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850"/>
              </a:spcBef>
              <a:spcAft>
                <a:spcPts val="0"/>
              </a:spcAft>
              <a:buSzPct val="45000"/>
              <a:buFont typeface="StarSymbol"/>
              <a:buChar char="●"/>
              <a:defRPr lang="pt-BR" sz="2400" b="0" i="0" u="none" strike="noStrike" kern="1200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567"/>
              </a:spcBef>
              <a:spcAft>
                <a:spcPts val="0"/>
              </a:spcAft>
              <a:buSzPct val="75000"/>
              <a:buFont typeface="StarSymbol"/>
              <a:buChar char="–"/>
              <a:defRPr lang="pt-BR" sz="2000" b="0" i="0" u="none" strike="noStrike" kern="1200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pt-B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5" name="Espaço Reservado para Rodapé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ctr" rtl="0" hangingPunct="0">
              <a:buNone/>
              <a:tabLst/>
              <a:defRPr lang="pt-B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6" name="Espaço Reservado para Número de Slide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pt-B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49CCE05E-DACB-44E0-A6FC-E52688A241AE}" type="slidenum"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ctr" rtl="0" hangingPunct="0">
        <a:tabLst/>
        <a:defRPr lang="pt-BR" sz="4400" b="0" i="0" u="none" strike="noStrike" kern="1200">
          <a:ln>
            <a:noFill/>
          </a:ln>
          <a:latin typeface="Liberation Sans" pitchFamily="18"/>
          <a:ea typeface="Microsoft YaHei" pitchFamily="2"/>
          <a:cs typeface="Mangal" pitchFamily="2"/>
        </a:defRPr>
      </a:lvl1pPr>
    </p:titleStyle>
    <p:bodyStyle>
      <a:lvl1pPr rtl="0" hangingPunct="0">
        <a:spcBef>
          <a:spcPts val="1417"/>
        </a:spcBef>
        <a:spcAft>
          <a:spcPts val="0"/>
        </a:spcAft>
        <a:tabLst/>
        <a:defRPr lang="pt-BR" sz="3200" b="0" i="0" u="none" strike="noStrike" kern="1200">
          <a:ln>
            <a:noFill/>
          </a:ln>
          <a:latin typeface="Liberation Sans" pitchFamily="18"/>
          <a:ea typeface="Microsoft YaHei" pitchFamily="2"/>
          <a:cs typeface="Mangal" pitchFamily="2"/>
        </a:defRPr>
      </a:lvl1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 txBox="1">
            <a:spLocks noGrp="1"/>
          </p:cNvSpPr>
          <p:nvPr>
            <p:ph type="title"/>
          </p:nvPr>
        </p:nvSpPr>
        <p:spPr>
          <a:xfrm>
            <a:off x="503999" y="288000"/>
            <a:ext cx="7020000" cy="12481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pt-BR"/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1"/>
          </p:nvPr>
        </p:nvSpPr>
        <p:spPr>
          <a:xfrm>
            <a:off x="503999" y="1823760"/>
            <a:ext cx="907200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>
              <a:spcBef>
                <a:spcPts val="0"/>
              </a:spcBef>
              <a:spcAft>
                <a:spcPts val="1528"/>
              </a:spcAft>
              <a:buSzPct val="45000"/>
              <a:buFont typeface="StarSymbol"/>
              <a:buNone/>
              <a:defRPr lang="pt-BR" sz="34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528"/>
              </a:spcAft>
              <a:buSzPct val="45000"/>
              <a:buFont typeface="StarSymbol"/>
              <a:buChar char="●"/>
              <a:defRPr lang="pt-BR" sz="34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225"/>
              </a:spcAft>
              <a:buSzPct val="75000"/>
              <a:buFont typeface="StarSymbol"/>
              <a:buChar char="–"/>
              <a:defRPr lang="pt-BR" sz="304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916"/>
              </a:spcAft>
              <a:buSzPct val="45000"/>
              <a:buFont typeface="StarSymbol"/>
              <a:buChar char="●"/>
              <a:defRPr lang="pt-BR" sz="260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609"/>
              </a:spcAft>
              <a:buSzPct val="75000"/>
              <a:buFont typeface="StarSymbol"/>
              <a:buChar char="–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 txBox="1">
            <a:spLocks noGrp="1"/>
          </p:cNvSpPr>
          <p:nvPr>
            <p:ph type="dt" sz="half" idx="2"/>
          </p:nvPr>
        </p:nvSpPr>
        <p:spPr>
          <a:xfrm>
            <a:off x="503999" y="6886440"/>
            <a:ext cx="2348280" cy="52091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pt-B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5" name="Espaço Reservado para Rodapé 4"/>
          <p:cNvSpPr txBox="1">
            <a:spLocks noGrp="1"/>
          </p:cNvSpPr>
          <p:nvPr>
            <p:ph type="ftr" sz="quarter" idx="3"/>
          </p:nvPr>
        </p:nvSpPr>
        <p:spPr>
          <a:xfrm>
            <a:off x="3447000" y="6886440"/>
            <a:ext cx="3195000" cy="52091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ctr" rtl="0" hangingPunct="0">
              <a:buNone/>
              <a:tabLst/>
              <a:defRPr lang="pt-B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6" name="Espaço Reservado para Número de Slide 5"/>
          <p:cNvSpPr txBox="1">
            <a:spLocks noGrp="1"/>
          </p:cNvSpPr>
          <p:nvPr>
            <p:ph type="sldNum" sz="quarter" idx="4"/>
          </p:nvPr>
        </p:nvSpPr>
        <p:spPr>
          <a:xfrm>
            <a:off x="7227000" y="6886440"/>
            <a:ext cx="2348280" cy="52091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pt-B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DB6FFDB2-A394-406A-9FA7-90BC9DBD2BF1}" type="slidenum"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l" rtl="0" hangingPunct="0">
        <a:tabLst/>
        <a:defRPr lang="pt-BR" sz="4760" b="0" i="0" u="none" strike="noStrike" kern="1200">
          <a:ln>
            <a:noFill/>
          </a:ln>
          <a:latin typeface="Liberation Sans" pitchFamily="34"/>
        </a:defRPr>
      </a:lvl1pPr>
    </p:titleStyle>
    <p:bodyStyle>
      <a:lvl1pPr marL="0" marR="0" indent="0" rtl="0" hangingPunct="0">
        <a:spcBef>
          <a:spcPts val="0"/>
        </a:spcBef>
        <a:spcAft>
          <a:spcPts val="1528"/>
        </a:spcAft>
        <a:tabLst/>
        <a:defRPr lang="pt-BR" sz="3470" b="0" i="0" u="none" strike="noStrike" kern="1200">
          <a:ln>
            <a:noFill/>
          </a:ln>
          <a:latin typeface="Liberation Sans" pitchFamily="34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Relationship Id="rId4" Type="http://schemas.openxmlformats.org/officeDocument/2006/relationships/hyperlink" Target="mailto:lenita.vaz@corenpr.gov.br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"/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503999" y="2899080"/>
            <a:ext cx="9072000" cy="2233440"/>
          </a:xfrm>
        </p:spPr>
      </p:pic>
      <p:sp>
        <p:nvSpPr>
          <p:cNvPr id="3" name="Espaço Reservado para Texto 2"/>
          <p:cNvSpPr txBox="1">
            <a:spLocks noGrp="1"/>
          </p:cNvSpPr>
          <p:nvPr>
            <p:ph type="body" idx="4294967295"/>
          </p:nvPr>
        </p:nvSpPr>
        <p:spPr>
          <a:xfrm>
            <a:off x="505079" y="1152000"/>
            <a:ext cx="9142920" cy="554400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528"/>
              </a:spcAft>
              <a:buSzPct val="45000"/>
              <a:buFont typeface="StarSymbol"/>
              <a:buNone/>
              <a:defRPr lang="pt-BR" sz="34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528"/>
              </a:spcAft>
              <a:buSzPct val="45000"/>
              <a:buFont typeface="StarSymbol"/>
              <a:buChar char="●"/>
              <a:defRPr lang="pt-BR" sz="34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225"/>
              </a:spcAft>
              <a:buSzPct val="75000"/>
              <a:buFont typeface="StarSymbol"/>
              <a:buChar char="–"/>
              <a:defRPr lang="pt-BR" sz="304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916"/>
              </a:spcAft>
              <a:buSzPct val="45000"/>
              <a:buFont typeface="StarSymbol"/>
              <a:buChar char="●"/>
              <a:defRPr lang="pt-BR" sz="260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609"/>
              </a:spcAft>
              <a:buSzPct val="75000"/>
              <a:buFont typeface="StarSymbol"/>
              <a:buChar char="–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9pPr>
          </a:lstStyle>
          <a:p>
            <a:pPr lvl="0" algn="l">
              <a:buNone/>
            </a:pPr>
            <a:endParaRPr lang="pt-BR" sz="5200" b="1">
              <a:solidFill>
                <a:srgbClr val="FFFFFF"/>
              </a:solidFill>
              <a:latin typeface="Verdana" pitchFamily="34"/>
              <a:ea typeface="Verdana" pitchFamily="34"/>
            </a:endParaRPr>
          </a:p>
          <a:p>
            <a:pPr lvl="0" algn="l">
              <a:buNone/>
            </a:pPr>
            <a:endParaRPr lang="pt-BR" sz="5200" b="1">
              <a:solidFill>
                <a:srgbClr val="FFFFFF"/>
              </a:solidFill>
              <a:latin typeface="Verdana" pitchFamily="34"/>
              <a:ea typeface="Verdana" pitchFamily="34"/>
            </a:endParaRPr>
          </a:p>
          <a:p>
            <a:pPr lvl="0" algn="l">
              <a:buNone/>
            </a:pPr>
            <a:endParaRPr lang="pt-BR" sz="5200" b="1">
              <a:solidFill>
                <a:srgbClr val="FFFFFF"/>
              </a:solidFill>
              <a:latin typeface="Verdana" pitchFamily="34"/>
              <a:ea typeface="Verdana" pitchFamily="34"/>
            </a:endParaRPr>
          </a:p>
          <a:p>
            <a:pPr lvl="0" algn="l">
              <a:buNone/>
            </a:pPr>
            <a:endParaRPr lang="pt-BR" sz="5200" b="1">
              <a:solidFill>
                <a:srgbClr val="0000FF"/>
              </a:solidFill>
              <a:latin typeface="Verdana" pitchFamily="34"/>
              <a:ea typeface="Verdana" pitchFamily="34"/>
            </a:endParaRPr>
          </a:p>
          <a:p>
            <a:pPr lvl="0" algn="l">
              <a:buNone/>
            </a:pPr>
            <a:r>
              <a:rPr lang="pt-BR" sz="2600" b="1">
                <a:solidFill>
                  <a:srgbClr val="0000FF"/>
                </a:solidFill>
                <a:latin typeface="Verdana" pitchFamily="34"/>
                <a:ea typeface="Verdana" pitchFamily="34"/>
              </a:rPr>
              <a:t>                         </a:t>
            </a:r>
            <a:r>
              <a:rPr lang="pt-BR" sz="2600" b="1">
                <a:solidFill>
                  <a:srgbClr val="3399FF"/>
                </a:solidFill>
                <a:latin typeface="Verdana" pitchFamily="34"/>
                <a:ea typeface="Verdana" pitchFamily="34"/>
              </a:rPr>
              <a:t>Gestão 2015 – 2017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144000" y="648000"/>
            <a:ext cx="7454879" cy="6573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3600" b="1" i="0" u="none" strike="noStrike" kern="1200">
                <a:ln>
                  <a:noFill/>
                </a:ln>
                <a:solidFill>
                  <a:srgbClr val="FFFFFF"/>
                </a:solidFill>
                <a:latin typeface="Trebuchet MS" pitchFamily="34"/>
                <a:ea typeface="Microsoft YaHei" pitchFamily="2"/>
                <a:cs typeface="Mangal" pitchFamily="2"/>
              </a:rPr>
              <a:t>Departamento de Fiscalização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216000" y="263880"/>
            <a:ext cx="7020000" cy="1248120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t-BR" sz="3600" b="1">
                <a:solidFill>
                  <a:srgbClr val="FFFFFF"/>
                </a:solidFill>
                <a:latin typeface="Trebuchet MS" pitchFamily="34"/>
              </a:rPr>
              <a:t>Departamento de Fiscalização</a:t>
            </a:r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4294967295"/>
          </p:nvPr>
        </p:nvSpPr>
        <p:spPr>
          <a:xfrm>
            <a:off x="288000" y="1823760"/>
            <a:ext cx="9576000" cy="559224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528"/>
              </a:spcAft>
              <a:buSzPct val="45000"/>
              <a:buFont typeface="StarSymbol"/>
              <a:buNone/>
              <a:defRPr lang="pt-BR" sz="34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528"/>
              </a:spcAft>
              <a:buSzPct val="45000"/>
              <a:buFont typeface="StarSymbol"/>
              <a:buChar char="●"/>
              <a:defRPr lang="pt-BR" sz="34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225"/>
              </a:spcAft>
              <a:buSzPct val="75000"/>
              <a:buFont typeface="StarSymbol"/>
              <a:buChar char="–"/>
              <a:defRPr lang="pt-BR" sz="304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916"/>
              </a:spcAft>
              <a:buSzPct val="45000"/>
              <a:buFont typeface="StarSymbol"/>
              <a:buChar char="●"/>
              <a:defRPr lang="pt-BR" sz="260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609"/>
              </a:spcAft>
              <a:buSzPct val="75000"/>
              <a:buFont typeface="StarSymbol"/>
              <a:buChar char="–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9pPr>
          </a:lstStyle>
          <a:p>
            <a:pPr lvl="0" algn="ctr">
              <a:buNone/>
            </a:pPr>
            <a:endParaRPr lang="pt-BR" sz="4000" b="1">
              <a:solidFill>
                <a:srgbClr val="0000FF"/>
              </a:solidFill>
              <a:latin typeface="Verdana" pitchFamily="34"/>
            </a:endParaRPr>
          </a:p>
          <a:p>
            <a:pPr lvl="0" algn="ctr">
              <a:buNone/>
            </a:pPr>
            <a:endParaRPr lang="pt-BR" sz="4000">
              <a:solidFill>
                <a:srgbClr val="000000"/>
              </a:solidFill>
              <a:latin typeface="Verdana" pitchFamily="34"/>
            </a:endParaRPr>
          </a:p>
          <a:p>
            <a:pPr lvl="0">
              <a:buNone/>
            </a:pPr>
            <a:endParaRPr lang="pt-BR" sz="4000">
              <a:solidFill>
                <a:srgbClr val="0000FF"/>
              </a:solidFill>
              <a:latin typeface="Verdana" pitchFamily="34"/>
            </a:endParaRPr>
          </a:p>
          <a:p>
            <a:pPr lvl="0">
              <a:buNone/>
            </a:pPr>
            <a:endParaRPr lang="pt-BR" sz="4000">
              <a:latin typeface="Verdana" pitchFamily="34"/>
            </a:endParaRPr>
          </a:p>
        </p:txBody>
      </p:sp>
      <p:pic>
        <p:nvPicPr>
          <p:cNvPr id="4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7776000" y="144000"/>
            <a:ext cx="2232000" cy="5493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aixaDeTexto 4"/>
          <p:cNvSpPr txBox="1"/>
          <p:nvPr/>
        </p:nvSpPr>
        <p:spPr>
          <a:xfrm>
            <a:off x="142655" y="1115541"/>
            <a:ext cx="9864233" cy="550325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>
            <a:spAutoFit/>
          </a:bodyPr>
          <a:lstStyle/>
          <a:p>
            <a:pPr marL="0" marR="0" lvl="0" indent="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400" b="1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Validação do Instrumento de Coleta de Dados</a:t>
            </a:r>
          </a:p>
          <a:p>
            <a:pPr marL="342900" marR="0" lvl="0" indent="-34290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tabLst/>
            </a:pPr>
            <a:r>
              <a:rPr lang="pt-BR" sz="2400" b="0" i="0" u="none" strike="noStrike" kern="1200" dirty="0" smtClean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Visitas </a:t>
            </a:r>
            <a:r>
              <a:rPr lang="pt-BR" sz="2400" b="0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conjuntas com Fiscais e Comissão de Saúde da Mulher </a:t>
            </a:r>
            <a:endParaRPr lang="pt-BR" sz="2400" b="0" i="0" u="none" strike="noStrike" kern="1200" dirty="0" smtClean="0">
              <a:ln>
                <a:noFill/>
              </a:ln>
              <a:latin typeface="Cambria" pitchFamily="18"/>
              <a:ea typeface="Microsoft YaHei" pitchFamily="2"/>
              <a:cs typeface="Mangal" pitchFamily="2"/>
            </a:endParaRPr>
          </a:p>
          <a:p>
            <a:pPr marL="342900" marR="0" lvl="0" indent="-34290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tabLst/>
            </a:pPr>
            <a:r>
              <a:rPr lang="pt-BR" sz="2400" b="0" i="0" u="none" strike="noStrike" kern="1200" dirty="0" smtClean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em </a:t>
            </a:r>
            <a:r>
              <a:rPr lang="pt-BR" sz="2400" b="0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Maternidades e UBS.</a:t>
            </a:r>
          </a:p>
          <a:p>
            <a:pPr marL="0" marR="0" lvl="0" indent="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2400" b="0" i="0" u="none" strike="noStrike" kern="1200" dirty="0">
              <a:ln>
                <a:noFill/>
              </a:ln>
              <a:latin typeface="Cambria" pitchFamily="18"/>
              <a:ea typeface="Microsoft YaHei" pitchFamily="2"/>
              <a:cs typeface="Mangal" pitchFamily="2"/>
            </a:endParaRPr>
          </a:p>
          <a:p>
            <a:pPr marL="0" marR="0" lvl="0" indent="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400" b="0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- Visita Técnica do GT de Saúde da Mulher do </a:t>
            </a:r>
            <a:r>
              <a:rPr lang="pt-BR" sz="2400" b="0" i="0" u="none" strike="noStrike" kern="1200" dirty="0" err="1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Cofen</a:t>
            </a:r>
            <a:r>
              <a:rPr lang="pt-BR" sz="2400" b="0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 e Fiscal do </a:t>
            </a:r>
            <a:r>
              <a:rPr lang="pt-BR" sz="2400" b="0" i="0" u="none" strike="noStrike" kern="1200" dirty="0" err="1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Coren</a:t>
            </a:r>
            <a:r>
              <a:rPr lang="pt-BR" sz="2400" b="0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 - PA (22 a 24/06/2016 - </a:t>
            </a:r>
            <a:r>
              <a:rPr lang="pt-BR" sz="24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Microsoft YaHei" pitchFamily="2"/>
                <a:cs typeface="Mangal" pitchFamily="2"/>
              </a:rPr>
              <a:t>Maria Cristina, </a:t>
            </a:r>
            <a:r>
              <a:rPr lang="pt-BR" sz="2400" b="0" i="0" u="none" strike="noStrike" kern="1200" dirty="0" err="1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Microsoft YaHei" pitchFamily="2"/>
                <a:cs typeface="Mangal" pitchFamily="2"/>
              </a:rPr>
              <a:t>Elisanete</a:t>
            </a:r>
            <a:r>
              <a:rPr lang="pt-BR" sz="24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Microsoft YaHei" pitchFamily="2"/>
                <a:cs typeface="Mangal" pitchFamily="2"/>
              </a:rPr>
              <a:t> e Mônica</a:t>
            </a:r>
            <a:r>
              <a:rPr lang="pt-BR" sz="2400" b="0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).</a:t>
            </a:r>
          </a:p>
          <a:p>
            <a:pPr marL="0" marR="0" lvl="0" indent="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2400" b="0" i="0" u="none" strike="noStrike" kern="1200" dirty="0">
              <a:ln>
                <a:noFill/>
              </a:ln>
              <a:latin typeface="Cambria" pitchFamily="18"/>
              <a:ea typeface="Microsoft YaHei" pitchFamily="2"/>
              <a:cs typeface="Mangal" pitchFamily="2"/>
            </a:endParaRPr>
          </a:p>
          <a:p>
            <a:pPr marL="0" marR="0" lvl="0" indent="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400" b="0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- </a:t>
            </a:r>
            <a:r>
              <a:rPr lang="pt-BR" sz="24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Microsoft YaHei" pitchFamily="2"/>
                <a:cs typeface="Mangal" pitchFamily="2"/>
              </a:rPr>
              <a:t>Grupo de apoio do </a:t>
            </a:r>
            <a:r>
              <a:rPr lang="pt-BR" sz="2400" b="0" i="0" u="none" strike="noStrike" kern="1200" dirty="0" err="1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Microsoft YaHei" pitchFamily="2"/>
                <a:cs typeface="Mangal" pitchFamily="2"/>
              </a:rPr>
              <a:t>Cofen</a:t>
            </a:r>
            <a:r>
              <a:rPr lang="pt-BR" sz="24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Microsoft YaHei" pitchFamily="2"/>
                <a:cs typeface="Mangal" pitchFamily="2"/>
              </a:rPr>
              <a:t> - d</a:t>
            </a:r>
            <a:r>
              <a:rPr lang="pt-BR" sz="2400" b="0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iscussões sobre </a:t>
            </a:r>
            <a:r>
              <a:rPr lang="pt-BR" sz="2400" b="0" i="0" u="none" strike="noStrike" kern="1200" dirty="0" err="1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serviços,irregularidades</a:t>
            </a:r>
            <a:r>
              <a:rPr lang="pt-BR" sz="2400" b="0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 verificadas, legislações vigentes, as estratégias para atuação conjunta no seguimento do processo de fiscalização.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216000" y="263880"/>
            <a:ext cx="7020000" cy="1248120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t-BR" sz="3600" b="1">
                <a:solidFill>
                  <a:srgbClr val="FFFFFF"/>
                </a:solidFill>
                <a:latin typeface="Trebuchet MS" pitchFamily="34"/>
              </a:rPr>
              <a:t>Departamento de Fiscalização</a:t>
            </a:r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4294967295"/>
          </p:nvPr>
        </p:nvSpPr>
        <p:spPr>
          <a:xfrm>
            <a:off x="288000" y="1823760"/>
            <a:ext cx="9576000" cy="559224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528"/>
              </a:spcAft>
              <a:buSzPct val="45000"/>
              <a:buFont typeface="StarSymbol"/>
              <a:buNone/>
              <a:defRPr lang="pt-BR" sz="34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528"/>
              </a:spcAft>
              <a:buSzPct val="45000"/>
              <a:buFont typeface="StarSymbol"/>
              <a:buChar char="●"/>
              <a:defRPr lang="pt-BR" sz="34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225"/>
              </a:spcAft>
              <a:buSzPct val="75000"/>
              <a:buFont typeface="StarSymbol"/>
              <a:buChar char="–"/>
              <a:defRPr lang="pt-BR" sz="304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916"/>
              </a:spcAft>
              <a:buSzPct val="45000"/>
              <a:buFont typeface="StarSymbol"/>
              <a:buChar char="●"/>
              <a:defRPr lang="pt-BR" sz="260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609"/>
              </a:spcAft>
              <a:buSzPct val="75000"/>
              <a:buFont typeface="StarSymbol"/>
              <a:buChar char="–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9pPr>
          </a:lstStyle>
          <a:p>
            <a:pPr lvl="0" algn="ctr">
              <a:buNone/>
            </a:pPr>
            <a:endParaRPr lang="pt-BR" sz="4000" b="1">
              <a:solidFill>
                <a:srgbClr val="0000FF"/>
              </a:solidFill>
              <a:latin typeface="Verdana" pitchFamily="34"/>
            </a:endParaRPr>
          </a:p>
          <a:p>
            <a:pPr lvl="0" algn="ctr">
              <a:buNone/>
            </a:pPr>
            <a:endParaRPr lang="pt-BR" sz="4000">
              <a:solidFill>
                <a:srgbClr val="000000"/>
              </a:solidFill>
              <a:latin typeface="Verdana" pitchFamily="34"/>
            </a:endParaRPr>
          </a:p>
          <a:p>
            <a:pPr lvl="0">
              <a:buNone/>
            </a:pPr>
            <a:endParaRPr lang="pt-BR" sz="4000">
              <a:solidFill>
                <a:srgbClr val="0000FF"/>
              </a:solidFill>
              <a:latin typeface="Verdana" pitchFamily="34"/>
            </a:endParaRPr>
          </a:p>
          <a:p>
            <a:pPr lvl="0">
              <a:buNone/>
            </a:pPr>
            <a:endParaRPr lang="pt-BR" sz="4000">
              <a:latin typeface="Verdana" pitchFamily="34"/>
            </a:endParaRPr>
          </a:p>
        </p:txBody>
      </p:sp>
      <p:pic>
        <p:nvPicPr>
          <p:cNvPr id="4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7776000" y="144000"/>
            <a:ext cx="2232000" cy="5493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aixaDeTexto 4"/>
          <p:cNvSpPr txBox="1"/>
          <p:nvPr/>
        </p:nvSpPr>
        <p:spPr>
          <a:xfrm>
            <a:off x="1200" y="1115541"/>
            <a:ext cx="10008001" cy="550325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>
            <a:spAutoFit/>
          </a:bodyPr>
          <a:lstStyle/>
          <a:p>
            <a:pPr marL="0" marR="0" lvl="0" indent="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400" b="1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Validação do Instrumento de Coleta de Dados</a:t>
            </a:r>
          </a:p>
          <a:p>
            <a:pPr marL="342900" marR="0" lvl="0" indent="-34290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tabLst/>
            </a:pPr>
            <a:r>
              <a:rPr lang="pt-BR" sz="2400" b="0" i="0" u="none" strike="noStrike" kern="1200" dirty="0" smtClean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Visitas </a:t>
            </a:r>
            <a:r>
              <a:rPr lang="pt-BR" sz="2400" b="0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conjuntas com Fiscais e Comissão de Saúde da Mulher em </a:t>
            </a:r>
            <a:endParaRPr lang="pt-BR" sz="2400" b="0" i="0" u="none" strike="noStrike" kern="1200" dirty="0" smtClean="0">
              <a:ln>
                <a:noFill/>
              </a:ln>
              <a:latin typeface="Cambria" pitchFamily="18"/>
              <a:ea typeface="Microsoft YaHei" pitchFamily="2"/>
              <a:cs typeface="Mangal" pitchFamily="2"/>
            </a:endParaRPr>
          </a:p>
          <a:p>
            <a:pPr marL="342900" marR="0" lvl="0" indent="-34290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tabLst/>
            </a:pPr>
            <a:r>
              <a:rPr lang="pt-BR" sz="2400" b="0" i="0" u="none" strike="noStrike" kern="1200" dirty="0" smtClean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Maternidades </a:t>
            </a:r>
            <a:r>
              <a:rPr lang="pt-BR" sz="2400" b="0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e UBS.</a:t>
            </a:r>
          </a:p>
          <a:p>
            <a:pPr marL="0" marR="0" lvl="0" indent="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2400" b="0" i="0" u="none" strike="noStrike" kern="1200" dirty="0">
              <a:ln>
                <a:noFill/>
              </a:ln>
              <a:latin typeface="Cambria" pitchFamily="18"/>
              <a:ea typeface="Microsoft YaHei" pitchFamily="2"/>
              <a:cs typeface="Mangal" pitchFamily="2"/>
            </a:endParaRPr>
          </a:p>
          <a:p>
            <a:pPr marL="0" marR="0" lvl="0" indent="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400" b="0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- Visita Técnica do GT de Saúde da Mulher do </a:t>
            </a:r>
            <a:r>
              <a:rPr lang="pt-BR" sz="2400" b="0" i="0" u="none" strike="noStrike" kern="1200" dirty="0" err="1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Cofen</a:t>
            </a:r>
            <a:r>
              <a:rPr lang="pt-BR" sz="2400" b="0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 e Fiscal do </a:t>
            </a:r>
            <a:r>
              <a:rPr lang="pt-BR" sz="2400" b="0" i="0" u="none" strike="noStrike" kern="1200" dirty="0" err="1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Coren</a:t>
            </a:r>
            <a:r>
              <a:rPr lang="pt-BR" sz="2400" b="0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 - PA (22 a 24/06/2016 - </a:t>
            </a:r>
            <a:r>
              <a:rPr lang="pt-BR" sz="24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Microsoft YaHei" pitchFamily="2"/>
                <a:cs typeface="Mangal" pitchFamily="2"/>
              </a:rPr>
              <a:t>Maria Cristina, </a:t>
            </a:r>
            <a:r>
              <a:rPr lang="pt-BR" sz="2400" b="0" i="0" u="none" strike="noStrike" kern="1200" dirty="0" err="1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Microsoft YaHei" pitchFamily="2"/>
                <a:cs typeface="Mangal" pitchFamily="2"/>
              </a:rPr>
              <a:t>Elisanete</a:t>
            </a:r>
            <a:r>
              <a:rPr lang="pt-BR" sz="24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Microsoft YaHei" pitchFamily="2"/>
                <a:cs typeface="Mangal" pitchFamily="2"/>
              </a:rPr>
              <a:t> e Mônica</a:t>
            </a:r>
            <a:r>
              <a:rPr lang="pt-BR" sz="2400" b="0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).</a:t>
            </a:r>
          </a:p>
          <a:p>
            <a:pPr marL="0" marR="0" lvl="0" indent="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2400" b="0" i="0" u="none" strike="noStrike" kern="1200" dirty="0">
              <a:ln>
                <a:noFill/>
              </a:ln>
              <a:latin typeface="Cambria" pitchFamily="18"/>
              <a:ea typeface="Microsoft YaHei" pitchFamily="2"/>
              <a:cs typeface="Mangal" pitchFamily="2"/>
            </a:endParaRPr>
          </a:p>
          <a:p>
            <a:pPr marL="0" marR="0" lvl="0" indent="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400" b="0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- </a:t>
            </a:r>
            <a:r>
              <a:rPr lang="pt-BR" sz="24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Microsoft YaHei" pitchFamily="2"/>
                <a:cs typeface="Mangal" pitchFamily="2"/>
              </a:rPr>
              <a:t>Grupo de apoio do </a:t>
            </a:r>
            <a:r>
              <a:rPr lang="pt-BR" sz="2400" b="0" i="0" u="none" strike="noStrike" kern="1200" dirty="0" err="1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Microsoft YaHei" pitchFamily="2"/>
                <a:cs typeface="Mangal" pitchFamily="2"/>
              </a:rPr>
              <a:t>Cofen</a:t>
            </a:r>
            <a:r>
              <a:rPr lang="pt-BR" sz="24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Microsoft YaHei" pitchFamily="2"/>
                <a:cs typeface="Mangal" pitchFamily="2"/>
              </a:rPr>
              <a:t> - d</a:t>
            </a:r>
            <a:r>
              <a:rPr lang="pt-BR" sz="2400" b="0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iscussões sobre </a:t>
            </a:r>
            <a:r>
              <a:rPr lang="pt-BR" sz="2400" b="0" i="0" u="none" strike="noStrike" kern="1200" dirty="0" err="1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serviços,irregularidades</a:t>
            </a:r>
            <a:r>
              <a:rPr lang="pt-BR" sz="2400" b="0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 verificadas, legislações vigentes, as estratégias para atuação conjunta no seguimento do processo de fiscalização.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216000" y="263880"/>
            <a:ext cx="7020000" cy="1248120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t-BR" sz="3600" b="1" dirty="0">
                <a:solidFill>
                  <a:srgbClr val="FFFFFF"/>
                </a:solidFill>
                <a:latin typeface="Trebuchet MS" pitchFamily="34"/>
              </a:rPr>
              <a:t>Departamento de Fiscalização</a:t>
            </a:r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4294967295"/>
          </p:nvPr>
        </p:nvSpPr>
        <p:spPr>
          <a:xfrm>
            <a:off x="288000" y="1823760"/>
            <a:ext cx="9576000" cy="559224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528"/>
              </a:spcAft>
              <a:buSzPct val="45000"/>
              <a:buFont typeface="StarSymbol"/>
              <a:buNone/>
              <a:defRPr lang="pt-BR" sz="34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528"/>
              </a:spcAft>
              <a:buSzPct val="45000"/>
              <a:buFont typeface="StarSymbol"/>
              <a:buChar char="●"/>
              <a:defRPr lang="pt-BR" sz="34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225"/>
              </a:spcAft>
              <a:buSzPct val="75000"/>
              <a:buFont typeface="StarSymbol"/>
              <a:buChar char="–"/>
              <a:defRPr lang="pt-BR" sz="304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916"/>
              </a:spcAft>
              <a:buSzPct val="45000"/>
              <a:buFont typeface="StarSymbol"/>
              <a:buChar char="●"/>
              <a:defRPr lang="pt-BR" sz="260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609"/>
              </a:spcAft>
              <a:buSzPct val="75000"/>
              <a:buFont typeface="StarSymbol"/>
              <a:buChar char="–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9pPr>
          </a:lstStyle>
          <a:p>
            <a:pPr lvl="0" algn="ctr">
              <a:buNone/>
            </a:pPr>
            <a:endParaRPr lang="pt-BR" sz="4000" b="1">
              <a:solidFill>
                <a:srgbClr val="0000FF"/>
              </a:solidFill>
              <a:latin typeface="Verdana" pitchFamily="34"/>
            </a:endParaRPr>
          </a:p>
          <a:p>
            <a:pPr lvl="0" algn="ctr">
              <a:buNone/>
            </a:pPr>
            <a:endParaRPr lang="pt-BR" sz="4000">
              <a:solidFill>
                <a:srgbClr val="000000"/>
              </a:solidFill>
              <a:latin typeface="Verdana" pitchFamily="34"/>
            </a:endParaRPr>
          </a:p>
          <a:p>
            <a:pPr lvl="0">
              <a:buNone/>
            </a:pPr>
            <a:endParaRPr lang="pt-BR" sz="4000">
              <a:solidFill>
                <a:srgbClr val="0000FF"/>
              </a:solidFill>
              <a:latin typeface="Verdana" pitchFamily="34"/>
            </a:endParaRPr>
          </a:p>
          <a:p>
            <a:pPr lvl="0">
              <a:buNone/>
            </a:pPr>
            <a:endParaRPr lang="pt-BR" sz="4000">
              <a:latin typeface="Verdana" pitchFamily="34"/>
            </a:endParaRPr>
          </a:p>
        </p:txBody>
      </p:sp>
      <p:pic>
        <p:nvPicPr>
          <p:cNvPr id="4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7766280" y="86760"/>
            <a:ext cx="2232000" cy="5493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aixaDeTexto 4"/>
          <p:cNvSpPr txBox="1"/>
          <p:nvPr/>
        </p:nvSpPr>
        <p:spPr>
          <a:xfrm>
            <a:off x="0" y="1619597"/>
            <a:ext cx="10080625" cy="4420782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>
            <a:spAutoFit/>
          </a:bodyPr>
          <a:lstStyle/>
          <a:p>
            <a:pPr marL="0" marR="0" lvl="0" indent="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400" b="1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Avaliação do Instrumento de Coleta de Dados para </a:t>
            </a:r>
            <a:r>
              <a:rPr lang="pt-BR" sz="2400" b="1" i="0" u="none" strike="noStrike" kern="1200" dirty="0" smtClean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Fiscalização</a:t>
            </a:r>
          </a:p>
          <a:p>
            <a:pPr marL="0" marR="0" lvl="0" indent="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400" b="1" i="0" u="none" strike="noStrike" kern="1200" dirty="0" smtClean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 </a:t>
            </a:r>
            <a:r>
              <a:rPr lang="pt-BR" sz="2400" b="1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em Serviços de Enfermagem Obstétrica:</a:t>
            </a:r>
          </a:p>
          <a:p>
            <a:pPr marL="0" marR="0" lvl="0" indent="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2400" b="0" i="0" u="none" strike="noStrike" kern="1200" dirty="0">
              <a:ln>
                <a:noFill/>
              </a:ln>
              <a:latin typeface="Cambria" pitchFamily="18"/>
              <a:ea typeface="Microsoft YaHei" pitchFamily="2"/>
              <a:cs typeface="Mangal" pitchFamily="2"/>
            </a:endParaRPr>
          </a:p>
          <a:p>
            <a:pPr marL="0" marR="0" lvl="0" indent="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400" b="0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- Fatores facilitadores -</a:t>
            </a:r>
            <a:r>
              <a:rPr lang="pt-BR" sz="2400" b="0" i="0" u="none" strike="noStrike" kern="1200" dirty="0">
                <a:ln>
                  <a:noFill/>
                </a:ln>
                <a:latin typeface="Cambria" pitchFamily="18"/>
                <a:ea typeface="Times New Roman" pitchFamily="18"/>
                <a:cs typeface="Mangal" pitchFamily="2"/>
              </a:rPr>
              <a:t> um olhar diferenciado dos Fiscais nas inspeções e direcionamento para os procedimentos de fiscalização.</a:t>
            </a:r>
          </a:p>
          <a:p>
            <a:pPr marL="0" marR="0" lvl="0" indent="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2400" b="0" i="0" u="none" strike="noStrike" kern="1200" dirty="0">
              <a:ln>
                <a:noFill/>
              </a:ln>
              <a:latin typeface="Cambria" pitchFamily="18"/>
              <a:ea typeface="Times New Roman" pitchFamily="18"/>
              <a:cs typeface="Mangal" pitchFamily="2"/>
            </a:endParaRPr>
          </a:p>
          <a:p>
            <a:pPr marL="0" marR="0" lvl="0" indent="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4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Times New Roman" pitchFamily="18"/>
                <a:cs typeface="Mangal" pitchFamily="2"/>
              </a:rPr>
              <a:t>- Fatores </a:t>
            </a:r>
            <a:r>
              <a:rPr lang="pt-BR" sz="2400" b="0" i="0" u="none" strike="noStrike" kern="1200" dirty="0" err="1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Times New Roman" pitchFamily="18"/>
                <a:cs typeface="Mangal" pitchFamily="2"/>
              </a:rPr>
              <a:t>dificultadores</a:t>
            </a:r>
            <a:r>
              <a:rPr lang="pt-BR" sz="24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Times New Roman" pitchFamily="18"/>
                <a:cs typeface="Mangal" pitchFamily="2"/>
              </a:rPr>
              <a:t> – extensão do Instrumento juntando</a:t>
            </a:r>
            <a:r>
              <a:rPr lang="pt-BR" sz="24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Microsoft YaHei" pitchFamily="2"/>
                <a:cs typeface="Mangal" pitchFamily="2"/>
              </a:rPr>
              <a:t> instituição hospitalar e unidade de atenção básica.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216000" y="263880"/>
            <a:ext cx="7020000" cy="1248120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t-BR" sz="3600" b="1">
                <a:solidFill>
                  <a:srgbClr val="FFFFFF"/>
                </a:solidFill>
                <a:latin typeface="Trebuchet MS" pitchFamily="34"/>
              </a:rPr>
              <a:t>Departamento de Fiscalização</a:t>
            </a:r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4294967295"/>
          </p:nvPr>
        </p:nvSpPr>
        <p:spPr>
          <a:xfrm>
            <a:off x="288000" y="1823760"/>
            <a:ext cx="9576000" cy="559224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528"/>
              </a:spcAft>
              <a:buSzPct val="45000"/>
              <a:buFont typeface="StarSymbol"/>
              <a:buNone/>
              <a:defRPr lang="pt-BR" sz="34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528"/>
              </a:spcAft>
              <a:buSzPct val="45000"/>
              <a:buFont typeface="StarSymbol"/>
              <a:buChar char="●"/>
              <a:defRPr lang="pt-BR" sz="34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225"/>
              </a:spcAft>
              <a:buSzPct val="75000"/>
              <a:buFont typeface="StarSymbol"/>
              <a:buChar char="–"/>
              <a:defRPr lang="pt-BR" sz="304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916"/>
              </a:spcAft>
              <a:buSzPct val="45000"/>
              <a:buFont typeface="StarSymbol"/>
              <a:buChar char="●"/>
              <a:defRPr lang="pt-BR" sz="260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609"/>
              </a:spcAft>
              <a:buSzPct val="75000"/>
              <a:buFont typeface="StarSymbol"/>
              <a:buChar char="–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9pPr>
          </a:lstStyle>
          <a:p>
            <a:pPr lvl="0" algn="ctr">
              <a:buNone/>
            </a:pPr>
            <a:endParaRPr lang="pt-BR" sz="4000" b="1">
              <a:solidFill>
                <a:srgbClr val="0000FF"/>
              </a:solidFill>
              <a:latin typeface="Verdana" pitchFamily="34"/>
            </a:endParaRPr>
          </a:p>
          <a:p>
            <a:pPr lvl="0" algn="ctr">
              <a:buNone/>
            </a:pPr>
            <a:endParaRPr lang="pt-BR" sz="4000">
              <a:solidFill>
                <a:srgbClr val="000000"/>
              </a:solidFill>
              <a:latin typeface="Verdana" pitchFamily="34"/>
            </a:endParaRPr>
          </a:p>
          <a:p>
            <a:pPr lvl="0">
              <a:buNone/>
            </a:pPr>
            <a:endParaRPr lang="pt-BR" sz="4000">
              <a:solidFill>
                <a:srgbClr val="0000FF"/>
              </a:solidFill>
              <a:latin typeface="Verdana" pitchFamily="34"/>
            </a:endParaRPr>
          </a:p>
          <a:p>
            <a:pPr lvl="0">
              <a:buNone/>
            </a:pPr>
            <a:endParaRPr lang="pt-BR" sz="4000">
              <a:latin typeface="Verdana" pitchFamily="34"/>
            </a:endParaRPr>
          </a:p>
        </p:txBody>
      </p:sp>
      <p:pic>
        <p:nvPicPr>
          <p:cNvPr id="4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7776000" y="144000"/>
            <a:ext cx="2232000" cy="5493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aixaDeTexto 4"/>
          <p:cNvSpPr txBox="1"/>
          <p:nvPr/>
        </p:nvSpPr>
        <p:spPr>
          <a:xfrm>
            <a:off x="36312" y="1475581"/>
            <a:ext cx="10008000" cy="4961892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>
            <a:spAutoFit/>
          </a:bodyPr>
          <a:lstStyle/>
          <a:p>
            <a:pPr marL="0" marR="0" lvl="0" indent="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400" b="1" i="0" u="none" strike="noStrike" kern="1200" dirty="0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Microsoft YaHei" pitchFamily="2"/>
                <a:cs typeface="Mangal" pitchFamily="2"/>
              </a:rPr>
              <a:t>Sugestões </a:t>
            </a:r>
            <a:r>
              <a:rPr lang="pt-BR" sz="2400" b="1" i="0" u="none" strike="noStrike" kern="1200" dirty="0" err="1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Microsoft YaHei" pitchFamily="2"/>
                <a:cs typeface="Mangal" pitchFamily="2"/>
              </a:rPr>
              <a:t>Coren</a:t>
            </a:r>
            <a:r>
              <a:rPr lang="pt-BR" sz="2400" b="1" i="0" u="none" strike="noStrike" kern="1200" dirty="0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Microsoft YaHei" pitchFamily="2"/>
                <a:cs typeface="Mangal" pitchFamily="2"/>
              </a:rPr>
              <a:t>/PR para o </a:t>
            </a:r>
            <a:r>
              <a:rPr lang="pt-BR" sz="24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Microsoft YaHei" pitchFamily="2"/>
                <a:cs typeface="Mangal" pitchFamily="2"/>
              </a:rPr>
              <a:t>Instrumento de Coleta de Dados para </a:t>
            </a:r>
            <a:endParaRPr lang="pt-BR" sz="2400" b="0" i="0" u="none" strike="noStrike" kern="1200" dirty="0" smtClean="0">
              <a:ln>
                <a:noFill/>
              </a:ln>
              <a:solidFill>
                <a:srgbClr val="000000"/>
              </a:solidFill>
              <a:latin typeface="Cambria" pitchFamily="18"/>
              <a:ea typeface="Microsoft YaHei" pitchFamily="2"/>
              <a:cs typeface="Mangal" pitchFamily="2"/>
            </a:endParaRPr>
          </a:p>
          <a:p>
            <a:pPr marL="0" marR="0" lvl="0" indent="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400" b="0" i="0" u="none" strike="noStrike" kern="1200" dirty="0" smtClean="0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Microsoft YaHei" pitchFamily="2"/>
                <a:cs typeface="Mangal" pitchFamily="2"/>
              </a:rPr>
              <a:t>Fiscalização </a:t>
            </a:r>
            <a:r>
              <a:rPr lang="pt-BR" sz="24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Microsoft YaHei" pitchFamily="2"/>
                <a:cs typeface="Mangal" pitchFamily="2"/>
              </a:rPr>
              <a:t>em Serviços de Enfermagem Obstétrica:</a:t>
            </a:r>
          </a:p>
          <a:p>
            <a:pPr marL="0" marR="0" lvl="0" indent="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4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Microsoft YaHei" pitchFamily="2"/>
                <a:cs typeface="Mangal" pitchFamily="2"/>
              </a:rPr>
              <a:t>- I</a:t>
            </a:r>
            <a:r>
              <a:rPr lang="pt-BR" sz="24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Arial" pitchFamily="34"/>
                <a:cs typeface="Mangal" pitchFamily="2"/>
              </a:rPr>
              <a:t>nstrumentos em separados para Maternidades e Unidades de Saúde Pública.</a:t>
            </a:r>
          </a:p>
          <a:p>
            <a:pPr marL="0" marR="0" lvl="0" indent="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2400" b="0" i="0" u="none" strike="noStrike" kern="1200" dirty="0">
              <a:ln>
                <a:noFill/>
              </a:ln>
              <a:solidFill>
                <a:srgbClr val="000000"/>
              </a:solidFill>
              <a:latin typeface="Cambria" pitchFamily="18"/>
              <a:ea typeface="Arial" pitchFamily="34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4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Arial" pitchFamily="34"/>
                <a:cs typeface="Mangal" pitchFamily="2"/>
              </a:rPr>
              <a:t>- Incluir informações essenciais à fiscalização na caracterização dos serviços como número de leitos no setor, leitos por quarto/enfermaria, taxa de ocupação, taxa ou número de cesárias e partos normais por mês; fluxo dos atendimentos; característica da instituição se pública ou privada; tipo de clientela a que se destina; referência para outras instituições, municípios ou regiões.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216000" y="263880"/>
            <a:ext cx="7020000" cy="1248120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t-BR" sz="3600" b="1">
                <a:solidFill>
                  <a:srgbClr val="FFFFFF"/>
                </a:solidFill>
                <a:latin typeface="Trebuchet MS" pitchFamily="34"/>
              </a:rPr>
              <a:t>Departamento de Fiscalização</a:t>
            </a:r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4294967295"/>
          </p:nvPr>
        </p:nvSpPr>
        <p:spPr>
          <a:xfrm>
            <a:off x="287784" y="1143396"/>
            <a:ext cx="9576000" cy="559224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528"/>
              </a:spcAft>
              <a:buSzPct val="45000"/>
              <a:buFont typeface="StarSymbol"/>
              <a:buNone/>
              <a:defRPr lang="pt-BR" sz="34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528"/>
              </a:spcAft>
              <a:buSzPct val="45000"/>
              <a:buFont typeface="StarSymbol"/>
              <a:buChar char="●"/>
              <a:defRPr lang="pt-BR" sz="34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225"/>
              </a:spcAft>
              <a:buSzPct val="75000"/>
              <a:buFont typeface="StarSymbol"/>
              <a:buChar char="–"/>
              <a:defRPr lang="pt-BR" sz="304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916"/>
              </a:spcAft>
              <a:buSzPct val="45000"/>
              <a:buFont typeface="StarSymbol"/>
              <a:buChar char="●"/>
              <a:defRPr lang="pt-BR" sz="260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609"/>
              </a:spcAft>
              <a:buSzPct val="75000"/>
              <a:buFont typeface="StarSymbol"/>
              <a:buChar char="–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9pPr>
          </a:lstStyle>
          <a:p>
            <a:pPr lvl="0" algn="ctr">
              <a:buNone/>
            </a:pPr>
            <a:endParaRPr lang="pt-BR" sz="4000" b="1">
              <a:solidFill>
                <a:srgbClr val="0000FF"/>
              </a:solidFill>
              <a:latin typeface="Verdana" pitchFamily="34"/>
            </a:endParaRPr>
          </a:p>
          <a:p>
            <a:pPr lvl="0" algn="ctr">
              <a:buNone/>
            </a:pPr>
            <a:endParaRPr lang="pt-BR" sz="4000">
              <a:solidFill>
                <a:srgbClr val="000000"/>
              </a:solidFill>
              <a:latin typeface="Verdana" pitchFamily="34"/>
            </a:endParaRPr>
          </a:p>
          <a:p>
            <a:pPr lvl="0">
              <a:buNone/>
            </a:pPr>
            <a:endParaRPr lang="pt-BR" sz="4000">
              <a:solidFill>
                <a:srgbClr val="0000FF"/>
              </a:solidFill>
              <a:latin typeface="Verdana" pitchFamily="34"/>
            </a:endParaRPr>
          </a:p>
          <a:p>
            <a:pPr lvl="0">
              <a:buNone/>
            </a:pPr>
            <a:endParaRPr lang="pt-BR" sz="4000">
              <a:latin typeface="Verdana" pitchFamily="34"/>
            </a:endParaRPr>
          </a:p>
        </p:txBody>
      </p:sp>
      <p:pic>
        <p:nvPicPr>
          <p:cNvPr id="4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7776000" y="144000"/>
            <a:ext cx="2232000" cy="5493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aixaDeTexto 4"/>
          <p:cNvSpPr txBox="1"/>
          <p:nvPr/>
        </p:nvSpPr>
        <p:spPr>
          <a:xfrm>
            <a:off x="143152" y="1259557"/>
            <a:ext cx="9864848" cy="492951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>
            <a:spAutoFit/>
          </a:bodyPr>
          <a:lstStyle/>
          <a:p>
            <a:pPr marL="0" marR="0" lvl="0" indent="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400" b="1" i="0" u="none" strike="noStrike" kern="1200" dirty="0">
                <a:ln>
                  <a:noFill/>
                </a:ln>
                <a:latin typeface="Cambria" pitchFamily="18"/>
                <a:ea typeface="Times New Roman" pitchFamily="18"/>
                <a:cs typeface="Mangal" pitchFamily="2"/>
              </a:rPr>
              <a:t>Concluindo…</a:t>
            </a:r>
          </a:p>
          <a:p>
            <a:pPr marL="0" marR="0" lvl="0" indent="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2400" b="0" i="0" u="none" strike="noStrike" kern="1200" dirty="0">
              <a:ln>
                <a:noFill/>
              </a:ln>
              <a:latin typeface="Cambria" pitchFamily="18"/>
              <a:ea typeface="Times New Roman" pitchFamily="18"/>
              <a:cs typeface="Mangal" pitchFamily="2"/>
            </a:endParaRPr>
          </a:p>
          <a:p>
            <a:pPr marL="0" marR="0" lvl="0" indent="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400" b="0" i="0" u="none" strike="noStrike" kern="1200" dirty="0">
                <a:ln>
                  <a:noFill/>
                </a:ln>
                <a:latin typeface="Cambria" pitchFamily="18"/>
                <a:ea typeface="Times New Roman" pitchFamily="18"/>
                <a:cs typeface="Mangal" pitchFamily="2"/>
              </a:rPr>
              <a:t>		A</a:t>
            </a:r>
            <a:r>
              <a:rPr lang="pt-BR" sz="24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Arial" pitchFamily="34"/>
                <a:cs typeface="Mangal" pitchFamily="2"/>
              </a:rPr>
              <a:t> efetiva Implantação da </a:t>
            </a:r>
            <a:r>
              <a:rPr lang="pt-BR" sz="2400" b="0" i="1" u="none" strike="noStrike" kern="1200" dirty="0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Arial" pitchFamily="34"/>
                <a:cs typeface="Mangal" pitchFamily="2"/>
              </a:rPr>
              <a:t>Sistematização do Processo de </a:t>
            </a:r>
            <a:endParaRPr lang="pt-BR" sz="2400" b="0" i="1" u="none" strike="noStrike" kern="1200" dirty="0" smtClean="0">
              <a:ln>
                <a:noFill/>
              </a:ln>
              <a:solidFill>
                <a:srgbClr val="000000"/>
              </a:solidFill>
              <a:latin typeface="Cambria" pitchFamily="18"/>
              <a:ea typeface="Arial" pitchFamily="34"/>
              <a:cs typeface="Mangal" pitchFamily="2"/>
            </a:endParaRPr>
          </a:p>
          <a:p>
            <a:pPr marL="0" marR="0" lvl="0" indent="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400" b="0" i="1" u="none" strike="noStrike" kern="1200" dirty="0" smtClean="0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Arial" pitchFamily="34"/>
                <a:cs typeface="Mangal" pitchFamily="2"/>
              </a:rPr>
              <a:t>Fiscalização </a:t>
            </a:r>
            <a:r>
              <a:rPr lang="pt-BR" sz="2400" b="0" i="1" u="none" strike="noStrike" kern="1200" dirty="0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Arial" pitchFamily="34"/>
                <a:cs typeface="Mangal" pitchFamily="2"/>
              </a:rPr>
              <a:t>em Serviços de Enfermagem Obstétrica</a:t>
            </a:r>
            <a:r>
              <a:rPr lang="pt-BR" sz="24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Arial" pitchFamily="34"/>
                <a:cs typeface="Mangal" pitchFamily="2"/>
              </a:rPr>
              <a:t>, tem como </a:t>
            </a:r>
            <a:r>
              <a:rPr lang="pt-BR" sz="2400" b="1" i="0" u="none" strike="noStrike" kern="1200" dirty="0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Arial" pitchFamily="34"/>
                <a:cs typeface="Mangal" pitchFamily="2"/>
              </a:rPr>
              <a:t>expectativa </a:t>
            </a:r>
            <a:r>
              <a:rPr lang="pt-BR" sz="24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Arial" pitchFamily="34"/>
                <a:cs typeface="Mangal" pitchFamily="2"/>
              </a:rPr>
              <a:t>uma fiscalização melhor preparada e mais efetiva,  apoio da Comissão de Saúde da Mulher nas discussões e deliberações para os eventos encontrados, assistência de enfermagem mais segura e um profissional de enfermagem melhor preparado e reconhecido no Estado do Paraná.</a:t>
            </a:r>
          </a:p>
          <a:p>
            <a:pPr marL="0" marR="0" lvl="0" indent="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300" b="0" i="0" u="none" strike="noStrike" kern="1200" dirty="0">
                <a:ln>
                  <a:noFill/>
                </a:ln>
                <a:latin typeface="Arial" pitchFamily="18"/>
                <a:ea typeface="Times New Roman" pitchFamily="18"/>
                <a:cs typeface="Mangal" pitchFamily="2"/>
              </a:rPr>
              <a:t>		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216000" y="263880"/>
            <a:ext cx="7020000" cy="1248120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t-BR" sz="3600" b="1">
                <a:solidFill>
                  <a:srgbClr val="FFFFFF"/>
                </a:solidFill>
                <a:latin typeface="Trebuchet MS" pitchFamily="34"/>
              </a:rPr>
              <a:t>Departamento de Fiscalização</a:t>
            </a:r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4294967295"/>
          </p:nvPr>
        </p:nvSpPr>
        <p:spPr>
          <a:xfrm>
            <a:off x="288000" y="1823760"/>
            <a:ext cx="9576000" cy="559224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528"/>
              </a:spcAft>
              <a:buSzPct val="45000"/>
              <a:buFont typeface="StarSymbol"/>
              <a:buNone/>
              <a:defRPr lang="pt-BR" sz="34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528"/>
              </a:spcAft>
              <a:buSzPct val="45000"/>
              <a:buFont typeface="StarSymbol"/>
              <a:buChar char="●"/>
              <a:defRPr lang="pt-BR" sz="34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225"/>
              </a:spcAft>
              <a:buSzPct val="75000"/>
              <a:buFont typeface="StarSymbol"/>
              <a:buChar char="–"/>
              <a:defRPr lang="pt-BR" sz="304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916"/>
              </a:spcAft>
              <a:buSzPct val="45000"/>
              <a:buFont typeface="StarSymbol"/>
              <a:buChar char="●"/>
              <a:defRPr lang="pt-BR" sz="260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609"/>
              </a:spcAft>
              <a:buSzPct val="75000"/>
              <a:buFont typeface="StarSymbol"/>
              <a:buChar char="–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9pPr>
          </a:lstStyle>
          <a:p>
            <a:pPr lvl="0" algn="ctr">
              <a:buNone/>
            </a:pPr>
            <a:endParaRPr lang="pt-BR" sz="4000" b="1">
              <a:solidFill>
                <a:srgbClr val="0000FF"/>
              </a:solidFill>
              <a:latin typeface="Verdana" pitchFamily="34"/>
            </a:endParaRPr>
          </a:p>
          <a:p>
            <a:pPr lvl="0" algn="ctr">
              <a:buNone/>
            </a:pPr>
            <a:endParaRPr lang="pt-BR" sz="4000">
              <a:solidFill>
                <a:srgbClr val="000000"/>
              </a:solidFill>
              <a:latin typeface="Verdana" pitchFamily="34"/>
            </a:endParaRPr>
          </a:p>
          <a:p>
            <a:pPr lvl="0">
              <a:buNone/>
            </a:pPr>
            <a:endParaRPr lang="pt-BR" sz="4000">
              <a:solidFill>
                <a:srgbClr val="0000FF"/>
              </a:solidFill>
              <a:latin typeface="Verdana" pitchFamily="34"/>
            </a:endParaRPr>
          </a:p>
          <a:p>
            <a:pPr lvl="0">
              <a:buNone/>
            </a:pPr>
            <a:endParaRPr lang="pt-BR" sz="4000">
              <a:latin typeface="Verdana" pitchFamily="34"/>
            </a:endParaRPr>
          </a:p>
        </p:txBody>
      </p:sp>
      <p:pic>
        <p:nvPicPr>
          <p:cNvPr id="4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7776000" y="144000"/>
            <a:ext cx="2232000" cy="5493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aixaDeTexto 4"/>
          <p:cNvSpPr txBox="1"/>
          <p:nvPr/>
        </p:nvSpPr>
        <p:spPr>
          <a:xfrm>
            <a:off x="864000" y="2015999"/>
            <a:ext cx="8424000" cy="49680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600" b="1" i="0" u="none" strike="noStrike" kern="1200">
                <a:ln>
                  <a:noFill/>
                </a:ln>
                <a:latin typeface="Arial" pitchFamily="34"/>
                <a:ea typeface="Times New Roman" pitchFamily="18"/>
                <a:cs typeface="Mangal" pitchFamily="2"/>
              </a:rPr>
              <a:t>DEFIS e Comissão de Saúde da Mulher do Coren/PR</a:t>
            </a:r>
          </a:p>
          <a:p>
            <a:pPr marL="0" marR="0" lvl="0" indent="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2400" b="1" i="0" u="none" strike="noStrike" kern="1200">
              <a:ln>
                <a:noFill/>
              </a:ln>
              <a:latin typeface="Cambria" pitchFamily="18"/>
              <a:ea typeface="Times New Roman" pitchFamily="18"/>
              <a:cs typeface="Mangal" pitchFamily="2"/>
            </a:endParaRPr>
          </a:p>
          <a:p>
            <a:pPr marL="0" marR="0" lvl="0" indent="0" algn="ctr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3200" b="0" i="0" u="none" strike="noStrike" kern="1200">
              <a:ln>
                <a:noFill/>
              </a:ln>
              <a:solidFill>
                <a:srgbClr val="000000"/>
              </a:solidFill>
              <a:latin typeface="Arial" pitchFamily="18"/>
              <a:ea typeface="Times New Roman" pitchFamily="18"/>
              <a:cs typeface="Mangal" pitchFamily="2"/>
            </a:endParaRPr>
          </a:p>
          <a:p>
            <a:pPr marL="0" marR="0" lvl="0" indent="0" algn="ctr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18"/>
                <a:ea typeface="Times New Roman" pitchFamily="18"/>
                <a:cs typeface="Mangal" pitchFamily="2"/>
                <a:hlinkClick r:id="rId4"/>
              </a:rPr>
              <a:t>lenita.vaz@corenpr.gov.br</a:t>
            </a:r>
          </a:p>
          <a:p>
            <a:pPr marL="0" marR="0" lvl="0" indent="0" algn="ctr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18"/>
                <a:ea typeface="Times New Roman" pitchFamily="18"/>
                <a:cs typeface="Mangal" pitchFamily="2"/>
              </a:rPr>
              <a:t>(41) 3301-8400</a:t>
            </a:r>
          </a:p>
          <a:p>
            <a:pPr marL="0" marR="0" lvl="0" indent="0" algn="ctr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3200" b="0" i="0" u="none" strike="noStrike" kern="1200">
              <a:ln>
                <a:noFill/>
              </a:ln>
              <a:solidFill>
                <a:srgbClr val="000000"/>
              </a:solidFill>
              <a:latin typeface="Arial" pitchFamily="18"/>
              <a:ea typeface="Times New Roman" pitchFamily="18"/>
              <a:cs typeface="Mangal" pitchFamily="2"/>
            </a:endParaRPr>
          </a:p>
          <a:p>
            <a:pPr marL="0" marR="0" lvl="0" indent="0" algn="ctr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18"/>
                <a:ea typeface="Times New Roman" pitchFamily="18"/>
                <a:cs typeface="Mangal" pitchFamily="2"/>
              </a:rPr>
              <a:t>Obrigada!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216000" y="263880"/>
            <a:ext cx="7020000" cy="1248120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t-BR" sz="3600" b="1">
                <a:solidFill>
                  <a:srgbClr val="FFFFFF"/>
                </a:solidFill>
                <a:latin typeface="Trebuchet MS" pitchFamily="34"/>
              </a:rPr>
              <a:t>Departamento de Fiscalização</a:t>
            </a:r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4294967295"/>
          </p:nvPr>
        </p:nvSpPr>
        <p:spPr>
          <a:xfrm>
            <a:off x="791839" y="1823760"/>
            <a:ext cx="8784159" cy="438444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528"/>
              </a:spcAft>
              <a:buSzPct val="45000"/>
              <a:buFont typeface="StarSymbol"/>
              <a:buNone/>
              <a:defRPr lang="pt-BR" sz="34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528"/>
              </a:spcAft>
              <a:buSzPct val="45000"/>
              <a:buFont typeface="StarSymbol"/>
              <a:buChar char="●"/>
              <a:defRPr lang="pt-BR" sz="34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225"/>
              </a:spcAft>
              <a:buSzPct val="75000"/>
              <a:buFont typeface="StarSymbol"/>
              <a:buChar char="–"/>
              <a:defRPr lang="pt-BR" sz="304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916"/>
              </a:spcAft>
              <a:buSzPct val="45000"/>
              <a:buFont typeface="StarSymbol"/>
              <a:buChar char="●"/>
              <a:defRPr lang="pt-BR" sz="260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609"/>
              </a:spcAft>
              <a:buSzPct val="75000"/>
              <a:buFont typeface="StarSymbol"/>
              <a:buChar char="–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9pPr>
          </a:lstStyle>
          <a:p>
            <a:pPr lvl="0" algn="ctr">
              <a:buNone/>
            </a:pPr>
            <a:endParaRPr lang="pt-BR" sz="4000" b="1" dirty="0">
              <a:solidFill>
                <a:srgbClr val="0000FF"/>
              </a:solidFill>
              <a:latin typeface="Verdana" pitchFamily="34"/>
            </a:endParaRPr>
          </a:p>
          <a:p>
            <a:pPr lvl="0" algn="ctr">
              <a:buNone/>
            </a:pPr>
            <a:endParaRPr lang="pt-BR" sz="4000" dirty="0">
              <a:solidFill>
                <a:srgbClr val="000000"/>
              </a:solidFill>
              <a:latin typeface="Verdana" pitchFamily="34"/>
            </a:endParaRPr>
          </a:p>
          <a:p>
            <a:pPr lvl="0">
              <a:buNone/>
            </a:pPr>
            <a:endParaRPr lang="pt-BR" sz="4000" dirty="0">
              <a:solidFill>
                <a:srgbClr val="0000FF"/>
              </a:solidFill>
              <a:latin typeface="Verdana" pitchFamily="34"/>
            </a:endParaRPr>
          </a:p>
          <a:p>
            <a:pPr lvl="0">
              <a:buNone/>
            </a:pPr>
            <a:endParaRPr lang="pt-BR" sz="4000" dirty="0">
              <a:latin typeface="Verdana" pitchFamily="34"/>
            </a:endParaRPr>
          </a:p>
        </p:txBody>
      </p:sp>
      <p:pic>
        <p:nvPicPr>
          <p:cNvPr id="4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7776000" y="216000"/>
            <a:ext cx="2232000" cy="5493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aixaDeTexto 4"/>
          <p:cNvSpPr txBox="1"/>
          <p:nvPr/>
        </p:nvSpPr>
        <p:spPr>
          <a:xfrm>
            <a:off x="576000" y="2232000"/>
            <a:ext cx="8928000" cy="4583520"/>
          </a:xfrm>
          <a:prstGeom prst="rect">
            <a:avLst/>
          </a:prstGeom>
          <a:noFill/>
          <a:ln w="72000">
            <a:solidFill>
              <a:srgbClr val="3465A4"/>
            </a:solidFill>
            <a:prstDash val="solid"/>
          </a:ln>
        </p:spPr>
        <p:txBody>
          <a:bodyPr vert="horz" wrap="none" lIns="126000" tIns="81000" rIns="126000" bIns="81000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1600" b="1" i="0" u="none" strike="noStrike" kern="1200" dirty="0">
              <a:ln>
                <a:noFill/>
              </a:ln>
              <a:latin typeface="Arial" pitchFamily="34"/>
              <a:ea typeface="Arial" pitchFamily="34"/>
              <a:cs typeface="Mangal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400" b="1" i="0" u="none" strike="noStrike" kern="1200" dirty="0" smtClean="0">
                <a:ln>
                  <a:noFill/>
                </a:ln>
                <a:latin typeface="Cambria" pitchFamily="18"/>
                <a:ea typeface="Arial" pitchFamily="34"/>
                <a:cs typeface="Mangal" pitchFamily="2"/>
              </a:rPr>
              <a:t>8º </a:t>
            </a:r>
            <a:r>
              <a:rPr lang="pt-BR" sz="2400" b="1" i="0" u="none" strike="noStrike" kern="1200" dirty="0">
                <a:ln>
                  <a:noFill/>
                </a:ln>
                <a:latin typeface="Cambria" pitchFamily="18"/>
                <a:ea typeface="Arial" pitchFamily="34"/>
                <a:cs typeface="Mangal" pitchFamily="2"/>
              </a:rPr>
              <a:t>Seminário Nacional de Fiscalização do </a:t>
            </a:r>
            <a:endParaRPr lang="pt-BR" sz="2400" b="1" i="0" u="none" strike="noStrike" kern="1200" dirty="0" smtClean="0">
              <a:ln>
                <a:noFill/>
              </a:ln>
              <a:latin typeface="Cambria" pitchFamily="18"/>
              <a:ea typeface="Arial" pitchFamily="34"/>
              <a:cs typeface="Mangal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400" b="1" i="0" u="none" strike="noStrike" kern="1200" dirty="0" smtClean="0">
                <a:ln>
                  <a:noFill/>
                </a:ln>
                <a:latin typeface="Cambria" pitchFamily="18"/>
                <a:ea typeface="Arial" pitchFamily="34"/>
                <a:cs typeface="Mangal" pitchFamily="2"/>
              </a:rPr>
              <a:t>Sistema </a:t>
            </a:r>
            <a:r>
              <a:rPr lang="pt-BR" sz="2400" b="1" i="0" u="none" strike="noStrike" kern="1200" dirty="0" err="1">
                <a:ln>
                  <a:noFill/>
                </a:ln>
                <a:latin typeface="Cambria" pitchFamily="18"/>
                <a:ea typeface="Arial" pitchFamily="34"/>
                <a:cs typeface="Mangal" pitchFamily="2"/>
              </a:rPr>
              <a:t>Cofen</a:t>
            </a:r>
            <a:r>
              <a:rPr lang="pt-BR" sz="2400" b="1" i="0" u="none" strike="noStrike" kern="1200" dirty="0">
                <a:ln>
                  <a:noFill/>
                </a:ln>
                <a:latin typeface="Cambria" pitchFamily="18"/>
                <a:ea typeface="Arial" pitchFamily="34"/>
                <a:cs typeface="Mangal" pitchFamily="2"/>
              </a:rPr>
              <a:t>/</a:t>
            </a:r>
            <a:r>
              <a:rPr lang="pt-BR" sz="2400" b="1" i="0" u="none" strike="noStrike" kern="1200" dirty="0" err="1">
                <a:ln>
                  <a:noFill/>
                </a:ln>
                <a:latin typeface="Cambria" pitchFamily="18"/>
                <a:ea typeface="Arial" pitchFamily="34"/>
                <a:cs typeface="Mangal" pitchFamily="2"/>
              </a:rPr>
              <a:t>Corens</a:t>
            </a:r>
            <a:r>
              <a:rPr lang="pt-BR" sz="2400" b="1" i="0" u="none" strike="noStrike" kern="1200" dirty="0">
                <a:ln>
                  <a:noFill/>
                </a:ln>
                <a:latin typeface="Cambria" pitchFamily="18"/>
                <a:ea typeface="Arial" pitchFamily="34"/>
                <a:cs typeface="Mangal" pitchFamily="2"/>
              </a:rPr>
              <a:t> </a:t>
            </a:r>
            <a:endParaRPr lang="pt-BR" sz="2400" b="1" dirty="0">
              <a:latin typeface="Cambria" pitchFamily="18"/>
              <a:ea typeface="Arial" pitchFamily="34"/>
              <a:cs typeface="Mangal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400" b="1" i="0" u="none" strike="noStrike" kern="1200" dirty="0" smtClean="0">
                <a:ln>
                  <a:noFill/>
                </a:ln>
                <a:latin typeface="Cambria" pitchFamily="18"/>
                <a:ea typeface="Arial" pitchFamily="34"/>
                <a:cs typeface="Mangal" pitchFamily="2"/>
              </a:rPr>
              <a:t>Vitória/ES </a:t>
            </a:r>
            <a:r>
              <a:rPr lang="pt-BR" sz="2400" b="1" i="0" u="none" strike="noStrike" kern="1200" dirty="0">
                <a:ln>
                  <a:noFill/>
                </a:ln>
                <a:latin typeface="Cambria" pitchFamily="18"/>
                <a:ea typeface="Arial" pitchFamily="34"/>
                <a:cs typeface="Mangal" pitchFamily="2"/>
              </a:rPr>
              <a:t>– </a:t>
            </a:r>
            <a:r>
              <a:rPr lang="pt-BR" sz="2400" b="1" i="0" u="none" strike="noStrike" kern="1200" dirty="0" smtClean="0">
                <a:ln>
                  <a:noFill/>
                </a:ln>
                <a:latin typeface="Cambria" pitchFamily="18"/>
                <a:ea typeface="Arial" pitchFamily="34"/>
                <a:cs typeface="Mangal" pitchFamily="2"/>
              </a:rPr>
              <a:t>25/08/16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2400" b="1" i="0" u="none" strike="noStrike" kern="1200" dirty="0">
              <a:ln>
                <a:noFill/>
              </a:ln>
              <a:latin typeface="Cambria" pitchFamily="18"/>
              <a:ea typeface="Arial" pitchFamily="34"/>
              <a:cs typeface="Mangal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1800" b="0" i="0" u="none" strike="noStrike" kern="1200" dirty="0">
              <a:ln>
                <a:noFill/>
              </a:ln>
              <a:latin typeface="Liberation Sans" pitchFamily="18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3200" b="1" i="0" u="none" strike="noStrike" kern="1200" dirty="0">
                <a:ln>
                  <a:noFill/>
                </a:ln>
                <a:latin typeface="Cambria" pitchFamily="18"/>
                <a:ea typeface="Arial" pitchFamily="34"/>
                <a:cs typeface="Mangal" pitchFamily="2"/>
              </a:rPr>
              <a:t>Implantação do protocolo de </a:t>
            </a:r>
            <a:endParaRPr lang="pt-BR" sz="3200" b="1" i="0" u="none" strike="noStrike" kern="1200" dirty="0" smtClean="0">
              <a:ln>
                <a:noFill/>
              </a:ln>
              <a:latin typeface="Cambria" pitchFamily="18"/>
              <a:ea typeface="Arial" pitchFamily="34"/>
              <a:cs typeface="Mangal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3200" b="1" i="0" u="none" strike="noStrike" kern="1200" dirty="0" smtClean="0">
                <a:ln>
                  <a:noFill/>
                </a:ln>
                <a:latin typeface="Cambria" pitchFamily="18"/>
                <a:ea typeface="Arial" pitchFamily="34"/>
                <a:cs typeface="Mangal" pitchFamily="2"/>
              </a:rPr>
              <a:t>fiscalização </a:t>
            </a:r>
            <a:r>
              <a:rPr lang="pt-BR" sz="3200" b="1" i="0" u="none" strike="noStrike" kern="1200" dirty="0">
                <a:ln>
                  <a:noFill/>
                </a:ln>
                <a:latin typeface="Cambria" pitchFamily="18"/>
                <a:ea typeface="Arial" pitchFamily="34"/>
                <a:cs typeface="Mangal" pitchFamily="2"/>
              </a:rPr>
              <a:t>em serviços de obstetrícia.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528"/>
              </a:spcAft>
              <a:buSzPct val="45000"/>
              <a:buFont typeface="StarSymbol"/>
              <a:buNone/>
              <a:defRPr lang="pt-BR" sz="34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528"/>
              </a:spcAft>
              <a:buSzPct val="45000"/>
              <a:buFont typeface="StarSymbol"/>
              <a:buChar char="●"/>
              <a:defRPr lang="pt-BR" sz="34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225"/>
              </a:spcAft>
              <a:buSzPct val="75000"/>
              <a:buFont typeface="StarSymbol"/>
              <a:buChar char="–"/>
              <a:defRPr lang="pt-BR" sz="304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916"/>
              </a:spcAft>
              <a:buSzPct val="45000"/>
              <a:buFont typeface="StarSymbol"/>
              <a:buChar char="●"/>
              <a:defRPr lang="pt-BR" sz="260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609"/>
              </a:spcAft>
              <a:buSzPct val="75000"/>
              <a:buFont typeface="StarSymbol"/>
              <a:buChar char="–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9pPr>
          </a:lstStyle>
          <a:p>
            <a:pPr lvl="0" algn="ctr">
              <a:buNone/>
            </a:pPr>
            <a:endParaRPr lang="pt-BR" sz="4000" b="1">
              <a:solidFill>
                <a:srgbClr val="0000FF"/>
              </a:solidFill>
              <a:latin typeface="Verdana" pitchFamily="34"/>
            </a:endParaRPr>
          </a:p>
          <a:p>
            <a:pPr lvl="0" algn="ctr">
              <a:buNone/>
            </a:pPr>
            <a:endParaRPr lang="pt-BR" sz="4000">
              <a:latin typeface="Verdana" pitchFamily="34"/>
            </a:endParaRPr>
          </a:p>
          <a:p>
            <a:pPr lvl="0">
              <a:buNone/>
            </a:pPr>
            <a:endParaRPr lang="pt-BR" sz="4000">
              <a:latin typeface="Verdana" pitchFamily="34"/>
            </a:endParaRPr>
          </a:p>
        </p:txBody>
      </p:sp>
      <p:pic>
        <p:nvPicPr>
          <p:cNvPr id="3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7776000" y="242640"/>
            <a:ext cx="2232000" cy="54936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aixaDeTexto 3"/>
          <p:cNvSpPr txBox="1"/>
          <p:nvPr/>
        </p:nvSpPr>
        <p:spPr>
          <a:xfrm>
            <a:off x="503808" y="1547589"/>
            <a:ext cx="9288000" cy="50169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3600" b="1" i="0" u="none" strike="noStrike" kern="1200" dirty="0" smtClean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O </a:t>
            </a:r>
            <a:r>
              <a:rPr lang="pt-BR" sz="3600" b="1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que é preciso?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3600" b="1" i="0" u="none" strike="noStrike" kern="1200" dirty="0">
              <a:ln>
                <a:noFill/>
              </a:ln>
              <a:latin typeface="Cambria" pitchFamily="18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3600" b="1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Prioridade da Gestão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3600" b="1" i="0" u="none" strike="noStrike" kern="1200" dirty="0">
              <a:ln>
                <a:noFill/>
              </a:ln>
              <a:latin typeface="Cambria" pitchFamily="18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3600" b="1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Envolvimento da Equipe  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3600" b="1" i="0" u="none" strike="noStrike" kern="1200" dirty="0">
              <a:ln>
                <a:noFill/>
              </a:ln>
              <a:latin typeface="Cambria" pitchFamily="18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3600" b="1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Um Plano de Ação exequível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3600" b="1" i="0" u="none" strike="noStrike" kern="1200" dirty="0">
              <a:ln>
                <a:noFill/>
              </a:ln>
              <a:latin typeface="Arial" pitchFamily="34"/>
              <a:ea typeface="Microsoft YaHei" pitchFamily="2"/>
              <a:cs typeface="Mangal" pitchFamily="2"/>
            </a:endParaRPr>
          </a:p>
        </p:txBody>
      </p:sp>
      <p:sp>
        <p:nvSpPr>
          <p:cNvPr id="5" name="Título 4"/>
          <p:cNvSpPr txBox="1">
            <a:spLocks noGrp="1"/>
          </p:cNvSpPr>
          <p:nvPr>
            <p:ph type="title" idx="4294967295"/>
          </p:nvPr>
        </p:nvSpPr>
        <p:spPr>
          <a:xfrm>
            <a:off x="252000" y="288000"/>
            <a:ext cx="7343999" cy="1248120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t-BR" sz="3600" b="1">
                <a:solidFill>
                  <a:srgbClr val="FFFFFF"/>
                </a:solidFill>
                <a:latin typeface="Trebuchet MS" pitchFamily="34"/>
              </a:rPr>
              <a:t>Departamento de Fiscalização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528"/>
              </a:spcAft>
              <a:buSzPct val="45000"/>
              <a:buFont typeface="StarSymbol"/>
              <a:buNone/>
              <a:defRPr lang="pt-BR" sz="34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528"/>
              </a:spcAft>
              <a:buSzPct val="45000"/>
              <a:buFont typeface="StarSymbol"/>
              <a:buChar char="●"/>
              <a:defRPr lang="pt-BR" sz="34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225"/>
              </a:spcAft>
              <a:buSzPct val="75000"/>
              <a:buFont typeface="StarSymbol"/>
              <a:buChar char="–"/>
              <a:defRPr lang="pt-BR" sz="304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916"/>
              </a:spcAft>
              <a:buSzPct val="45000"/>
              <a:buFont typeface="StarSymbol"/>
              <a:buChar char="●"/>
              <a:defRPr lang="pt-BR" sz="260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609"/>
              </a:spcAft>
              <a:buSzPct val="75000"/>
              <a:buFont typeface="StarSymbol"/>
              <a:buChar char="–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9pPr>
          </a:lstStyle>
          <a:p>
            <a:pPr lvl="0" algn="ctr">
              <a:buNone/>
            </a:pPr>
            <a:endParaRPr lang="pt-BR" sz="4000" b="1">
              <a:solidFill>
                <a:srgbClr val="0000FF"/>
              </a:solidFill>
              <a:latin typeface="Verdana" pitchFamily="34"/>
            </a:endParaRPr>
          </a:p>
          <a:p>
            <a:pPr lvl="0" algn="ctr">
              <a:buNone/>
            </a:pPr>
            <a:endParaRPr lang="pt-BR" sz="4000">
              <a:latin typeface="Verdana" pitchFamily="34"/>
            </a:endParaRPr>
          </a:p>
          <a:p>
            <a:pPr lvl="0">
              <a:buNone/>
            </a:pPr>
            <a:endParaRPr lang="pt-BR" sz="4000">
              <a:latin typeface="Verdana" pitchFamily="34"/>
            </a:endParaRPr>
          </a:p>
        </p:txBody>
      </p:sp>
      <p:pic>
        <p:nvPicPr>
          <p:cNvPr id="3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7776000" y="242640"/>
            <a:ext cx="2232000" cy="54936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aixaDeTexto 3"/>
          <p:cNvSpPr txBox="1"/>
          <p:nvPr/>
        </p:nvSpPr>
        <p:spPr>
          <a:xfrm>
            <a:off x="431800" y="1259557"/>
            <a:ext cx="9288000" cy="50850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3600" b="1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Um Plano de Ação exequível …..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4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Microsoft YaHei" pitchFamily="2"/>
                <a:cs typeface="Mangal" pitchFamily="2"/>
              </a:rPr>
              <a:t>DEFIS e Comissão de Saúde da </a:t>
            </a:r>
            <a:r>
              <a:rPr lang="pt-BR" sz="2400" b="0" i="0" u="none" strike="noStrike" kern="1200" dirty="0" smtClean="0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Microsoft YaHei" pitchFamily="2"/>
                <a:cs typeface="Mangal" pitchFamily="2"/>
              </a:rPr>
              <a:t>Mulher,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400" b="0" i="0" u="none" strike="noStrike" kern="1200" dirty="0" smtClean="0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Microsoft YaHei" pitchFamily="2"/>
                <a:cs typeface="Mangal" pitchFamily="2"/>
              </a:rPr>
              <a:t>norteador </a:t>
            </a:r>
            <a:r>
              <a:rPr lang="pt-BR" sz="24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Microsoft YaHei" pitchFamily="2"/>
                <a:cs typeface="Mangal" pitchFamily="2"/>
              </a:rPr>
              <a:t>de todo o processo com  atividades focadas em</a:t>
            </a:r>
          </a:p>
          <a:p>
            <a:pPr marL="0" marR="0" lvl="0" indent="0" algn="l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3600" b="1" i="0" u="none" strike="noStrike" kern="1200" dirty="0">
                <a:ln>
                  <a:noFill/>
                </a:ln>
                <a:latin typeface="Cambria" pitchFamily="18"/>
                <a:ea typeface="Times New Roman" pitchFamily="18"/>
                <a:cs typeface="Mangal" pitchFamily="2"/>
              </a:rPr>
              <a:t>		</a:t>
            </a:r>
            <a:r>
              <a:rPr lang="pt-BR" sz="3600" b="0" i="0" u="none" strike="noStrike" kern="1200" dirty="0">
                <a:ln>
                  <a:noFill/>
                </a:ln>
                <a:latin typeface="Cambria" pitchFamily="18"/>
                <a:ea typeface="Times New Roman" pitchFamily="18"/>
                <a:cs typeface="Mangal" pitchFamily="2"/>
              </a:rPr>
              <a:t>Atividade ou tarefa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3600" b="0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		Responsável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3600" b="0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		Como se fará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3600" b="0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		Por que se fará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3600" b="0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		Prazo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3600" b="0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		Realizado ou Não realizado</a:t>
            </a:r>
          </a:p>
        </p:txBody>
      </p:sp>
      <p:sp>
        <p:nvSpPr>
          <p:cNvPr id="5" name="Título 4"/>
          <p:cNvSpPr txBox="1">
            <a:spLocks noGrp="1"/>
          </p:cNvSpPr>
          <p:nvPr>
            <p:ph type="title" idx="4294967295"/>
          </p:nvPr>
        </p:nvSpPr>
        <p:spPr>
          <a:xfrm>
            <a:off x="252000" y="288000"/>
            <a:ext cx="7343999" cy="1248120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t-BR" sz="3600" b="1">
                <a:solidFill>
                  <a:srgbClr val="FFFFFF"/>
                </a:solidFill>
                <a:latin typeface="Trebuchet MS" pitchFamily="34"/>
              </a:rPr>
              <a:t>Departamento de Fiscalização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216000" y="263880"/>
            <a:ext cx="7020000" cy="1248120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t-BR" sz="3600" b="1">
                <a:solidFill>
                  <a:srgbClr val="FFFFFF"/>
                </a:solidFill>
                <a:latin typeface="Trebuchet MS" pitchFamily="34"/>
              </a:rPr>
              <a:t>Departamento de Fiscalização</a:t>
            </a:r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528"/>
              </a:spcAft>
              <a:buSzPct val="45000"/>
              <a:buFont typeface="StarSymbol"/>
              <a:buNone/>
              <a:defRPr lang="pt-BR" sz="34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528"/>
              </a:spcAft>
              <a:buSzPct val="45000"/>
              <a:buFont typeface="StarSymbol"/>
              <a:buChar char="●"/>
              <a:defRPr lang="pt-BR" sz="34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225"/>
              </a:spcAft>
              <a:buSzPct val="75000"/>
              <a:buFont typeface="StarSymbol"/>
              <a:buChar char="–"/>
              <a:defRPr lang="pt-BR" sz="304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916"/>
              </a:spcAft>
              <a:buSzPct val="45000"/>
              <a:buFont typeface="StarSymbol"/>
              <a:buChar char="●"/>
              <a:defRPr lang="pt-BR" sz="260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609"/>
              </a:spcAft>
              <a:buSzPct val="75000"/>
              <a:buFont typeface="StarSymbol"/>
              <a:buChar char="–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9pPr>
          </a:lstStyle>
          <a:p>
            <a:pPr lvl="0" algn="ctr">
              <a:buNone/>
            </a:pPr>
            <a:endParaRPr lang="pt-BR" sz="4000" b="1">
              <a:solidFill>
                <a:srgbClr val="0000FF"/>
              </a:solidFill>
              <a:latin typeface="Verdana" pitchFamily="34"/>
            </a:endParaRPr>
          </a:p>
          <a:p>
            <a:pPr lvl="0" algn="ctr">
              <a:buNone/>
            </a:pPr>
            <a:endParaRPr lang="pt-BR" sz="4000">
              <a:solidFill>
                <a:srgbClr val="000000"/>
              </a:solidFill>
              <a:latin typeface="Verdana" pitchFamily="34"/>
            </a:endParaRPr>
          </a:p>
          <a:p>
            <a:pPr lvl="0">
              <a:buNone/>
            </a:pPr>
            <a:endParaRPr lang="pt-BR" sz="4000">
              <a:solidFill>
                <a:srgbClr val="0000FF"/>
              </a:solidFill>
              <a:latin typeface="Verdana" pitchFamily="34"/>
            </a:endParaRPr>
          </a:p>
          <a:p>
            <a:pPr lvl="0">
              <a:buNone/>
            </a:pPr>
            <a:endParaRPr lang="pt-BR" sz="4000">
              <a:latin typeface="Verdana" pitchFamily="34"/>
            </a:endParaRPr>
          </a:p>
        </p:txBody>
      </p:sp>
      <p:pic>
        <p:nvPicPr>
          <p:cNvPr id="4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7776000" y="216000"/>
            <a:ext cx="2232000" cy="5493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aixaDeTexto 4"/>
          <p:cNvSpPr txBox="1"/>
          <p:nvPr/>
        </p:nvSpPr>
        <p:spPr>
          <a:xfrm>
            <a:off x="360000" y="1259557"/>
            <a:ext cx="9288000" cy="54007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600" b="1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Plano de Ação</a:t>
            </a:r>
          </a:p>
          <a:p>
            <a:pPr marL="0" marR="0" lvl="0" indent="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600" b="0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- Capacitar Fiscais;</a:t>
            </a:r>
          </a:p>
          <a:p>
            <a:pPr marL="0" marR="0" lvl="0" indent="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600" b="0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- Sensibilizar Enfermeiros </a:t>
            </a:r>
            <a:r>
              <a:rPr lang="pt-BR" sz="2600" b="0" i="0" u="none" strike="noStrike" kern="1200" dirty="0" err="1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RTs</a:t>
            </a:r>
            <a:r>
              <a:rPr lang="pt-BR" sz="2600" b="0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 das Maternidades;</a:t>
            </a:r>
          </a:p>
          <a:p>
            <a:pPr marL="0" marR="0" lvl="0" indent="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600" b="0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- Atualizar profissionais de enfermagem das Maternidades;</a:t>
            </a:r>
          </a:p>
          <a:p>
            <a:pPr marL="0" marR="0" lvl="0" indent="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600" b="0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- Testar Instrumento Coleta de Dados em Maternidades e UBS;</a:t>
            </a:r>
          </a:p>
          <a:p>
            <a:pPr marL="0" marR="0" lvl="0" indent="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600" b="0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- Pareceres Técnicos  áreas de assistência obstétrica e neonatal;</a:t>
            </a:r>
          </a:p>
          <a:p>
            <a:pPr marL="0" marR="0" lvl="0" indent="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600" b="0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- Apoiar construção de protocolos institucionais;</a:t>
            </a:r>
          </a:p>
          <a:p>
            <a:pPr marL="0" marR="0" lvl="0" indent="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600" b="0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-Representar o </a:t>
            </a:r>
            <a:r>
              <a:rPr lang="pt-BR" sz="2600" b="0" i="0" u="none" strike="noStrike" kern="1200" dirty="0" err="1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Coren</a:t>
            </a:r>
            <a:r>
              <a:rPr lang="pt-BR" sz="2600" b="0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/PR nos espaços de análise de </a:t>
            </a:r>
            <a:endParaRPr lang="pt-BR" sz="2600" b="0" i="0" u="none" strike="noStrike" kern="1200" dirty="0" smtClean="0">
              <a:ln>
                <a:noFill/>
              </a:ln>
              <a:latin typeface="Cambria" pitchFamily="18"/>
              <a:ea typeface="Microsoft YaHei" pitchFamily="2"/>
              <a:cs typeface="Mangal" pitchFamily="2"/>
            </a:endParaRPr>
          </a:p>
          <a:p>
            <a:pPr marL="0" marR="0" lvl="0" indent="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600" b="0" i="0" u="none" strike="noStrike" kern="1200" dirty="0" smtClean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mortalidade </a:t>
            </a:r>
            <a:r>
              <a:rPr lang="pt-BR" sz="2600" b="0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materna e infantil.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216000" y="263880"/>
            <a:ext cx="7020000" cy="1248120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t-BR" sz="3600" b="1">
                <a:solidFill>
                  <a:srgbClr val="FFFFFF"/>
                </a:solidFill>
                <a:latin typeface="Trebuchet MS" pitchFamily="34"/>
              </a:rPr>
              <a:t>Departamento de Fiscalização</a:t>
            </a:r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4294967295"/>
          </p:nvPr>
        </p:nvSpPr>
        <p:spPr>
          <a:xfrm>
            <a:off x="288000" y="1823760"/>
            <a:ext cx="9576000" cy="559224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528"/>
              </a:spcAft>
              <a:buSzPct val="45000"/>
              <a:buFont typeface="StarSymbol"/>
              <a:buNone/>
              <a:defRPr lang="pt-BR" sz="34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528"/>
              </a:spcAft>
              <a:buSzPct val="45000"/>
              <a:buFont typeface="StarSymbol"/>
              <a:buChar char="●"/>
              <a:defRPr lang="pt-BR" sz="34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225"/>
              </a:spcAft>
              <a:buSzPct val="75000"/>
              <a:buFont typeface="StarSymbol"/>
              <a:buChar char="–"/>
              <a:defRPr lang="pt-BR" sz="304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916"/>
              </a:spcAft>
              <a:buSzPct val="45000"/>
              <a:buFont typeface="StarSymbol"/>
              <a:buChar char="●"/>
              <a:defRPr lang="pt-BR" sz="260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609"/>
              </a:spcAft>
              <a:buSzPct val="75000"/>
              <a:buFont typeface="StarSymbol"/>
              <a:buChar char="–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9pPr>
          </a:lstStyle>
          <a:p>
            <a:pPr lvl="0" algn="ctr">
              <a:buNone/>
            </a:pPr>
            <a:endParaRPr lang="pt-BR" sz="4000" b="1">
              <a:solidFill>
                <a:srgbClr val="0000FF"/>
              </a:solidFill>
              <a:latin typeface="Verdana" pitchFamily="34"/>
            </a:endParaRPr>
          </a:p>
          <a:p>
            <a:pPr lvl="0" algn="ctr">
              <a:buNone/>
            </a:pPr>
            <a:endParaRPr lang="pt-BR" sz="4000">
              <a:solidFill>
                <a:srgbClr val="000000"/>
              </a:solidFill>
              <a:latin typeface="Verdana" pitchFamily="34"/>
            </a:endParaRPr>
          </a:p>
          <a:p>
            <a:pPr lvl="0">
              <a:buNone/>
            </a:pPr>
            <a:endParaRPr lang="pt-BR" sz="4000">
              <a:solidFill>
                <a:srgbClr val="0000FF"/>
              </a:solidFill>
              <a:latin typeface="Verdana" pitchFamily="34"/>
            </a:endParaRPr>
          </a:p>
          <a:p>
            <a:pPr lvl="0">
              <a:buNone/>
            </a:pPr>
            <a:endParaRPr lang="pt-BR" sz="4000">
              <a:latin typeface="Verdana" pitchFamily="34"/>
            </a:endParaRPr>
          </a:p>
        </p:txBody>
      </p:sp>
      <p:pic>
        <p:nvPicPr>
          <p:cNvPr id="4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7776000" y="216000"/>
            <a:ext cx="2232000" cy="5493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aixaDeTexto 4"/>
          <p:cNvSpPr txBox="1"/>
          <p:nvPr/>
        </p:nvSpPr>
        <p:spPr>
          <a:xfrm>
            <a:off x="35479" y="1259557"/>
            <a:ext cx="10080626" cy="554936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>
            <a:spAutoFit/>
          </a:bodyPr>
          <a:lstStyle/>
          <a:p>
            <a:pPr marL="0" marR="0" lvl="0" indent="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200" b="1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Capacitação dos Fiscais - </a:t>
            </a:r>
            <a:r>
              <a:rPr lang="pt-BR" sz="22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Microsoft YaHei" pitchFamily="2"/>
                <a:cs typeface="Mangal" pitchFamily="2"/>
              </a:rPr>
              <a:t>P</a:t>
            </a:r>
            <a:r>
              <a:rPr lang="pt-BR" sz="22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Arial" pitchFamily="34"/>
                <a:cs typeface="Mangal" pitchFamily="2"/>
              </a:rPr>
              <a:t>ermitir visão diferenciada a respeito </a:t>
            </a:r>
            <a:r>
              <a:rPr lang="pt-BR" sz="2200" b="0" i="0" u="none" strike="noStrike" kern="1200" dirty="0" smtClean="0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Arial" pitchFamily="34"/>
                <a:cs typeface="Mangal" pitchFamily="2"/>
              </a:rPr>
              <a:t>das </a:t>
            </a:r>
          </a:p>
          <a:p>
            <a:pPr marL="0" marR="0" lvl="0" indent="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200" b="0" i="0" u="none" strike="noStrike" kern="1200" dirty="0" smtClean="0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Arial" pitchFamily="34"/>
                <a:cs typeface="Mangal" pitchFamily="2"/>
              </a:rPr>
              <a:t>especificidades </a:t>
            </a:r>
            <a:r>
              <a:rPr lang="pt-BR" sz="22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Arial" pitchFamily="34"/>
                <a:cs typeface="Mangal" pitchFamily="2"/>
              </a:rPr>
              <a:t>da área </a:t>
            </a:r>
            <a:r>
              <a:rPr lang="pt-BR" sz="22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Times New Roman" pitchFamily="18"/>
                <a:cs typeface="Mangal" pitchFamily="2"/>
              </a:rPr>
              <a:t>possibilitando um direcionamento mais acurado </a:t>
            </a:r>
            <a:endParaRPr lang="pt-BR" sz="2200" b="0" i="0" u="none" strike="noStrike" kern="1200" dirty="0" smtClean="0">
              <a:ln>
                <a:noFill/>
              </a:ln>
              <a:solidFill>
                <a:srgbClr val="000000"/>
              </a:solidFill>
              <a:latin typeface="Cambria" pitchFamily="18"/>
              <a:ea typeface="Times New Roman" pitchFamily="18"/>
              <a:cs typeface="Mangal" pitchFamily="2"/>
            </a:endParaRPr>
          </a:p>
          <a:p>
            <a:pPr marL="0" marR="0" lvl="0" indent="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200" b="0" i="0" u="none" strike="noStrike" kern="1200" dirty="0" smtClean="0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Times New Roman" pitchFamily="18"/>
                <a:cs typeface="Mangal" pitchFamily="2"/>
              </a:rPr>
              <a:t>para </a:t>
            </a:r>
            <a:r>
              <a:rPr lang="pt-BR" sz="22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Times New Roman" pitchFamily="18"/>
                <a:cs typeface="Mangal" pitchFamily="2"/>
              </a:rPr>
              <a:t>os procedimentos de fiscalização. </a:t>
            </a:r>
            <a:r>
              <a:rPr lang="pt-BR" sz="2200" b="1" i="0" u="none" strike="noStrike" kern="1200" dirty="0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Times New Roman" pitchFamily="18"/>
                <a:cs typeface="Mangal" pitchFamily="2"/>
              </a:rPr>
              <a:t>Conhecer o Plano de Ação.</a:t>
            </a:r>
          </a:p>
          <a:p>
            <a:pPr marL="342900" marR="0" lvl="0" indent="-34290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tabLst/>
            </a:pPr>
            <a:r>
              <a:rPr lang="pt-BR" sz="2200" b="1" i="0" u="none" strike="noStrike" kern="1200" dirty="0" smtClean="0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Microsoft YaHei" pitchFamily="2"/>
                <a:cs typeface="Mangal" pitchFamily="2"/>
              </a:rPr>
              <a:t>Oficina </a:t>
            </a:r>
            <a:r>
              <a:rPr lang="pt-BR" sz="2200" b="1" i="0" u="none" strike="noStrike" kern="1200" dirty="0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Microsoft YaHei" pitchFamily="2"/>
                <a:cs typeface="Mangal" pitchFamily="2"/>
              </a:rPr>
              <a:t>conduzida pela Comissão de Saúde da Mulher </a:t>
            </a:r>
            <a:r>
              <a:rPr lang="pt-BR" sz="22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Microsoft YaHei" pitchFamily="2"/>
                <a:cs typeface="Mangal" pitchFamily="2"/>
              </a:rPr>
              <a:t>que abordou questões como Epidemiologia da Mortalidade Materna e Infantil, Modelos de Assistência Obstétrica Tradicional e Humanístico, </a:t>
            </a:r>
            <a:endParaRPr lang="pt-BR" sz="2200" b="0" i="0" u="none" strike="noStrike" kern="1200" dirty="0" smtClean="0">
              <a:ln>
                <a:noFill/>
              </a:ln>
              <a:solidFill>
                <a:srgbClr val="000000"/>
              </a:solidFill>
              <a:latin typeface="Cambria" pitchFamily="18"/>
              <a:ea typeface="Microsoft YaHei" pitchFamily="2"/>
              <a:cs typeface="Mangal" pitchFamily="2"/>
            </a:endParaRPr>
          </a:p>
          <a:p>
            <a:pPr marL="342900" marR="0" lvl="0" indent="-34290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tabLst/>
            </a:pPr>
            <a:r>
              <a:rPr lang="pt-BR" sz="2200" b="0" i="0" u="none" strike="noStrike" kern="1200" dirty="0" smtClean="0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Microsoft YaHei" pitchFamily="2"/>
                <a:cs typeface="Mangal" pitchFamily="2"/>
              </a:rPr>
              <a:t>Cuidados </a:t>
            </a:r>
            <a:r>
              <a:rPr lang="pt-BR" sz="22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Microsoft YaHei" pitchFamily="2"/>
                <a:cs typeface="Mangal" pitchFamily="2"/>
              </a:rPr>
              <a:t>de Enfermagem em Obstetrícia, Ferramentas Gerenciais, Recepção do Recém Nascido em Sala de Parto e Cuidados de Enfermagem em Alojamento Conjunto para o binômio, </a:t>
            </a:r>
            <a:endParaRPr lang="pt-BR" sz="2200" b="0" i="0" u="none" strike="noStrike" kern="1200" dirty="0" smtClean="0">
              <a:ln>
                <a:noFill/>
              </a:ln>
              <a:solidFill>
                <a:srgbClr val="000000"/>
              </a:solidFill>
              <a:latin typeface="Cambria" pitchFamily="18"/>
              <a:ea typeface="Microsoft YaHei" pitchFamily="2"/>
              <a:cs typeface="Mangal" pitchFamily="2"/>
            </a:endParaRPr>
          </a:p>
          <a:p>
            <a:pPr marL="342900" marR="0" lvl="0" indent="-34290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tabLst/>
            </a:pPr>
            <a:r>
              <a:rPr lang="pt-BR" sz="2200" b="0" i="0" u="none" strike="noStrike" kern="1200" dirty="0" smtClean="0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Microsoft YaHei" pitchFamily="2"/>
                <a:cs typeface="Mangal" pitchFamily="2"/>
              </a:rPr>
              <a:t>Recomendações </a:t>
            </a:r>
            <a:r>
              <a:rPr lang="pt-BR" sz="22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Microsoft YaHei" pitchFamily="2"/>
                <a:cs typeface="Mangal" pitchFamily="2"/>
              </a:rPr>
              <a:t>da Organização Mundial da Saúde na Assistência ao Parto Normal – Boas Práticas Obstétricas.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216000" y="263880"/>
            <a:ext cx="7020000" cy="1248120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t-BR" sz="3600" b="1">
                <a:solidFill>
                  <a:srgbClr val="FFFFFF"/>
                </a:solidFill>
                <a:latin typeface="Trebuchet MS" pitchFamily="34"/>
              </a:rPr>
              <a:t>Departamento de Fiscalização</a:t>
            </a:r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4294967295"/>
          </p:nvPr>
        </p:nvSpPr>
        <p:spPr>
          <a:xfrm>
            <a:off x="288000" y="1823760"/>
            <a:ext cx="9576000" cy="559224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528"/>
              </a:spcAft>
              <a:buSzPct val="45000"/>
              <a:buFont typeface="StarSymbol"/>
              <a:buNone/>
              <a:defRPr lang="pt-BR" sz="34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528"/>
              </a:spcAft>
              <a:buSzPct val="45000"/>
              <a:buFont typeface="StarSymbol"/>
              <a:buChar char="●"/>
              <a:defRPr lang="pt-BR" sz="34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225"/>
              </a:spcAft>
              <a:buSzPct val="75000"/>
              <a:buFont typeface="StarSymbol"/>
              <a:buChar char="–"/>
              <a:defRPr lang="pt-BR" sz="304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916"/>
              </a:spcAft>
              <a:buSzPct val="45000"/>
              <a:buFont typeface="StarSymbol"/>
              <a:buChar char="●"/>
              <a:defRPr lang="pt-BR" sz="260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609"/>
              </a:spcAft>
              <a:buSzPct val="75000"/>
              <a:buFont typeface="StarSymbol"/>
              <a:buChar char="–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9pPr>
          </a:lstStyle>
          <a:p>
            <a:pPr lvl="0" algn="ctr">
              <a:buNone/>
            </a:pPr>
            <a:endParaRPr lang="pt-BR" sz="4000" b="1">
              <a:solidFill>
                <a:srgbClr val="0000FF"/>
              </a:solidFill>
              <a:latin typeface="Verdana" pitchFamily="34"/>
            </a:endParaRPr>
          </a:p>
          <a:p>
            <a:pPr lvl="0" algn="ctr">
              <a:buNone/>
            </a:pPr>
            <a:endParaRPr lang="pt-BR" sz="4000">
              <a:solidFill>
                <a:srgbClr val="000000"/>
              </a:solidFill>
              <a:latin typeface="Verdana" pitchFamily="34"/>
            </a:endParaRPr>
          </a:p>
          <a:p>
            <a:pPr lvl="0">
              <a:buNone/>
            </a:pPr>
            <a:endParaRPr lang="pt-BR" sz="4000">
              <a:solidFill>
                <a:srgbClr val="0000FF"/>
              </a:solidFill>
              <a:latin typeface="Verdana" pitchFamily="34"/>
            </a:endParaRPr>
          </a:p>
          <a:p>
            <a:pPr lvl="0">
              <a:buNone/>
            </a:pPr>
            <a:endParaRPr lang="pt-BR" sz="4000">
              <a:latin typeface="Verdana" pitchFamily="34"/>
            </a:endParaRPr>
          </a:p>
        </p:txBody>
      </p:sp>
      <p:pic>
        <p:nvPicPr>
          <p:cNvPr id="4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7776000" y="216000"/>
            <a:ext cx="2232000" cy="5493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aixaDeTexto 4"/>
          <p:cNvSpPr txBox="1"/>
          <p:nvPr/>
        </p:nvSpPr>
        <p:spPr>
          <a:xfrm>
            <a:off x="1" y="1259557"/>
            <a:ext cx="10008000" cy="554936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>
            <a:spAutoFit/>
          </a:bodyPr>
          <a:lstStyle/>
          <a:p>
            <a:pPr marL="0" marR="0" lvl="0" indent="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200" b="1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Capacitação dos Fiscais</a:t>
            </a:r>
          </a:p>
          <a:p>
            <a:pPr marL="0" marR="0" lvl="0" indent="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2200" b="1" i="0" u="none" strike="noStrike" kern="1200" dirty="0">
              <a:ln>
                <a:noFill/>
              </a:ln>
              <a:latin typeface="Cambria" pitchFamily="18"/>
              <a:ea typeface="Microsoft YaHei" pitchFamily="2"/>
              <a:cs typeface="Mangal" pitchFamily="2"/>
            </a:endParaRPr>
          </a:p>
          <a:p>
            <a:pPr marL="342900" marR="0" lvl="0" indent="-34290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tabLst/>
            </a:pPr>
            <a:r>
              <a:rPr lang="pt-BR" sz="2200" b="1" i="0" u="none" strike="noStrike" kern="1200" dirty="0" smtClean="0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Microsoft YaHei" pitchFamily="2"/>
                <a:cs typeface="Mangal" pitchFamily="2"/>
              </a:rPr>
              <a:t>IX </a:t>
            </a:r>
            <a:r>
              <a:rPr lang="pt-BR" sz="2200" b="1" i="0" u="none" strike="noStrike" kern="1200" dirty="0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Microsoft YaHei" pitchFamily="2"/>
                <a:cs typeface="Mangal" pitchFamily="2"/>
              </a:rPr>
              <a:t>Seminário Estadual “Qualidade da Assistência ao Parto: </a:t>
            </a:r>
            <a:endParaRPr lang="pt-BR" sz="2200" b="1" i="0" u="none" strike="noStrike" kern="1200" dirty="0" smtClean="0">
              <a:ln>
                <a:noFill/>
              </a:ln>
              <a:solidFill>
                <a:srgbClr val="000000"/>
              </a:solidFill>
              <a:latin typeface="Cambria" pitchFamily="18"/>
              <a:ea typeface="Microsoft YaHei" pitchFamily="2"/>
              <a:cs typeface="Mangal" pitchFamily="2"/>
            </a:endParaRPr>
          </a:p>
          <a:p>
            <a:pPr marL="342900" marR="0" lvl="0" indent="-34290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tabLst/>
            </a:pPr>
            <a:r>
              <a:rPr lang="pt-BR" sz="2200" b="1" i="0" u="none" strike="noStrike" kern="1200" dirty="0" smtClean="0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Microsoft YaHei" pitchFamily="2"/>
                <a:cs typeface="Mangal" pitchFamily="2"/>
              </a:rPr>
              <a:t>Contribuições </a:t>
            </a:r>
            <a:r>
              <a:rPr lang="pt-BR" sz="2200" b="1" i="0" u="none" strike="noStrike" kern="1200" dirty="0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Microsoft YaHei" pitchFamily="2"/>
                <a:cs typeface="Mangal" pitchFamily="2"/>
              </a:rPr>
              <a:t>da Enfermagem”</a:t>
            </a:r>
            <a:r>
              <a:rPr lang="pt-BR" sz="22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Microsoft YaHei" pitchFamily="2"/>
                <a:cs typeface="Mangal" pitchFamily="2"/>
              </a:rPr>
              <a:t>, evento promovido pela </a:t>
            </a:r>
            <a:r>
              <a:rPr lang="pt-BR" sz="2200" b="0" i="0" u="none" strike="noStrike" kern="1200" dirty="0" err="1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Microsoft YaHei" pitchFamily="2"/>
                <a:cs typeface="Mangal" pitchFamily="2"/>
              </a:rPr>
              <a:t>ABEn</a:t>
            </a:r>
            <a:r>
              <a:rPr lang="pt-BR" sz="22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Microsoft YaHei" pitchFamily="2"/>
                <a:cs typeface="Mangal" pitchFamily="2"/>
              </a:rPr>
              <a:t>-PR em parceria com o </a:t>
            </a:r>
            <a:r>
              <a:rPr lang="pt-BR" sz="2200" b="0" i="0" u="none" strike="noStrike" kern="1200" dirty="0" err="1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Microsoft YaHei" pitchFamily="2"/>
                <a:cs typeface="Mangal" pitchFamily="2"/>
              </a:rPr>
              <a:t>Coren</a:t>
            </a:r>
            <a:r>
              <a:rPr lang="pt-BR" sz="22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Microsoft YaHei" pitchFamily="2"/>
                <a:cs typeface="Mangal" pitchFamily="2"/>
              </a:rPr>
              <a:t>/PR, ABENFO-PR e Secretaria Estadual de Saúde. Evento concomitante ao </a:t>
            </a:r>
            <a:r>
              <a:rPr lang="pt-BR" sz="2200" b="1" i="0" u="none" strike="noStrike" kern="1200" dirty="0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Microsoft YaHei" pitchFamily="2"/>
                <a:cs typeface="Mangal" pitchFamily="2"/>
              </a:rPr>
              <a:t>“V Encontro Estadual da Rede Mãe Paranaense” </a:t>
            </a:r>
            <a:r>
              <a:rPr lang="pt-BR" sz="22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Microsoft YaHei" pitchFamily="2"/>
                <a:cs typeface="Mangal" pitchFamily="2"/>
              </a:rPr>
              <a:t>que reuniu profissionais de todas as maternidades </a:t>
            </a:r>
            <a:r>
              <a:rPr lang="pt-BR" sz="2200" b="0" i="0" u="none" strike="noStrike" kern="1200" dirty="0" err="1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Microsoft YaHei" pitchFamily="2"/>
                <a:cs typeface="Mangal" pitchFamily="2"/>
              </a:rPr>
              <a:t>contratualizadas</a:t>
            </a:r>
            <a:r>
              <a:rPr lang="pt-BR" sz="22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Microsoft YaHei" pitchFamily="2"/>
                <a:cs typeface="Mangal" pitchFamily="2"/>
              </a:rPr>
              <a:t> a Rede Mãe Paranaense e demais hospitais privados do Estado.</a:t>
            </a:r>
          </a:p>
          <a:p>
            <a:pPr marL="0" marR="0" lvl="0" indent="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2200" b="0" i="0" u="none" strike="noStrike" kern="1200" dirty="0">
              <a:ln>
                <a:noFill/>
              </a:ln>
              <a:solidFill>
                <a:srgbClr val="000000"/>
              </a:solidFill>
              <a:latin typeface="Cambria" pitchFamily="18"/>
              <a:ea typeface="Microsoft YaHei" pitchFamily="2"/>
              <a:cs typeface="Mangal" pitchFamily="2"/>
            </a:endParaRPr>
          </a:p>
          <a:p>
            <a:pPr marL="0" marR="0" lvl="0" indent="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2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Microsoft YaHei" pitchFamily="2"/>
                <a:cs typeface="Mangal" pitchFamily="2"/>
              </a:rPr>
              <a:t>- </a:t>
            </a:r>
            <a:r>
              <a:rPr lang="pt-BR" sz="2200" b="1" i="0" u="none" strike="noStrike" kern="1200" dirty="0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Microsoft YaHei" pitchFamily="2"/>
                <a:cs typeface="Mangal" pitchFamily="2"/>
              </a:rPr>
              <a:t>Fiscalizações em conjunto com a Comissão de Saúde da Mulher -</a:t>
            </a:r>
            <a:r>
              <a:rPr lang="pt-BR" sz="22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Microsoft YaHei" pitchFamily="2"/>
                <a:cs typeface="Mangal" pitchFamily="2"/>
              </a:rPr>
              <a:t> entre agosto a outubro/2016.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216000" y="263880"/>
            <a:ext cx="7020000" cy="1248120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t-BR" sz="3600" b="1">
                <a:solidFill>
                  <a:srgbClr val="FFFFFF"/>
                </a:solidFill>
                <a:latin typeface="Trebuchet MS" pitchFamily="34"/>
              </a:rPr>
              <a:t>Departamento de Fiscalização</a:t>
            </a:r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4294967295"/>
          </p:nvPr>
        </p:nvSpPr>
        <p:spPr>
          <a:xfrm>
            <a:off x="288000" y="1823760"/>
            <a:ext cx="9576000" cy="559224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528"/>
              </a:spcAft>
              <a:buSzPct val="45000"/>
              <a:buFont typeface="StarSymbol"/>
              <a:buNone/>
              <a:defRPr lang="pt-BR" sz="34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528"/>
              </a:spcAft>
              <a:buSzPct val="45000"/>
              <a:buFont typeface="StarSymbol"/>
              <a:buChar char="●"/>
              <a:defRPr lang="pt-BR" sz="34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225"/>
              </a:spcAft>
              <a:buSzPct val="75000"/>
              <a:buFont typeface="StarSymbol"/>
              <a:buChar char="–"/>
              <a:defRPr lang="pt-BR" sz="304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916"/>
              </a:spcAft>
              <a:buSzPct val="45000"/>
              <a:buFont typeface="StarSymbol"/>
              <a:buChar char="●"/>
              <a:defRPr lang="pt-BR" sz="260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609"/>
              </a:spcAft>
              <a:buSzPct val="75000"/>
              <a:buFont typeface="StarSymbol"/>
              <a:buChar char="–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9pPr>
          </a:lstStyle>
          <a:p>
            <a:pPr lvl="0" algn="ctr">
              <a:buNone/>
            </a:pPr>
            <a:endParaRPr lang="pt-BR" sz="4000" b="1">
              <a:solidFill>
                <a:srgbClr val="0000FF"/>
              </a:solidFill>
              <a:latin typeface="Verdana" pitchFamily="34"/>
            </a:endParaRPr>
          </a:p>
          <a:p>
            <a:pPr lvl="0" algn="ctr">
              <a:buNone/>
            </a:pPr>
            <a:endParaRPr lang="pt-BR" sz="4000">
              <a:solidFill>
                <a:srgbClr val="000000"/>
              </a:solidFill>
              <a:latin typeface="Verdana" pitchFamily="34"/>
            </a:endParaRPr>
          </a:p>
          <a:p>
            <a:pPr lvl="0">
              <a:buNone/>
            </a:pPr>
            <a:endParaRPr lang="pt-BR" sz="4000">
              <a:solidFill>
                <a:srgbClr val="0000FF"/>
              </a:solidFill>
              <a:latin typeface="Verdana" pitchFamily="34"/>
            </a:endParaRPr>
          </a:p>
          <a:p>
            <a:pPr lvl="0">
              <a:buNone/>
            </a:pPr>
            <a:endParaRPr lang="pt-BR" sz="4000">
              <a:latin typeface="Verdana" pitchFamily="34"/>
            </a:endParaRPr>
          </a:p>
        </p:txBody>
      </p:sp>
      <p:pic>
        <p:nvPicPr>
          <p:cNvPr id="4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7776000" y="144000"/>
            <a:ext cx="2232000" cy="5493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aixaDeTexto 4"/>
          <p:cNvSpPr txBox="1"/>
          <p:nvPr/>
        </p:nvSpPr>
        <p:spPr>
          <a:xfrm>
            <a:off x="170116" y="1187549"/>
            <a:ext cx="9503284" cy="5549361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200" b="1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Enfermeiro Responsável Técnico e</a:t>
            </a:r>
          </a:p>
          <a:p>
            <a:pPr marL="0" marR="0" lvl="0" indent="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200" b="1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Capacitação de profissionais de Enfermagem dos Serviços de Obstetrícia</a:t>
            </a:r>
          </a:p>
          <a:p>
            <a:pPr marL="0" marR="0" lvl="0" indent="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200" b="0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 </a:t>
            </a:r>
          </a:p>
          <a:p>
            <a:pPr marL="0" marR="0" lvl="0" indent="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200" b="0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- Reuniões específicas com enfermeiros responsáveis técnicos.</a:t>
            </a:r>
          </a:p>
          <a:p>
            <a:pPr marL="0" marR="0" lvl="0" indent="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2200" b="0" i="0" u="none" strike="noStrike" kern="1200" dirty="0">
              <a:ln>
                <a:noFill/>
              </a:ln>
              <a:latin typeface="Cambria" pitchFamily="18"/>
              <a:ea typeface="Microsoft YaHei" pitchFamily="2"/>
              <a:cs typeface="Mangal" pitchFamily="2"/>
            </a:endParaRPr>
          </a:p>
          <a:p>
            <a:pPr marL="0" marR="0" lvl="0" indent="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200" b="0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-Programa </a:t>
            </a:r>
            <a:r>
              <a:rPr lang="pt-BR" sz="2200" b="1" i="0" u="none" strike="noStrike" kern="1200" dirty="0" err="1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Arial" pitchFamily="34"/>
                <a:cs typeface="Mangal" pitchFamily="2"/>
              </a:rPr>
              <a:t>Coren</a:t>
            </a:r>
            <a:r>
              <a:rPr lang="pt-BR" sz="2200" b="1" i="0" u="none" strike="noStrike" kern="1200" dirty="0">
                <a:ln>
                  <a:noFill/>
                </a:ln>
                <a:solidFill>
                  <a:srgbClr val="000000"/>
                </a:solidFill>
                <a:latin typeface="Cambria" pitchFamily="18"/>
                <a:ea typeface="Arial" pitchFamily="34"/>
                <a:cs typeface="Mangal" pitchFamily="2"/>
              </a:rPr>
              <a:t>/PR/Atualiza,</a:t>
            </a:r>
            <a:r>
              <a:rPr lang="pt-BR" sz="2200" b="0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 desenvolvido em todo o Estado, </a:t>
            </a:r>
            <a:endParaRPr lang="pt-BR" sz="2200" b="0" i="0" u="none" strike="noStrike" kern="1200" dirty="0" smtClean="0">
              <a:ln>
                <a:noFill/>
              </a:ln>
              <a:latin typeface="Cambria" pitchFamily="18"/>
              <a:ea typeface="Microsoft YaHei" pitchFamily="2"/>
              <a:cs typeface="Mangal" pitchFamily="2"/>
            </a:endParaRPr>
          </a:p>
          <a:p>
            <a:pPr marL="0" marR="0" lvl="0" indent="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200" b="0" i="0" u="none" strike="noStrike" kern="1200" dirty="0" smtClean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capacitações </a:t>
            </a:r>
            <a:r>
              <a:rPr lang="pt-BR" sz="2200" b="0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para profissionais de enfermagem relacionadas </a:t>
            </a:r>
            <a:r>
              <a:rPr lang="pt-BR" sz="2200" b="0" i="0" u="none" strike="noStrike" kern="1200" dirty="0" smtClean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a</a:t>
            </a:r>
          </a:p>
          <a:p>
            <a:pPr marL="0" marR="0" lvl="0" indent="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200" b="0" i="0" u="none" strike="noStrike" kern="1200" dirty="0" smtClean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 </a:t>
            </a:r>
            <a:r>
              <a:rPr lang="pt-BR" sz="2200" b="0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Direitos Reprodutivos, Pré-Natal, Cuidados de Enfermagem </a:t>
            </a:r>
            <a:endParaRPr lang="pt-BR" sz="2200" b="0" i="0" u="none" strike="noStrike" kern="1200" dirty="0" smtClean="0">
              <a:ln>
                <a:noFill/>
              </a:ln>
              <a:latin typeface="Cambria" pitchFamily="18"/>
              <a:ea typeface="Microsoft YaHei" pitchFamily="2"/>
              <a:cs typeface="Mangal" pitchFamily="2"/>
            </a:endParaRPr>
          </a:p>
          <a:p>
            <a:pPr marL="0" marR="0" lvl="0" indent="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200" b="0" i="0" u="none" strike="noStrike" kern="1200" dirty="0" smtClean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durante </a:t>
            </a:r>
            <a:r>
              <a:rPr lang="pt-BR" sz="2200" b="0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o Trabalho de Parto, Parto e Puerpério, </a:t>
            </a:r>
            <a:endParaRPr lang="pt-BR" sz="2200" b="0" i="0" u="none" strike="noStrike" kern="1200" dirty="0" smtClean="0">
              <a:ln>
                <a:noFill/>
              </a:ln>
              <a:latin typeface="Cambria" pitchFamily="18"/>
              <a:ea typeface="Microsoft YaHei" pitchFamily="2"/>
              <a:cs typeface="Mangal" pitchFamily="2"/>
            </a:endParaRPr>
          </a:p>
          <a:p>
            <a:pPr marL="0" marR="0" lvl="0" indent="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200" b="0" i="0" u="none" strike="noStrike" kern="1200" dirty="0" smtClean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Boas </a:t>
            </a:r>
            <a:r>
              <a:rPr lang="pt-BR" sz="2200" b="0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Práticas Obstétricas ao Parto e Nascimento, </a:t>
            </a:r>
            <a:endParaRPr lang="pt-BR" sz="2200" b="0" i="0" u="none" strike="noStrike" kern="1200" dirty="0" smtClean="0">
              <a:ln>
                <a:noFill/>
              </a:ln>
              <a:latin typeface="Cambria" pitchFamily="18"/>
              <a:ea typeface="Microsoft YaHei" pitchFamily="2"/>
              <a:cs typeface="Mangal" pitchFamily="2"/>
            </a:endParaRPr>
          </a:p>
          <a:p>
            <a:pPr marL="0" marR="0" lvl="0" indent="0" algn="just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200" b="0" i="0" u="none" strike="noStrike" kern="1200" dirty="0" smtClean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Recepção </a:t>
            </a:r>
            <a:r>
              <a:rPr lang="pt-BR" sz="2200" b="0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de Recém Nascido em Sala de Parto.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216000" y="263880"/>
            <a:ext cx="7020000" cy="1248120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t-BR" sz="3600" b="1">
                <a:solidFill>
                  <a:srgbClr val="FFFFFF"/>
                </a:solidFill>
                <a:latin typeface="Trebuchet MS" pitchFamily="34"/>
              </a:rPr>
              <a:t>Departamento de Fiscalização</a:t>
            </a:r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4294967295"/>
          </p:nvPr>
        </p:nvSpPr>
        <p:spPr>
          <a:xfrm>
            <a:off x="288000" y="1823760"/>
            <a:ext cx="9576000" cy="559224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528"/>
              </a:spcAft>
              <a:buSzPct val="45000"/>
              <a:buFont typeface="StarSymbol"/>
              <a:buNone/>
              <a:defRPr lang="pt-BR" sz="34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528"/>
              </a:spcAft>
              <a:buSzPct val="45000"/>
              <a:buFont typeface="StarSymbol"/>
              <a:buChar char="●"/>
              <a:defRPr lang="pt-BR" sz="34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225"/>
              </a:spcAft>
              <a:buSzPct val="75000"/>
              <a:buFont typeface="StarSymbol"/>
              <a:buChar char="–"/>
              <a:defRPr lang="pt-BR" sz="304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916"/>
              </a:spcAft>
              <a:buSzPct val="45000"/>
              <a:buFont typeface="StarSymbol"/>
              <a:buChar char="●"/>
              <a:defRPr lang="pt-BR" sz="260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609"/>
              </a:spcAft>
              <a:buSzPct val="75000"/>
              <a:buFont typeface="StarSymbol"/>
              <a:buChar char="–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303"/>
              </a:spcAft>
              <a:buSzPct val="45000"/>
              <a:buFont typeface="StarSymbol"/>
              <a:buChar char="●"/>
              <a:defRPr lang="pt-BR" sz="217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9pPr>
          </a:lstStyle>
          <a:p>
            <a:pPr lvl="0" algn="ctr">
              <a:buNone/>
            </a:pPr>
            <a:endParaRPr lang="pt-BR" sz="4000" b="1">
              <a:solidFill>
                <a:srgbClr val="0000FF"/>
              </a:solidFill>
              <a:latin typeface="Verdana" pitchFamily="34"/>
            </a:endParaRPr>
          </a:p>
          <a:p>
            <a:pPr lvl="0" algn="ctr">
              <a:buNone/>
            </a:pPr>
            <a:endParaRPr lang="pt-BR" sz="4000">
              <a:solidFill>
                <a:srgbClr val="000000"/>
              </a:solidFill>
              <a:latin typeface="Verdana" pitchFamily="34"/>
            </a:endParaRPr>
          </a:p>
          <a:p>
            <a:pPr lvl="0">
              <a:buNone/>
            </a:pPr>
            <a:endParaRPr lang="pt-BR" sz="4000">
              <a:solidFill>
                <a:srgbClr val="0000FF"/>
              </a:solidFill>
              <a:latin typeface="Verdana" pitchFamily="34"/>
            </a:endParaRPr>
          </a:p>
          <a:p>
            <a:pPr lvl="0">
              <a:buNone/>
            </a:pPr>
            <a:endParaRPr lang="pt-BR" sz="4000">
              <a:latin typeface="Verdana" pitchFamily="34"/>
            </a:endParaRPr>
          </a:p>
        </p:txBody>
      </p:sp>
      <p:pic>
        <p:nvPicPr>
          <p:cNvPr id="4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7776000" y="144000"/>
            <a:ext cx="2232000" cy="5493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aixaDeTexto 4"/>
          <p:cNvSpPr txBox="1"/>
          <p:nvPr/>
        </p:nvSpPr>
        <p:spPr>
          <a:xfrm>
            <a:off x="216001" y="1115541"/>
            <a:ext cx="9792000" cy="550293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400" b="1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Comissão de Saúde da Mulher do </a:t>
            </a:r>
            <a:r>
              <a:rPr lang="pt-BR" sz="2400" b="1" i="0" u="none" strike="noStrike" kern="1200" dirty="0" err="1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Coren</a:t>
            </a:r>
            <a:r>
              <a:rPr lang="pt-BR" sz="2400" b="1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/PR  -  Pareceres Técnicos em 2016: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2400" b="0" i="0" u="none" strike="noStrike" kern="1200" dirty="0">
              <a:ln>
                <a:noFill/>
              </a:ln>
              <a:latin typeface="Cambria" pitchFamily="18"/>
              <a:ea typeface="Microsoft YaHei" pitchFamily="2"/>
              <a:cs typeface="Mangal" pitchFamily="2"/>
            </a:endParaRPr>
          </a:p>
          <a:p>
            <a:pPr marL="342900" marR="0" lvl="0" indent="-34290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tabLst/>
            </a:pPr>
            <a:r>
              <a:rPr lang="pt-BR" sz="2400" b="0" i="0" u="none" strike="noStrike" kern="1200" dirty="0" smtClean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“</a:t>
            </a:r>
            <a:r>
              <a:rPr lang="pt-BR" sz="2400" b="0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Atuação de Enfermeiro Obstétrico que assiste ao parto domiciliar e </a:t>
            </a:r>
            <a:endParaRPr lang="pt-BR" sz="2400" b="0" i="0" u="none" strike="noStrike" kern="1200" dirty="0" smtClean="0">
              <a:ln>
                <a:noFill/>
              </a:ln>
              <a:latin typeface="Cambria" pitchFamily="18"/>
              <a:ea typeface="Microsoft YaHei" pitchFamily="2"/>
              <a:cs typeface="Mangal" pitchFamily="2"/>
            </a:endParaRPr>
          </a:p>
          <a:p>
            <a:pPr marL="342900" marR="0" lvl="0" indent="-34290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tabLst/>
            </a:pPr>
            <a:r>
              <a:rPr lang="pt-BR" sz="2400" b="0" i="0" u="none" strike="noStrike" kern="1200" dirty="0" smtClean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critérios </a:t>
            </a:r>
            <a:r>
              <a:rPr lang="pt-BR" sz="2400" b="0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para cadastramento para fins de emissão e preenchimento </a:t>
            </a:r>
            <a:endParaRPr lang="pt-BR" sz="2400" b="0" i="0" u="none" strike="noStrike" kern="1200" dirty="0" smtClean="0">
              <a:ln>
                <a:noFill/>
              </a:ln>
              <a:latin typeface="Cambria" pitchFamily="18"/>
              <a:ea typeface="Microsoft YaHei" pitchFamily="2"/>
              <a:cs typeface="Mangal" pitchFamily="2"/>
            </a:endParaRPr>
          </a:p>
          <a:p>
            <a:pPr marL="342900" marR="0" lvl="0" indent="-34290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tabLst/>
            </a:pPr>
            <a:r>
              <a:rPr lang="pt-BR" sz="2400" b="0" i="0" u="none" strike="noStrike" kern="1200" dirty="0" smtClean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de </a:t>
            </a:r>
            <a:r>
              <a:rPr lang="pt-BR" sz="2400" b="0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Declaração de Nascido Vivo”;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2400" b="0" i="0" u="none" strike="noStrike" kern="1200" dirty="0">
              <a:ln>
                <a:noFill/>
              </a:ln>
              <a:latin typeface="Cambria" pitchFamily="18"/>
              <a:ea typeface="Microsoft YaHei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400" b="0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- “Recepção e cuidados para com o recém-nascido na sala de parto e/ou cesárea realizados por Enfermeiro”;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2400" b="0" i="0" u="none" strike="noStrike" kern="1200" dirty="0">
              <a:ln>
                <a:noFill/>
              </a:ln>
              <a:latin typeface="Cambria" pitchFamily="18"/>
              <a:ea typeface="Microsoft YaHei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400" b="0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-“Cuidados com o assoalho pélvico da mulher no ciclo gravídico puerperal realizado por Enfermeiro”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2400" b="0" i="0" u="none" strike="noStrike" kern="1200" dirty="0">
              <a:ln>
                <a:noFill/>
              </a:ln>
              <a:latin typeface="Cambria" pitchFamily="18"/>
              <a:ea typeface="Microsoft YaHei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400" b="0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- “Administração </a:t>
            </a:r>
            <a:r>
              <a:rPr lang="pt-BR" sz="2400" b="0" i="0" u="none" strike="noStrike" kern="1200" dirty="0" err="1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intravaginal</a:t>
            </a:r>
            <a:r>
              <a:rPr lang="pt-BR" sz="2400" b="0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 de </a:t>
            </a:r>
            <a:r>
              <a:rPr lang="pt-BR" sz="2400" b="0" i="0" u="none" strike="noStrike" kern="1200" dirty="0" err="1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Misoprostol</a:t>
            </a:r>
            <a:r>
              <a:rPr lang="pt-BR" sz="2400" b="0" i="0" u="none" strike="noStrike" kern="1200" dirty="0">
                <a:ln>
                  <a:noFill/>
                </a:ln>
                <a:latin typeface="Cambria" pitchFamily="18"/>
                <a:ea typeface="Microsoft YaHei" pitchFamily="2"/>
                <a:cs typeface="Mangal" pitchFamily="2"/>
              </a:rPr>
              <a:t> realizada pela equipe de Enfermagem”. 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drão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rightBlu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2204</TotalTime>
  <Words>837</Words>
  <Application>Microsoft Office PowerPoint</Application>
  <PresentationFormat>Apresentação na tela (4:3)</PresentationFormat>
  <Paragraphs>150</Paragraphs>
  <Slides>15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15</vt:i4>
      </vt:variant>
    </vt:vector>
  </HeadingPairs>
  <TitlesOfParts>
    <vt:vector size="17" baseType="lpstr">
      <vt:lpstr>Padrão</vt:lpstr>
      <vt:lpstr>BrightBlue</vt:lpstr>
      <vt:lpstr>Apresentação do PowerPoint</vt:lpstr>
      <vt:lpstr>Departamento de Fiscalização</vt:lpstr>
      <vt:lpstr>Departamento de Fiscalização</vt:lpstr>
      <vt:lpstr>Departamento de Fiscalização</vt:lpstr>
      <vt:lpstr>Departamento de Fiscalização</vt:lpstr>
      <vt:lpstr>Departamento de Fiscalização</vt:lpstr>
      <vt:lpstr>Departamento de Fiscalização</vt:lpstr>
      <vt:lpstr>Departamento de Fiscalização</vt:lpstr>
      <vt:lpstr>Departamento de Fiscalização</vt:lpstr>
      <vt:lpstr>Departamento de Fiscalização</vt:lpstr>
      <vt:lpstr>Departamento de Fiscalização</vt:lpstr>
      <vt:lpstr>Departamento de Fiscalização</vt:lpstr>
      <vt:lpstr>Departamento de Fiscalização</vt:lpstr>
      <vt:lpstr>Departamento de Fiscalização</vt:lpstr>
      <vt:lpstr>Departamento de Fiscalização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VERSATIL</dc:creator>
  <cp:lastModifiedBy>USUARIO</cp:lastModifiedBy>
  <cp:revision>422</cp:revision>
  <cp:lastPrinted>2016-08-22T09:00:48Z</cp:lastPrinted>
  <dcterms:created xsi:type="dcterms:W3CDTF">2015-08-19T15:44:49Z</dcterms:created>
  <dcterms:modified xsi:type="dcterms:W3CDTF">2016-08-24T11:50:03Z</dcterms:modified>
</cp:coreProperties>
</file>