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080625" cy="7559675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53A31B4-C41E-4A55-8C23-FEAF9DE7BFFA}" type="slidenum">
              <a:t>‹nº›</a:t>
            </a:fld>
            <a:endParaRPr lang="pt-BR" sz="1400" b="0" i="0" u="none" strike="noStrike" kern="120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9566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9A9AC91-29D8-49BB-9525-FB7403E5AD1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08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pt-BR" sz="2000" b="0" i="0" u="none" strike="noStrike" kern="1200">
        <a:ln>
          <a:noFill/>
        </a:ln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9463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>
            <a:spAutoFit/>
          </a:bodyPr>
          <a:lstStyle/>
          <a:p>
            <a:endParaRPr lang="pt-BR" sz="2940">
              <a:latin typeface="Arial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019E7C-E324-4428-B628-53D9A087E0B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2660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044D7E-02E0-44CD-BFB2-04CBD75BEEB8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24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C36ACC-55D5-4058-960A-6911E553534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358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C23C11-48BF-403F-BB20-BD028583CD6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834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5174B0-3494-4C24-8E71-6F3D64B1EE4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62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DCB930-5888-40C7-B789-441DBCABD4F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129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824038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4925" y="1824038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75D01B-D2A1-45EA-A0CA-BC9B3F8D6B8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80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ED3D60-5057-47BC-9F81-6E29C31ADE6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851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573F7F-0C1D-4642-BDF7-842663C863D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168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2C1878-5482-4E2F-9807-F2DB7DB577A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20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0D9D78-BF49-483C-AFFA-797284EC4F2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720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6F607A-EDB2-4FCB-A142-F160F295844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67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63D7ED-D1EB-41CD-BDEC-5C754A9F452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280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902A7A-0A99-4BC4-9394-47B4B5F1E70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458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850" y="287338"/>
            <a:ext cx="2266950" cy="592137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287338"/>
            <a:ext cx="6653212" cy="59213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BBC20D-08E1-4C77-A6A8-509714160E9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56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8550B2-CF39-48B2-90D1-829E52DD9C9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35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022FDB-7D18-40E6-AD94-34A6C073C6C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32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97FDE-7863-4FB0-BF48-245FDA374F6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50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E94AF7-54EA-4308-8957-D2C1EBD2C5C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44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028B25-F326-44F6-BE14-876CCA640D8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04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561E5A-DA69-42DC-9052-4E85F054572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32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B5EF37-D7D9-459B-A47F-9905106E0305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032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pt-BR" sz="28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9CCE05E-DACB-44E0-A6FC-E52688A241AE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pt-BR" sz="4400" b="0" i="0" u="none" strike="noStrike" kern="1200">
          <a:ln>
            <a:noFill/>
          </a:ln>
          <a:latin typeface="Liberation Sans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pt-BR" sz="3200" b="0" i="0" u="none" strike="noStrike" kern="1200">
          <a:ln>
            <a:noFill/>
          </a:ln>
          <a:latin typeface="Liberation Sans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503999" y="288000"/>
            <a:ext cx="7020000" cy="1248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t-BR"/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503999" y="182376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447000" y="6886440"/>
            <a:ext cx="319500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6440"/>
            <a:ext cx="2348280" cy="5209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B6FFDB2-A394-406A-9FA7-90BC9DBD2BF1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pt-BR" sz="4760" b="0" i="0" u="none" strike="noStrike" kern="1200">
          <a:ln>
            <a:noFill/>
          </a:ln>
          <a:latin typeface="Liberation Sans" pitchFamily="34"/>
        </a:defRPr>
      </a:lvl1pPr>
    </p:titleStyle>
    <p:bodyStyle>
      <a:lvl1pPr marL="0" marR="0" indent="0" rtl="0" hangingPunct="0">
        <a:spcBef>
          <a:spcPts val="0"/>
        </a:spcBef>
        <a:spcAft>
          <a:spcPts val="1528"/>
        </a:spcAft>
        <a:tabLst/>
        <a:defRPr lang="pt-BR" sz="3470" b="0" i="0" u="none" strike="noStrike" kern="1200">
          <a:ln>
            <a:noFill/>
          </a:ln>
          <a:latin typeface="Liberation Sans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lenita.vaz@corenpr.gov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03999" y="2899080"/>
            <a:ext cx="9072000" cy="2233440"/>
          </a:xfrm>
        </p:spPr>
      </p:pic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505079" y="1152000"/>
            <a:ext cx="9142920" cy="55440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l">
              <a:buNone/>
            </a:pPr>
            <a:endParaRPr lang="pt-BR" sz="5200" b="1">
              <a:solidFill>
                <a:srgbClr val="FFFFFF"/>
              </a:solidFill>
              <a:latin typeface="Verdana" pitchFamily="34"/>
              <a:ea typeface="Verdana" pitchFamily="34"/>
            </a:endParaRPr>
          </a:p>
          <a:p>
            <a:pPr lvl="0" algn="l">
              <a:buNone/>
            </a:pPr>
            <a:endParaRPr lang="pt-BR" sz="5200" b="1">
              <a:solidFill>
                <a:srgbClr val="FFFFFF"/>
              </a:solidFill>
              <a:latin typeface="Verdana" pitchFamily="34"/>
              <a:ea typeface="Verdana" pitchFamily="34"/>
            </a:endParaRPr>
          </a:p>
          <a:p>
            <a:pPr lvl="0" algn="l">
              <a:buNone/>
            </a:pPr>
            <a:endParaRPr lang="pt-BR" sz="5200" b="1">
              <a:solidFill>
                <a:srgbClr val="FFFFFF"/>
              </a:solidFill>
              <a:latin typeface="Verdana" pitchFamily="34"/>
              <a:ea typeface="Verdana" pitchFamily="34"/>
            </a:endParaRPr>
          </a:p>
          <a:p>
            <a:pPr lvl="0" algn="l">
              <a:buNone/>
            </a:pPr>
            <a:endParaRPr lang="pt-BR" sz="5200" b="1">
              <a:solidFill>
                <a:srgbClr val="0000FF"/>
              </a:solidFill>
              <a:latin typeface="Verdana" pitchFamily="34"/>
              <a:ea typeface="Verdana" pitchFamily="34"/>
            </a:endParaRPr>
          </a:p>
          <a:p>
            <a:pPr lvl="0" algn="l">
              <a:buNone/>
            </a:pPr>
            <a:r>
              <a:rPr lang="pt-BR" sz="2600" b="1">
                <a:solidFill>
                  <a:srgbClr val="0000FF"/>
                </a:solidFill>
                <a:latin typeface="Verdana" pitchFamily="34"/>
                <a:ea typeface="Verdana" pitchFamily="34"/>
              </a:rPr>
              <a:t>                         </a:t>
            </a:r>
            <a:r>
              <a:rPr lang="pt-BR" sz="2600" b="1">
                <a:solidFill>
                  <a:srgbClr val="3399FF"/>
                </a:solidFill>
                <a:latin typeface="Verdana" pitchFamily="34"/>
                <a:ea typeface="Verdana" pitchFamily="34"/>
              </a:rPr>
              <a:t>Gestão 2015 – 2017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4000" y="648000"/>
            <a:ext cx="7454879" cy="6573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1" i="0" u="none" strike="noStrike" kern="120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Microsoft YaHei" pitchFamily="2"/>
                <a:cs typeface="Mangal" pitchFamily="2"/>
              </a:rPr>
              <a:t>Departamento de Fiscalização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000" y="1823760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144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42655" y="1115541"/>
            <a:ext cx="9864233" cy="550325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Validação do Instrumento de Coleta de Dados</a:t>
            </a: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4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Visitas 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conjuntas com Fiscais e Comissão de Saúde da Mulher </a:t>
            </a:r>
            <a:endParaRPr lang="pt-BR" sz="2400" b="0" i="0" u="none" strike="noStrike" kern="1200" dirty="0" smtClean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4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em 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Maternidades e UBS.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Visita Técnica do GT de Saúde da Mulher do </a:t>
            </a:r>
            <a:r>
              <a:rPr lang="pt-BR" sz="24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Cofen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e Fiscal do </a:t>
            </a:r>
            <a:r>
              <a:rPr lang="pt-BR" sz="24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Coren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- PA (22 a 24/06/2016 - 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Maria Cristina, </a:t>
            </a:r>
            <a:r>
              <a:rPr lang="pt-BR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Elisanete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 e Mônica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).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Grupo de apoio do </a:t>
            </a:r>
            <a:r>
              <a:rPr lang="pt-BR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Cofen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 - d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iscussões sobre </a:t>
            </a:r>
            <a:r>
              <a:rPr lang="pt-BR" sz="24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serviços,irregularidades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verificadas, legislações vigentes, as estratégias para atuação conjunta no seguimento do processo de fiscalização.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000" y="1823760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144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200" y="1115541"/>
            <a:ext cx="10008001" cy="550325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Validação do Instrumento de Coleta de Dados</a:t>
            </a: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4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Visitas 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conjuntas com Fiscais e Comissão de Saúde da Mulher em </a:t>
            </a:r>
            <a:endParaRPr lang="pt-BR" sz="2400" b="0" i="0" u="none" strike="noStrike" kern="1200" dirty="0" smtClean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4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Maternidades 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e UBS.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Visita Técnica do GT de Saúde da Mulher do </a:t>
            </a:r>
            <a:r>
              <a:rPr lang="pt-BR" sz="24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Cofen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e Fiscal do </a:t>
            </a:r>
            <a:r>
              <a:rPr lang="pt-BR" sz="24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Coren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- PA (22 a 24/06/2016 - 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Maria Cristina, </a:t>
            </a:r>
            <a:r>
              <a:rPr lang="pt-BR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Elisanete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 e Mônica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).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Grupo de apoio do </a:t>
            </a:r>
            <a:r>
              <a:rPr lang="pt-BR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Cofen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 - d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iscussões sobre </a:t>
            </a:r>
            <a:r>
              <a:rPr lang="pt-BR" sz="24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serviços,irregularidades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verificadas, legislações vigentes, as estratégias para atuação conjunta no seguimento do processo de fiscalização.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 dirty="0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000" y="1823760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66280" y="8676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0" y="1619597"/>
            <a:ext cx="10080625" cy="44207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Avaliação do Instrumento de Coleta de Dados para </a:t>
            </a:r>
            <a:r>
              <a:rPr lang="pt-BR" sz="2400" b="1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Fiscalização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</a:t>
            </a: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em Serviços de Enfermagem Obstétrica: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Fatores facilitadores -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Times New Roman" pitchFamily="18"/>
                <a:cs typeface="Mangal" pitchFamily="2"/>
              </a:rPr>
              <a:t> um olhar diferenciado dos Fiscais nas inspeções e direcionamento para os procedimentos de fiscalização.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Times New Roman" pitchFamily="18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Times New Roman" pitchFamily="18"/>
                <a:cs typeface="Mangal" pitchFamily="2"/>
              </a:rPr>
              <a:t>- Fatores </a:t>
            </a:r>
            <a:r>
              <a:rPr lang="pt-BR" sz="24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Times New Roman" pitchFamily="18"/>
                <a:cs typeface="Mangal" pitchFamily="2"/>
              </a:rPr>
              <a:t>dificultadores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Times New Roman" pitchFamily="18"/>
                <a:cs typeface="Mangal" pitchFamily="2"/>
              </a:rPr>
              <a:t> – extensão do Instrumento juntando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 instituição hospitalar e unidade de atenção básica.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000" y="1823760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144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36312" y="1475581"/>
            <a:ext cx="10008000" cy="496189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Sugestões </a:t>
            </a:r>
            <a:r>
              <a:rPr lang="pt-BR" sz="24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Coren</a:t>
            </a:r>
            <a:r>
              <a:rPr lang="pt-BR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/PR para o 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Instrumento de Coleta de Dados para </a:t>
            </a:r>
            <a:endParaRPr lang="pt-BR" sz="24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Fiscalização 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em Serviços de Enfermagem Obstétrica: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- I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nstrumentos em separados para Maternidades e Unidades de Saúde Pública.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solidFill>
                <a:srgbClr val="000000"/>
              </a:solidFill>
              <a:latin typeface="Cambria" pitchFamily="18"/>
              <a:ea typeface="Arial" pitchFamily="34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- Incluir informações essenciais à fiscalização na caracterização dos serviços como número de leitos no setor, leitos por quarto/enfermaria, taxa de ocupação, taxa ou número de cesárias e partos normais por mês; fluxo dos atendimentos; característica da instituição se pública ou privada; tipo de clientela a que se destina; referência para outras instituições, municípios ou regiões.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7784" y="1143396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144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43152" y="1259557"/>
            <a:ext cx="9864848" cy="492951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Times New Roman" pitchFamily="18"/>
                <a:cs typeface="Mangal" pitchFamily="2"/>
              </a:rPr>
              <a:t>Concluindo…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Times New Roman" pitchFamily="18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Times New Roman" pitchFamily="18"/>
                <a:cs typeface="Mangal" pitchFamily="2"/>
              </a:rPr>
              <a:t>		A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 efetiva Implantação da </a:t>
            </a:r>
            <a:r>
              <a:rPr lang="pt-BR" sz="2400" b="0" i="1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Sistematização do Processo de </a:t>
            </a:r>
            <a:endParaRPr lang="pt-BR" sz="2400" b="0" i="1" u="none" strike="noStrike" kern="1200" dirty="0" smtClean="0">
              <a:ln>
                <a:noFill/>
              </a:ln>
              <a:solidFill>
                <a:srgbClr val="000000"/>
              </a:solidFill>
              <a:latin typeface="Cambria" pitchFamily="18"/>
              <a:ea typeface="Arial" pitchFamily="34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1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Fiscalização </a:t>
            </a:r>
            <a:r>
              <a:rPr lang="pt-BR" sz="2400" b="0" i="1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em Serviços de Enfermagem Obstétrica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, tem como </a:t>
            </a:r>
            <a:r>
              <a:rPr lang="pt-BR" sz="24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expectativa 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uma fiscalização melhor preparada e mais efetiva,  apoio da Comissão de Saúde da Mulher nas discussões e deliberações para os eventos encontrados, assistência de enfermagem mais segura e um profissional de enfermagem melhor preparado e reconhecido no Estado do Paraná.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300" b="0" i="0" u="none" strike="noStrike" kern="1200" dirty="0">
                <a:ln>
                  <a:noFill/>
                </a:ln>
                <a:latin typeface="Arial" pitchFamily="18"/>
                <a:ea typeface="Times New Roman" pitchFamily="18"/>
                <a:cs typeface="Mangal" pitchFamily="2"/>
              </a:rPr>
              <a:t>	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000" y="1823760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144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864000" y="2015999"/>
            <a:ext cx="8424000" cy="4968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1" i="0" u="none" strike="noStrike" kern="1200">
                <a:ln>
                  <a:noFill/>
                </a:ln>
                <a:latin typeface="Arial" pitchFamily="34"/>
                <a:ea typeface="Times New Roman" pitchFamily="18"/>
                <a:cs typeface="Mangal" pitchFamily="2"/>
              </a:rPr>
              <a:t>DEFIS e Comissão de Saúde da Mulher do Coren/PR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>
              <a:ln>
                <a:noFill/>
              </a:ln>
              <a:latin typeface="Cambria" pitchFamily="18"/>
              <a:ea typeface="Times New Roman" pitchFamily="18"/>
              <a:cs typeface="Mangal" pitchFamily="2"/>
            </a:endParaRP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3200" b="0" i="0" u="none" strike="noStrike" kern="1200">
              <a:ln>
                <a:noFill/>
              </a:ln>
              <a:solidFill>
                <a:srgbClr val="000000"/>
              </a:solidFill>
              <a:latin typeface="Arial" pitchFamily="18"/>
              <a:ea typeface="Times New Roman" pitchFamily="18"/>
              <a:cs typeface="Mangal" pitchFamily="2"/>
            </a:endParaRP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Times New Roman" pitchFamily="18"/>
                <a:cs typeface="Mangal" pitchFamily="2"/>
                <a:hlinkClick r:id="rId4"/>
              </a:rPr>
              <a:t>lenita.vaz@corenpr.gov.br</a:t>
            </a: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Times New Roman" pitchFamily="18"/>
                <a:cs typeface="Mangal" pitchFamily="2"/>
              </a:rPr>
              <a:t>(41) 3301-8400</a:t>
            </a: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3200" b="0" i="0" u="none" strike="noStrike" kern="1200">
              <a:ln>
                <a:noFill/>
              </a:ln>
              <a:solidFill>
                <a:srgbClr val="000000"/>
              </a:solidFill>
              <a:latin typeface="Arial" pitchFamily="18"/>
              <a:ea typeface="Times New Roman" pitchFamily="18"/>
              <a:cs typeface="Mangal" pitchFamily="2"/>
            </a:endParaRPr>
          </a:p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Arial" pitchFamily="18"/>
                <a:ea typeface="Times New Roman" pitchFamily="18"/>
                <a:cs typeface="Mangal" pitchFamily="2"/>
              </a:rPr>
              <a:t>Obrigada!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791839" y="1823760"/>
            <a:ext cx="8784159" cy="43844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 dirty="0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 dirty="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 dirty="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 dirty="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216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576000" y="2232000"/>
            <a:ext cx="8928000" cy="4583520"/>
          </a:xfrm>
          <a:prstGeom prst="rect">
            <a:avLst/>
          </a:prstGeom>
          <a:noFill/>
          <a:ln w="72000">
            <a:solidFill>
              <a:srgbClr val="3465A4"/>
            </a:solidFill>
            <a:prstDash val="solid"/>
          </a:ln>
        </p:spPr>
        <p:txBody>
          <a:bodyPr vert="horz" wrap="none" lIns="126000" tIns="81000" rIns="126000" bIns="81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600" b="1" i="0" u="none" strike="noStrike" kern="1200" dirty="0">
              <a:ln>
                <a:noFill/>
              </a:ln>
              <a:latin typeface="Arial" pitchFamily="34"/>
              <a:ea typeface="Arial" pitchFamily="34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 smtClean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8º </a:t>
            </a: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Seminário Nacional de Fiscalização do </a:t>
            </a:r>
            <a:endParaRPr lang="pt-BR" sz="2400" b="1" i="0" u="none" strike="noStrike" kern="1200" dirty="0" smtClean="0">
              <a:ln>
                <a:noFill/>
              </a:ln>
              <a:latin typeface="Cambria" pitchFamily="18"/>
              <a:ea typeface="Arial" pitchFamily="34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 smtClean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Sistema </a:t>
            </a:r>
            <a:r>
              <a:rPr lang="pt-BR" sz="2400" b="1" i="0" u="none" strike="noStrike" kern="1200" dirty="0" err="1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Cofen</a:t>
            </a: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/</a:t>
            </a:r>
            <a:r>
              <a:rPr lang="pt-BR" sz="2400" b="1" i="0" u="none" strike="noStrike" kern="1200" dirty="0" err="1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Corens</a:t>
            </a: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 </a:t>
            </a:r>
            <a:endParaRPr lang="pt-BR" sz="2400" b="1" dirty="0">
              <a:latin typeface="Cambria" pitchFamily="18"/>
              <a:ea typeface="Arial" pitchFamily="34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 smtClean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Vitória/ES </a:t>
            </a: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– </a:t>
            </a:r>
            <a:r>
              <a:rPr lang="pt-BR" sz="2400" b="1" i="0" u="none" strike="noStrike" kern="1200" dirty="0" smtClean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25/08/16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dirty="0">
              <a:ln>
                <a:noFill/>
              </a:ln>
              <a:latin typeface="Cambria" pitchFamily="18"/>
              <a:ea typeface="Arial" pitchFamily="34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800" b="0" i="0" u="none" strike="noStrike" kern="1200" dirty="0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200" b="1" i="0" u="none" strike="noStrike" kern="1200" dirty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Implantação do protocolo de </a:t>
            </a:r>
            <a:endParaRPr lang="pt-BR" sz="3200" b="1" i="0" u="none" strike="noStrike" kern="1200" dirty="0" smtClean="0">
              <a:ln>
                <a:noFill/>
              </a:ln>
              <a:latin typeface="Cambria" pitchFamily="18"/>
              <a:ea typeface="Arial" pitchFamily="34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200" b="1" i="0" u="none" strike="noStrike" kern="1200" dirty="0" smtClean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fiscalização </a:t>
            </a:r>
            <a:r>
              <a:rPr lang="pt-BR" sz="3200" b="1" i="0" u="none" strike="noStrike" kern="1200" dirty="0">
                <a:ln>
                  <a:noFill/>
                </a:ln>
                <a:latin typeface="Cambria" pitchFamily="18"/>
                <a:ea typeface="Arial" pitchFamily="34"/>
                <a:cs typeface="Mangal" pitchFamily="2"/>
              </a:rPr>
              <a:t>em serviços de obstetrícia.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24264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503808" y="1547589"/>
            <a:ext cx="9288000" cy="5016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1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O </a:t>
            </a:r>
            <a:r>
              <a:rPr lang="pt-BR" sz="36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que é preciso?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3600" b="1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Prioridade da Gestão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3600" b="1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Envolvimento da Equipe 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3600" b="1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Um Plano de Ação exequível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3600" b="1" i="0" u="none" strike="noStrike" kern="1200" dirty="0">
              <a:ln>
                <a:noFill/>
              </a:ln>
              <a:latin typeface="Arial" pitchFamily="34"/>
              <a:ea typeface="Microsoft YaHei" pitchFamily="2"/>
              <a:cs typeface="Mangal" pitchFamily="2"/>
            </a:endParaRPr>
          </a:p>
        </p:txBody>
      </p:sp>
      <p:sp>
        <p:nvSpPr>
          <p:cNvPr id="5" name="Título 4"/>
          <p:cNvSpPr txBox="1">
            <a:spLocks noGrp="1"/>
          </p:cNvSpPr>
          <p:nvPr>
            <p:ph type="title" idx="4294967295"/>
          </p:nvPr>
        </p:nvSpPr>
        <p:spPr>
          <a:xfrm>
            <a:off x="252000" y="288000"/>
            <a:ext cx="7343999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24264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431800" y="1259557"/>
            <a:ext cx="9288000" cy="5085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Um Plano de Ação exequível …..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DEFIS e Comissão de Saúde da </a:t>
            </a:r>
            <a:r>
              <a:rPr lang="pt-BR" sz="24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Mulher,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norteador </a:t>
            </a:r>
            <a:r>
              <a:rPr lang="pt-BR" sz="2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de todo o processo com  atividades focadas em</a:t>
            </a:r>
          </a:p>
          <a:p>
            <a:pPr marL="0" marR="0" lvl="0" indent="0" algn="l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1" i="0" u="none" strike="noStrike" kern="1200" dirty="0">
                <a:ln>
                  <a:noFill/>
                </a:ln>
                <a:latin typeface="Cambria" pitchFamily="18"/>
                <a:ea typeface="Times New Roman" pitchFamily="18"/>
                <a:cs typeface="Mangal" pitchFamily="2"/>
              </a:rPr>
              <a:t>		</a:t>
            </a:r>
            <a:r>
              <a:rPr lang="pt-BR" sz="3600" b="0" i="0" u="none" strike="noStrike" kern="1200" dirty="0">
                <a:ln>
                  <a:noFill/>
                </a:ln>
                <a:latin typeface="Cambria" pitchFamily="18"/>
                <a:ea typeface="Times New Roman" pitchFamily="18"/>
                <a:cs typeface="Mangal" pitchFamily="2"/>
              </a:rPr>
              <a:t>Atividade ou tarefa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		Responsável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		Como se fará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		Por que se fará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		Prazo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3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		Realizado ou Não realizado</a:t>
            </a:r>
          </a:p>
        </p:txBody>
      </p:sp>
      <p:sp>
        <p:nvSpPr>
          <p:cNvPr id="5" name="Título 4"/>
          <p:cNvSpPr txBox="1">
            <a:spLocks noGrp="1"/>
          </p:cNvSpPr>
          <p:nvPr>
            <p:ph type="title" idx="4294967295"/>
          </p:nvPr>
        </p:nvSpPr>
        <p:spPr>
          <a:xfrm>
            <a:off x="252000" y="288000"/>
            <a:ext cx="7343999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216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360000" y="1259557"/>
            <a:ext cx="9288000" cy="54007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Plano de Ação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Capacitar Fiscais;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Sensibilizar Enfermeiros </a:t>
            </a:r>
            <a:r>
              <a:rPr lang="pt-BR" sz="26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RTs</a:t>
            </a: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das Maternidades;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Atualizar profissionais de enfermagem das Maternidades;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Testar Instrumento Coleta de Dados em Maternidades e UBS;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Pareceres Técnicos  áreas de assistência obstétrica e neonatal;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Apoiar construção de protocolos institucionais;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-Representar o </a:t>
            </a:r>
            <a:r>
              <a:rPr lang="pt-BR" sz="26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Coren</a:t>
            </a: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/PR nos espaços de análise de </a:t>
            </a:r>
            <a:endParaRPr lang="pt-BR" sz="2600" b="0" i="0" u="none" strike="noStrike" kern="1200" dirty="0" smtClean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6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mortalidade </a:t>
            </a:r>
            <a:r>
              <a:rPr lang="pt-BR" sz="26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materna e infantil.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000" y="1823760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216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35479" y="1259557"/>
            <a:ext cx="10080626" cy="5549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Capacitação dos Fiscais - 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P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ermitir visão diferenciada a respeito </a:t>
            </a:r>
            <a:r>
              <a:rPr lang="pt-BR" sz="2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das 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especificidades 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da área 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Times New Roman" pitchFamily="18"/>
                <a:cs typeface="Mangal" pitchFamily="2"/>
              </a:rPr>
              <a:t>possibilitando um direcionamento mais acurado </a:t>
            </a:r>
            <a:endParaRPr lang="pt-BR" sz="2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Cambria" pitchFamily="18"/>
              <a:ea typeface="Times New Roman" pitchFamily="18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Times New Roman" pitchFamily="18"/>
                <a:cs typeface="Mangal" pitchFamily="2"/>
              </a:rPr>
              <a:t>para 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Times New Roman" pitchFamily="18"/>
                <a:cs typeface="Mangal" pitchFamily="2"/>
              </a:rPr>
              <a:t>os procedimentos de fiscalização. </a:t>
            </a:r>
            <a:r>
              <a:rPr lang="pt-BR" sz="22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Times New Roman" pitchFamily="18"/>
                <a:cs typeface="Mangal" pitchFamily="2"/>
              </a:rPr>
              <a:t>Conhecer o Plano de Ação.</a:t>
            </a: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200" b="1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Oficina </a:t>
            </a:r>
            <a:r>
              <a:rPr lang="pt-BR" sz="22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conduzida pela Comissão de Saúde da Mulher 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que abordou questões como Epidemiologia da Mortalidade Materna e Infantil, Modelos de Assistência Obstétrica Tradicional e Humanístico, </a:t>
            </a:r>
            <a:endParaRPr lang="pt-BR" sz="2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Cambria" pitchFamily="18"/>
              <a:ea typeface="Microsoft YaHei" pitchFamily="2"/>
              <a:cs typeface="Mangal" pitchFamily="2"/>
            </a:endParaRP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Cuidados 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de Enfermagem em Obstetrícia, Ferramentas Gerenciais, Recepção do Recém Nascido em Sala de Parto e Cuidados de Enfermagem em Alojamento Conjunto para o binômio, </a:t>
            </a:r>
            <a:endParaRPr lang="pt-BR" sz="2200" b="0" i="0" u="none" strike="noStrike" kern="1200" dirty="0" smtClean="0">
              <a:ln>
                <a:noFill/>
              </a:ln>
              <a:solidFill>
                <a:srgbClr val="000000"/>
              </a:solidFill>
              <a:latin typeface="Cambria" pitchFamily="18"/>
              <a:ea typeface="Microsoft YaHei" pitchFamily="2"/>
              <a:cs typeface="Mangal" pitchFamily="2"/>
            </a:endParaRP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2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Recomendações 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da Organização Mundial da Saúde na Assistência ao Parto Normal – Boas Práticas Obstétricas.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000" y="1823760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216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" y="1259557"/>
            <a:ext cx="10008000" cy="5549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Capacitação dos Fiscais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200" b="1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200" b="1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IX </a:t>
            </a:r>
            <a:r>
              <a:rPr lang="pt-BR" sz="22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Seminário Estadual “Qualidade da Assistência ao Parto: </a:t>
            </a:r>
            <a:endParaRPr lang="pt-BR" sz="2200" b="1" i="0" u="none" strike="noStrike" kern="1200" dirty="0" smtClean="0">
              <a:ln>
                <a:noFill/>
              </a:ln>
              <a:solidFill>
                <a:srgbClr val="000000"/>
              </a:solidFill>
              <a:latin typeface="Cambria" pitchFamily="18"/>
              <a:ea typeface="Microsoft YaHei" pitchFamily="2"/>
              <a:cs typeface="Mangal" pitchFamily="2"/>
            </a:endParaRP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200" b="1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Contribuições </a:t>
            </a:r>
            <a:r>
              <a:rPr lang="pt-BR" sz="22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da Enfermagem”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, evento promovido pela </a:t>
            </a:r>
            <a:r>
              <a:rPr lang="pt-BR" sz="22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ABEn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-PR em parceria com o </a:t>
            </a:r>
            <a:r>
              <a:rPr lang="pt-BR" sz="22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Coren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/PR, ABENFO-PR e Secretaria Estadual de Saúde. Evento concomitante ao </a:t>
            </a:r>
            <a:r>
              <a:rPr lang="pt-BR" sz="22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“V Encontro Estadual da Rede Mãe Paranaense” 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que reuniu profissionais de todas as maternidades </a:t>
            </a:r>
            <a:r>
              <a:rPr lang="pt-BR" sz="22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contratualizadas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 a Rede Mãe Paranaense e demais hospitais privados do Estado.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200" b="0" i="0" u="none" strike="noStrike" kern="1200" dirty="0">
              <a:ln>
                <a:noFill/>
              </a:ln>
              <a:solidFill>
                <a:srgbClr val="000000"/>
              </a:solidFill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- </a:t>
            </a:r>
            <a:r>
              <a:rPr lang="pt-BR" sz="22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Fiscalizações em conjunto com a Comissão de Saúde da Mulher -</a:t>
            </a:r>
            <a:r>
              <a:rPr lang="pt-BR" sz="22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Microsoft YaHei" pitchFamily="2"/>
                <a:cs typeface="Mangal" pitchFamily="2"/>
              </a:rPr>
              <a:t> entre agosto a outubro/2016.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000" y="1823760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144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170116" y="1187549"/>
            <a:ext cx="9503284" cy="554936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Enfermeiro Responsável Técnico e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Capacitação de profissionais de Enfermagem dos Serviços de Obstetrícia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Reuniões específicas com enfermeiros responsáveis técnicos.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2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-Programa </a:t>
            </a:r>
            <a:r>
              <a:rPr lang="pt-BR" sz="2200" b="1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Coren</a:t>
            </a:r>
            <a:r>
              <a:rPr lang="pt-BR" sz="22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Cambria" pitchFamily="18"/>
                <a:ea typeface="Arial" pitchFamily="34"/>
                <a:cs typeface="Mangal" pitchFamily="2"/>
              </a:rPr>
              <a:t>/PR/Atualiza,</a:t>
            </a:r>
            <a:r>
              <a:rPr lang="pt-BR" sz="22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desenvolvido em todo o Estado, </a:t>
            </a:r>
            <a:endParaRPr lang="pt-BR" sz="2200" b="0" i="0" u="none" strike="noStrike" kern="1200" dirty="0" smtClean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capacitações </a:t>
            </a:r>
            <a:r>
              <a:rPr lang="pt-BR" sz="22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para profissionais de enfermagem relacionadas </a:t>
            </a:r>
            <a:r>
              <a:rPr lang="pt-BR" sz="22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a</a:t>
            </a: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</a:t>
            </a:r>
            <a:r>
              <a:rPr lang="pt-BR" sz="22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Direitos Reprodutivos, Pré-Natal, Cuidados de Enfermagem </a:t>
            </a:r>
            <a:endParaRPr lang="pt-BR" sz="2200" b="0" i="0" u="none" strike="noStrike" kern="1200" dirty="0" smtClean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durante </a:t>
            </a:r>
            <a:r>
              <a:rPr lang="pt-BR" sz="22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o Trabalho de Parto, Parto e Puerpério, </a:t>
            </a:r>
            <a:endParaRPr lang="pt-BR" sz="2200" b="0" i="0" u="none" strike="noStrike" kern="1200" dirty="0" smtClean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Boas </a:t>
            </a:r>
            <a:r>
              <a:rPr lang="pt-BR" sz="22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Práticas Obstétricas ao Parto e Nascimento, </a:t>
            </a:r>
            <a:endParaRPr lang="pt-BR" sz="2200" b="0" i="0" u="none" strike="noStrike" kern="1200" dirty="0" smtClean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2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Recepção </a:t>
            </a:r>
            <a:r>
              <a:rPr lang="pt-BR" sz="22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de Recém Nascido em Sala de Parto.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216000" y="263880"/>
            <a:ext cx="7020000" cy="12481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t-BR" sz="3600" b="1">
                <a:solidFill>
                  <a:srgbClr val="FFFFFF"/>
                </a:solidFill>
                <a:latin typeface="Trebuchet MS" pitchFamily="34"/>
              </a:rPr>
              <a:t>Departamento de Fiscalização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288000" y="1823760"/>
            <a:ext cx="9576000" cy="55922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None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528"/>
              </a:spcAft>
              <a:buSzPct val="45000"/>
              <a:buFont typeface="StarSymbol"/>
              <a:buChar char="●"/>
              <a:defRPr lang="pt-BR" sz="34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225"/>
              </a:spcAft>
              <a:buSzPct val="75000"/>
              <a:buFont typeface="StarSymbol"/>
              <a:buChar char="–"/>
              <a:defRPr lang="pt-BR" sz="304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916"/>
              </a:spcAft>
              <a:buSzPct val="45000"/>
              <a:buFont typeface="StarSymbol"/>
              <a:buChar char="●"/>
              <a:defRPr lang="pt-BR" sz="260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609"/>
              </a:spcAft>
              <a:buSzPct val="75000"/>
              <a:buFont typeface="StarSymbol"/>
              <a:buChar char="–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303"/>
              </a:spcAft>
              <a:buSzPct val="45000"/>
              <a:buFont typeface="StarSymbol"/>
              <a:buChar char="●"/>
              <a:defRPr lang="pt-BR" sz="2170" b="0" i="0" u="none" strike="noStrike" kern="1200">
                <a:ln>
                  <a:noFill/>
                </a:ln>
                <a:latin typeface="Liberation Sans" pitchFamily="34"/>
                <a:ea typeface="Droid Sans Fallback" pitchFamily="2"/>
                <a:cs typeface="Lohit Hindi" pitchFamily="2"/>
              </a:defRPr>
            </a:lvl9pPr>
          </a:lstStyle>
          <a:p>
            <a:pPr lvl="0" algn="ctr">
              <a:buNone/>
            </a:pPr>
            <a:endParaRPr lang="pt-BR" sz="4000" b="1">
              <a:solidFill>
                <a:srgbClr val="0000FF"/>
              </a:solidFill>
              <a:latin typeface="Verdana" pitchFamily="34"/>
            </a:endParaRPr>
          </a:p>
          <a:p>
            <a:pPr lvl="0" algn="ctr">
              <a:buNone/>
            </a:pPr>
            <a:endParaRPr lang="pt-BR" sz="4000">
              <a:solidFill>
                <a:srgbClr val="000000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solidFill>
                <a:srgbClr val="0000FF"/>
              </a:solidFill>
              <a:latin typeface="Verdana" pitchFamily="34"/>
            </a:endParaRPr>
          </a:p>
          <a:p>
            <a:pPr lvl="0">
              <a:buNone/>
            </a:pPr>
            <a:endParaRPr lang="pt-BR" sz="4000">
              <a:latin typeface="Verdana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76000" y="144000"/>
            <a:ext cx="223200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216001" y="1115541"/>
            <a:ext cx="9792000" cy="55029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Comissão de Saúde da Mulher do </a:t>
            </a:r>
            <a:r>
              <a:rPr lang="pt-BR" sz="2400" b="1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Coren</a:t>
            </a:r>
            <a:r>
              <a:rPr lang="pt-BR" sz="2400" b="1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/PR  -  Pareceres Técnicos em 2016: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3429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4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“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Atuação de Enfermeiro Obstétrico que assiste ao parto domiciliar e </a:t>
            </a:r>
            <a:endParaRPr lang="pt-BR" sz="2400" b="0" i="0" u="none" strike="noStrike" kern="1200" dirty="0" smtClean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3429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4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critérios 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para cadastramento para fins de emissão e preenchimento </a:t>
            </a:r>
            <a:endParaRPr lang="pt-BR" sz="2400" b="0" i="0" u="none" strike="noStrike" kern="1200" dirty="0" smtClean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342900" marR="0" lvl="0" indent="-34290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pt-BR" sz="2400" b="0" i="0" u="none" strike="noStrike" kern="1200" dirty="0" smtClean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de 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Declaração de Nascido Vivo”;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“Recepção e cuidados para com o recém-nascido na sala de parto e/ou cesárea realizados por Enfermeiro”;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-“Cuidados com o assoalho pélvico da mulher no ciclo gravídico puerperal realizado por Enfermeiro”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0" i="0" u="none" strike="noStrike" kern="1200" dirty="0">
              <a:ln>
                <a:noFill/>
              </a:ln>
              <a:latin typeface="Cambria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- “Administração </a:t>
            </a:r>
            <a:r>
              <a:rPr lang="pt-BR" sz="24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intravaginal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de </a:t>
            </a:r>
            <a:r>
              <a:rPr lang="pt-BR" sz="2400" b="0" i="0" u="none" strike="noStrike" kern="1200" dirty="0" err="1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Misoprostol</a:t>
            </a:r>
            <a:r>
              <a:rPr lang="pt-BR" sz="2400" b="0" i="0" u="none" strike="noStrike" kern="1200" dirty="0">
                <a:ln>
                  <a:noFill/>
                </a:ln>
                <a:latin typeface="Cambria" pitchFamily="18"/>
                <a:ea typeface="Microsoft YaHei" pitchFamily="2"/>
                <a:cs typeface="Mangal" pitchFamily="2"/>
              </a:rPr>
              <a:t> realizada pela equipe de Enfermagem”.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ightBlu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837</Words>
  <Application>Microsoft Office PowerPoint</Application>
  <PresentationFormat>Apresentação na tela (4:3)</PresentationFormat>
  <Paragraphs>150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17" baseType="lpstr">
      <vt:lpstr>Padrão</vt:lpstr>
      <vt:lpstr>BrightBlue</vt:lpstr>
      <vt:lpstr>Apresentação do PowerPoint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  <vt:lpstr>Departamento de Fiscalização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VERSATIL</dc:creator>
  <cp:lastModifiedBy>USUARIO</cp:lastModifiedBy>
  <cp:revision>422</cp:revision>
  <cp:lastPrinted>2016-08-22T09:00:48Z</cp:lastPrinted>
  <dcterms:created xsi:type="dcterms:W3CDTF">2015-08-19T15:44:49Z</dcterms:created>
  <dcterms:modified xsi:type="dcterms:W3CDTF">2016-08-24T11:50:03Z</dcterms:modified>
</cp:coreProperties>
</file>