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77" r:id="rId4"/>
    <p:sldId id="273" r:id="rId5"/>
    <p:sldId id="279" r:id="rId6"/>
    <p:sldId id="260" r:id="rId7"/>
    <p:sldId id="275" r:id="rId8"/>
    <p:sldId id="257" r:id="rId9"/>
    <p:sldId id="283" r:id="rId10"/>
    <p:sldId id="284" r:id="rId11"/>
    <p:sldId id="285" r:id="rId12"/>
    <p:sldId id="280" r:id="rId13"/>
    <p:sldId id="286" r:id="rId14"/>
    <p:sldId id="276" r:id="rId15"/>
    <p:sldId id="281" r:id="rId16"/>
    <p:sldId id="309" r:id="rId17"/>
    <p:sldId id="262" r:id="rId18"/>
    <p:sldId id="287" r:id="rId19"/>
    <p:sldId id="288" r:id="rId20"/>
    <p:sldId id="295" r:id="rId21"/>
    <p:sldId id="292" r:id="rId22"/>
    <p:sldId id="296" r:id="rId23"/>
    <p:sldId id="294" r:id="rId24"/>
    <p:sldId id="293" r:id="rId25"/>
    <p:sldId id="297" r:id="rId26"/>
    <p:sldId id="298" r:id="rId27"/>
    <p:sldId id="299" r:id="rId28"/>
    <p:sldId id="308" r:id="rId29"/>
    <p:sldId id="289" r:id="rId30"/>
    <p:sldId id="290" r:id="rId31"/>
    <p:sldId id="291" r:id="rId32"/>
    <p:sldId id="300" r:id="rId33"/>
    <p:sldId id="301" r:id="rId34"/>
    <p:sldId id="265" r:id="rId35"/>
    <p:sldId id="269" r:id="rId36"/>
    <p:sldId id="302" r:id="rId37"/>
    <p:sldId id="303" r:id="rId38"/>
    <p:sldId id="304" r:id="rId39"/>
    <p:sldId id="305" r:id="rId40"/>
    <p:sldId id="306" r:id="rId41"/>
    <p:sldId id="307" r:id="rId42"/>
    <p:sldId id="264" r:id="rId43"/>
    <p:sldId id="267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phael Florindo Amorim" initials="RFA" lastIdx="1" clrIdx="0">
    <p:extLst>
      <p:ext uri="{19B8F6BF-5375-455C-9EA6-DF929625EA0E}">
        <p15:presenceInfo xmlns:p15="http://schemas.microsoft.com/office/powerpoint/2012/main" xmlns="" userId="c3cd6ab12902fc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932E5B-FF2E-4659-AF49-5D87908670C1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90A5B2EB-1A70-49E8-993C-52B2599A3459}">
      <dgm:prSet phldrT="[Texto]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b="1" dirty="0" smtClean="0">
              <a:solidFill>
                <a:schemeClr val="tx1"/>
              </a:solidFill>
            </a:rPr>
            <a:t>Ministério da Guerra</a:t>
          </a:r>
          <a:endParaRPr lang="pt-BR" b="1" dirty="0">
            <a:solidFill>
              <a:schemeClr val="tx1"/>
            </a:solidFill>
          </a:endParaRPr>
        </a:p>
      </dgm:t>
    </dgm:pt>
    <dgm:pt modelId="{03C370C7-315D-4CAE-BF5C-F800257D2DAD}" type="parTrans" cxnId="{7F508A17-1442-4858-9FA3-9FA80F9C980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b="1">
            <a:solidFill>
              <a:schemeClr val="tx1"/>
            </a:solidFill>
          </a:endParaRPr>
        </a:p>
      </dgm:t>
    </dgm:pt>
    <dgm:pt modelId="{962D1120-9A52-4B62-903B-44B48E25F8B4}" type="sibTrans" cxnId="{7F508A17-1442-4858-9FA3-9FA80F9C980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b="1">
            <a:solidFill>
              <a:schemeClr val="tx1"/>
            </a:solidFill>
          </a:endParaRPr>
        </a:p>
      </dgm:t>
    </dgm:pt>
    <dgm:pt modelId="{3B67EE10-1C2F-41CB-9B53-0CEFBFBF220E}">
      <dgm:prSet phldrT="[Texto]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b="1" dirty="0" smtClean="0">
              <a:solidFill>
                <a:schemeClr val="tx1"/>
              </a:solidFill>
            </a:rPr>
            <a:t>Ministério da Agricultura</a:t>
          </a:r>
          <a:endParaRPr lang="pt-BR" b="1" dirty="0">
            <a:solidFill>
              <a:schemeClr val="tx1"/>
            </a:solidFill>
          </a:endParaRPr>
        </a:p>
      </dgm:t>
    </dgm:pt>
    <dgm:pt modelId="{4FC43839-EA4F-4DB0-B0A3-D54E3F6D7393}" type="parTrans" cxnId="{04394151-626D-403F-A24B-ECED4E7CA8B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b="1">
            <a:solidFill>
              <a:schemeClr val="tx1"/>
            </a:solidFill>
          </a:endParaRPr>
        </a:p>
      </dgm:t>
    </dgm:pt>
    <dgm:pt modelId="{0B69087D-EDF0-40C4-BA4F-30F5C52935DB}" type="sibTrans" cxnId="{04394151-626D-403F-A24B-ECED4E7CA8B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b="1">
            <a:solidFill>
              <a:schemeClr val="tx1"/>
            </a:solidFill>
          </a:endParaRPr>
        </a:p>
      </dgm:t>
    </dgm:pt>
    <dgm:pt modelId="{461559B1-8A17-46C7-8E5A-2977156DC18B}">
      <dgm:prSet phldrT="[Texto]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b="1" dirty="0" smtClean="0">
              <a:solidFill>
                <a:schemeClr val="tx1"/>
              </a:solidFill>
            </a:rPr>
            <a:t>FUNAI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b="1" dirty="0" smtClean="0">
              <a:solidFill>
                <a:schemeClr val="tx1"/>
              </a:solidFill>
            </a:rPr>
            <a:t>1967</a:t>
          </a:r>
          <a:endParaRPr lang="pt-BR" b="1" dirty="0">
            <a:solidFill>
              <a:schemeClr val="tx1"/>
            </a:solidFill>
          </a:endParaRPr>
        </a:p>
      </dgm:t>
    </dgm:pt>
    <dgm:pt modelId="{44041C8C-1CD2-4C4E-BD6A-9A36CBB9FE32}" type="parTrans" cxnId="{A0DED555-1165-4696-95CF-9D177DB3885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b="1">
            <a:solidFill>
              <a:schemeClr val="tx1"/>
            </a:solidFill>
          </a:endParaRPr>
        </a:p>
      </dgm:t>
    </dgm:pt>
    <dgm:pt modelId="{7FBA520B-5EA9-4678-BBBB-736E056FE758}" type="sibTrans" cxnId="{A0DED555-1165-4696-95CF-9D177DB3885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b="1">
            <a:solidFill>
              <a:schemeClr val="tx1"/>
            </a:solidFill>
          </a:endParaRPr>
        </a:p>
      </dgm:t>
    </dgm:pt>
    <dgm:pt modelId="{1162BA53-EC6E-4447-BAD9-90C6567E7F79}">
      <dgm:prSet phldrT="[Texto]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b="1" dirty="0" smtClean="0">
              <a:solidFill>
                <a:schemeClr val="tx1"/>
              </a:solidFill>
            </a:rPr>
            <a:t>FUNASA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b="1" dirty="0" smtClean="0">
              <a:solidFill>
                <a:schemeClr val="tx1"/>
              </a:solidFill>
            </a:rPr>
            <a:t>1990</a:t>
          </a:r>
          <a:endParaRPr lang="pt-BR" b="1" dirty="0">
            <a:solidFill>
              <a:schemeClr val="tx1"/>
            </a:solidFill>
          </a:endParaRPr>
        </a:p>
      </dgm:t>
    </dgm:pt>
    <dgm:pt modelId="{14BBAD8D-1ED9-46AC-9893-6C0A2FD88DD2}" type="parTrans" cxnId="{F9CBDCF6-0024-4C4C-A04A-410680ACF17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b="1">
            <a:solidFill>
              <a:schemeClr val="tx1"/>
            </a:solidFill>
          </a:endParaRPr>
        </a:p>
      </dgm:t>
    </dgm:pt>
    <dgm:pt modelId="{058F2338-F7A8-4A30-A415-7BC7C271B04F}" type="sibTrans" cxnId="{F9CBDCF6-0024-4C4C-A04A-410680ACF17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b="1">
            <a:solidFill>
              <a:schemeClr val="tx1"/>
            </a:solidFill>
          </a:endParaRPr>
        </a:p>
      </dgm:t>
    </dgm:pt>
    <dgm:pt modelId="{E3DD108A-21E6-4005-B6F8-1E8C168C8C81}">
      <dgm:prSet phldrT="[Texto]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b="1" dirty="0" smtClean="0">
              <a:solidFill>
                <a:schemeClr val="tx1"/>
              </a:solidFill>
            </a:rPr>
            <a:t>SESAI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b="1" dirty="0" smtClean="0">
              <a:solidFill>
                <a:schemeClr val="tx1"/>
              </a:solidFill>
            </a:rPr>
            <a:t>2011</a:t>
          </a:r>
          <a:endParaRPr lang="pt-BR" b="1" dirty="0">
            <a:solidFill>
              <a:schemeClr val="tx1"/>
            </a:solidFill>
          </a:endParaRPr>
        </a:p>
      </dgm:t>
    </dgm:pt>
    <dgm:pt modelId="{EB42C510-80F1-44C2-8DAF-91DE6D899237}" type="parTrans" cxnId="{98751375-612E-4F1A-A913-845CFD8D2C1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b="1">
            <a:solidFill>
              <a:schemeClr val="tx1"/>
            </a:solidFill>
          </a:endParaRPr>
        </a:p>
      </dgm:t>
    </dgm:pt>
    <dgm:pt modelId="{95134785-192C-4103-BC92-248893FEC3D4}" type="sibTrans" cxnId="{98751375-612E-4F1A-A913-845CFD8D2C1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b="1">
            <a:solidFill>
              <a:schemeClr val="tx1"/>
            </a:solidFill>
          </a:endParaRPr>
        </a:p>
      </dgm:t>
    </dgm:pt>
    <dgm:pt modelId="{278909A9-D5C9-4862-B776-D4C55BDCF485}" type="pres">
      <dgm:prSet presAssocID="{66932E5B-FF2E-4659-AF49-5D87908670C1}" presName="Name0" presStyleCnt="0">
        <dgm:presLayoutVars>
          <dgm:dir/>
          <dgm:resizeHandles val="exact"/>
        </dgm:presLayoutVars>
      </dgm:prSet>
      <dgm:spPr/>
    </dgm:pt>
    <dgm:pt modelId="{CDAD0228-1138-4D9D-897E-2C82E8140B61}" type="pres">
      <dgm:prSet presAssocID="{90A5B2EB-1A70-49E8-993C-52B2599A345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0039AF-FA62-4A03-954D-5BD745A8761C}" type="pres">
      <dgm:prSet presAssocID="{962D1120-9A52-4B62-903B-44B48E25F8B4}" presName="sibTrans" presStyleLbl="sibTrans2D1" presStyleIdx="0" presStyleCnt="4"/>
      <dgm:spPr/>
      <dgm:t>
        <a:bodyPr/>
        <a:lstStyle/>
        <a:p>
          <a:endParaRPr lang="pt-BR"/>
        </a:p>
      </dgm:t>
    </dgm:pt>
    <dgm:pt modelId="{FFE28A43-F10B-48F0-B489-EE48C763D770}" type="pres">
      <dgm:prSet presAssocID="{962D1120-9A52-4B62-903B-44B48E25F8B4}" presName="connectorText" presStyleLbl="sibTrans2D1" presStyleIdx="0" presStyleCnt="4"/>
      <dgm:spPr/>
      <dgm:t>
        <a:bodyPr/>
        <a:lstStyle/>
        <a:p>
          <a:endParaRPr lang="pt-BR"/>
        </a:p>
      </dgm:t>
    </dgm:pt>
    <dgm:pt modelId="{D1B61D1A-0C81-4D1B-8356-FE6AE2FB1730}" type="pres">
      <dgm:prSet presAssocID="{3B67EE10-1C2F-41CB-9B53-0CEFBFBF22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D8D962-5501-46F7-8F2F-648D94D53A13}" type="pres">
      <dgm:prSet presAssocID="{0B69087D-EDF0-40C4-BA4F-30F5C52935DB}" presName="sibTrans" presStyleLbl="sibTrans2D1" presStyleIdx="1" presStyleCnt="4"/>
      <dgm:spPr/>
      <dgm:t>
        <a:bodyPr/>
        <a:lstStyle/>
        <a:p>
          <a:endParaRPr lang="pt-BR"/>
        </a:p>
      </dgm:t>
    </dgm:pt>
    <dgm:pt modelId="{EE762CCC-C308-414E-B0FA-C4AD1C63DBBD}" type="pres">
      <dgm:prSet presAssocID="{0B69087D-EDF0-40C4-BA4F-30F5C52935DB}" presName="connectorText" presStyleLbl="sibTrans2D1" presStyleIdx="1" presStyleCnt="4"/>
      <dgm:spPr/>
      <dgm:t>
        <a:bodyPr/>
        <a:lstStyle/>
        <a:p>
          <a:endParaRPr lang="pt-BR"/>
        </a:p>
      </dgm:t>
    </dgm:pt>
    <dgm:pt modelId="{F98645E7-7D31-4BC6-9AE6-191FEF144D96}" type="pres">
      <dgm:prSet presAssocID="{461559B1-8A17-46C7-8E5A-2977156DC18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9310A8-D9AC-4FED-B017-11EBDF039283}" type="pres">
      <dgm:prSet presAssocID="{7FBA520B-5EA9-4678-BBBB-736E056FE758}" presName="sibTrans" presStyleLbl="sibTrans2D1" presStyleIdx="2" presStyleCnt="4"/>
      <dgm:spPr/>
      <dgm:t>
        <a:bodyPr/>
        <a:lstStyle/>
        <a:p>
          <a:endParaRPr lang="pt-BR"/>
        </a:p>
      </dgm:t>
    </dgm:pt>
    <dgm:pt modelId="{5162A4F2-1FCB-4C85-9673-479BFB539113}" type="pres">
      <dgm:prSet presAssocID="{7FBA520B-5EA9-4678-BBBB-736E056FE758}" presName="connectorText" presStyleLbl="sibTrans2D1" presStyleIdx="2" presStyleCnt="4"/>
      <dgm:spPr/>
      <dgm:t>
        <a:bodyPr/>
        <a:lstStyle/>
        <a:p>
          <a:endParaRPr lang="pt-BR"/>
        </a:p>
      </dgm:t>
    </dgm:pt>
    <dgm:pt modelId="{4CA36357-69AD-42D0-9431-109824630AB8}" type="pres">
      <dgm:prSet presAssocID="{1162BA53-EC6E-4447-BAD9-90C6567E7F7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CDCC67-B1AE-4BAB-B4C6-2F615A6B0B86}" type="pres">
      <dgm:prSet presAssocID="{058F2338-F7A8-4A30-A415-7BC7C271B04F}" presName="sibTrans" presStyleLbl="sibTrans2D1" presStyleIdx="3" presStyleCnt="4"/>
      <dgm:spPr/>
      <dgm:t>
        <a:bodyPr/>
        <a:lstStyle/>
        <a:p>
          <a:endParaRPr lang="pt-BR"/>
        </a:p>
      </dgm:t>
    </dgm:pt>
    <dgm:pt modelId="{54C45F3E-C47F-4B4F-B574-1609E365C08D}" type="pres">
      <dgm:prSet presAssocID="{058F2338-F7A8-4A30-A415-7BC7C271B04F}" presName="connectorText" presStyleLbl="sibTrans2D1" presStyleIdx="3" presStyleCnt="4"/>
      <dgm:spPr/>
      <dgm:t>
        <a:bodyPr/>
        <a:lstStyle/>
        <a:p>
          <a:endParaRPr lang="pt-BR"/>
        </a:p>
      </dgm:t>
    </dgm:pt>
    <dgm:pt modelId="{5030D5B9-05E6-4548-9285-B25FB9AB89F8}" type="pres">
      <dgm:prSet presAssocID="{E3DD108A-21E6-4005-B6F8-1E8C168C8C8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46ED410-E59B-4C03-93CB-65722111D3F7}" type="presOf" srcId="{7FBA520B-5EA9-4678-BBBB-736E056FE758}" destId="{5162A4F2-1FCB-4C85-9673-479BFB539113}" srcOrd="1" destOrd="0" presId="urn:microsoft.com/office/officeart/2005/8/layout/process1"/>
    <dgm:cxn modelId="{F9CBDCF6-0024-4C4C-A04A-410680ACF172}" srcId="{66932E5B-FF2E-4659-AF49-5D87908670C1}" destId="{1162BA53-EC6E-4447-BAD9-90C6567E7F79}" srcOrd="3" destOrd="0" parTransId="{14BBAD8D-1ED9-46AC-9893-6C0A2FD88DD2}" sibTransId="{058F2338-F7A8-4A30-A415-7BC7C271B04F}"/>
    <dgm:cxn modelId="{505918F8-EEFA-470C-A729-CF68D2BFAE25}" type="presOf" srcId="{461559B1-8A17-46C7-8E5A-2977156DC18B}" destId="{F98645E7-7D31-4BC6-9AE6-191FEF144D96}" srcOrd="0" destOrd="0" presId="urn:microsoft.com/office/officeart/2005/8/layout/process1"/>
    <dgm:cxn modelId="{340C2511-D9C9-4EC6-9CE3-B1DCC369BCA0}" type="presOf" srcId="{058F2338-F7A8-4A30-A415-7BC7C271B04F}" destId="{B7CDCC67-B1AE-4BAB-B4C6-2F615A6B0B86}" srcOrd="0" destOrd="0" presId="urn:microsoft.com/office/officeart/2005/8/layout/process1"/>
    <dgm:cxn modelId="{1593BE35-D59C-4A0E-B2CC-D8C9DCA5CD1F}" type="presOf" srcId="{7FBA520B-5EA9-4678-BBBB-736E056FE758}" destId="{A89310A8-D9AC-4FED-B017-11EBDF039283}" srcOrd="0" destOrd="0" presId="urn:microsoft.com/office/officeart/2005/8/layout/process1"/>
    <dgm:cxn modelId="{F2B67C30-0C4E-403F-A041-14CF78CE2273}" type="presOf" srcId="{962D1120-9A52-4B62-903B-44B48E25F8B4}" destId="{FFE28A43-F10B-48F0-B489-EE48C763D770}" srcOrd="1" destOrd="0" presId="urn:microsoft.com/office/officeart/2005/8/layout/process1"/>
    <dgm:cxn modelId="{8A8C4D6E-8464-4FE4-91BF-08F198CB3C4C}" type="presOf" srcId="{1162BA53-EC6E-4447-BAD9-90C6567E7F79}" destId="{4CA36357-69AD-42D0-9431-109824630AB8}" srcOrd="0" destOrd="0" presId="urn:microsoft.com/office/officeart/2005/8/layout/process1"/>
    <dgm:cxn modelId="{6E770805-6409-4E99-BB52-4B12F06CC7F6}" type="presOf" srcId="{90A5B2EB-1A70-49E8-993C-52B2599A3459}" destId="{CDAD0228-1138-4D9D-897E-2C82E8140B61}" srcOrd="0" destOrd="0" presId="urn:microsoft.com/office/officeart/2005/8/layout/process1"/>
    <dgm:cxn modelId="{04394151-626D-403F-A24B-ECED4E7CA8B6}" srcId="{66932E5B-FF2E-4659-AF49-5D87908670C1}" destId="{3B67EE10-1C2F-41CB-9B53-0CEFBFBF220E}" srcOrd="1" destOrd="0" parTransId="{4FC43839-EA4F-4DB0-B0A3-D54E3F6D7393}" sibTransId="{0B69087D-EDF0-40C4-BA4F-30F5C52935DB}"/>
    <dgm:cxn modelId="{98751375-612E-4F1A-A913-845CFD8D2C14}" srcId="{66932E5B-FF2E-4659-AF49-5D87908670C1}" destId="{E3DD108A-21E6-4005-B6F8-1E8C168C8C81}" srcOrd="4" destOrd="0" parTransId="{EB42C510-80F1-44C2-8DAF-91DE6D899237}" sibTransId="{95134785-192C-4103-BC92-248893FEC3D4}"/>
    <dgm:cxn modelId="{D4CB04B6-3343-474F-A996-280BB78AC29C}" type="presOf" srcId="{962D1120-9A52-4B62-903B-44B48E25F8B4}" destId="{C50039AF-FA62-4A03-954D-5BD745A8761C}" srcOrd="0" destOrd="0" presId="urn:microsoft.com/office/officeart/2005/8/layout/process1"/>
    <dgm:cxn modelId="{EED815F6-8B1B-4F9B-A5E0-02D821E7CE46}" type="presOf" srcId="{3B67EE10-1C2F-41CB-9B53-0CEFBFBF220E}" destId="{D1B61D1A-0C81-4D1B-8356-FE6AE2FB1730}" srcOrd="0" destOrd="0" presId="urn:microsoft.com/office/officeart/2005/8/layout/process1"/>
    <dgm:cxn modelId="{BABE826E-6F37-4564-A394-29DF7879DDFD}" type="presOf" srcId="{E3DD108A-21E6-4005-B6F8-1E8C168C8C81}" destId="{5030D5B9-05E6-4548-9285-B25FB9AB89F8}" srcOrd="0" destOrd="0" presId="urn:microsoft.com/office/officeart/2005/8/layout/process1"/>
    <dgm:cxn modelId="{77126700-7CED-48C0-9911-9CE8D19117B4}" type="presOf" srcId="{66932E5B-FF2E-4659-AF49-5D87908670C1}" destId="{278909A9-D5C9-4862-B776-D4C55BDCF485}" srcOrd="0" destOrd="0" presId="urn:microsoft.com/office/officeart/2005/8/layout/process1"/>
    <dgm:cxn modelId="{58E65825-46F4-48EE-B543-25CBB8795FD8}" type="presOf" srcId="{0B69087D-EDF0-40C4-BA4F-30F5C52935DB}" destId="{EE762CCC-C308-414E-B0FA-C4AD1C63DBBD}" srcOrd="1" destOrd="0" presId="urn:microsoft.com/office/officeart/2005/8/layout/process1"/>
    <dgm:cxn modelId="{EEFC6187-001C-4584-A230-0418136DD4FF}" type="presOf" srcId="{058F2338-F7A8-4A30-A415-7BC7C271B04F}" destId="{54C45F3E-C47F-4B4F-B574-1609E365C08D}" srcOrd="1" destOrd="0" presId="urn:microsoft.com/office/officeart/2005/8/layout/process1"/>
    <dgm:cxn modelId="{7F508A17-1442-4858-9FA3-9FA80F9C9804}" srcId="{66932E5B-FF2E-4659-AF49-5D87908670C1}" destId="{90A5B2EB-1A70-49E8-993C-52B2599A3459}" srcOrd="0" destOrd="0" parTransId="{03C370C7-315D-4CAE-BF5C-F800257D2DAD}" sibTransId="{962D1120-9A52-4B62-903B-44B48E25F8B4}"/>
    <dgm:cxn modelId="{1764A36B-149C-45D1-92F5-7EE44FA151A2}" type="presOf" srcId="{0B69087D-EDF0-40C4-BA4F-30F5C52935DB}" destId="{88D8D962-5501-46F7-8F2F-648D94D53A13}" srcOrd="0" destOrd="0" presId="urn:microsoft.com/office/officeart/2005/8/layout/process1"/>
    <dgm:cxn modelId="{A0DED555-1165-4696-95CF-9D177DB3885A}" srcId="{66932E5B-FF2E-4659-AF49-5D87908670C1}" destId="{461559B1-8A17-46C7-8E5A-2977156DC18B}" srcOrd="2" destOrd="0" parTransId="{44041C8C-1CD2-4C4E-BD6A-9A36CBB9FE32}" sibTransId="{7FBA520B-5EA9-4678-BBBB-736E056FE758}"/>
    <dgm:cxn modelId="{31488DF1-98E0-4CF8-A196-F35A8C9493F8}" type="presParOf" srcId="{278909A9-D5C9-4862-B776-D4C55BDCF485}" destId="{CDAD0228-1138-4D9D-897E-2C82E8140B61}" srcOrd="0" destOrd="0" presId="urn:microsoft.com/office/officeart/2005/8/layout/process1"/>
    <dgm:cxn modelId="{3EF5E8AF-D34A-47F2-BB24-F26662B1E1D2}" type="presParOf" srcId="{278909A9-D5C9-4862-B776-D4C55BDCF485}" destId="{C50039AF-FA62-4A03-954D-5BD745A8761C}" srcOrd="1" destOrd="0" presId="urn:microsoft.com/office/officeart/2005/8/layout/process1"/>
    <dgm:cxn modelId="{670716B4-23AF-4DEC-87B5-CE42AFAD6E22}" type="presParOf" srcId="{C50039AF-FA62-4A03-954D-5BD745A8761C}" destId="{FFE28A43-F10B-48F0-B489-EE48C763D770}" srcOrd="0" destOrd="0" presId="urn:microsoft.com/office/officeart/2005/8/layout/process1"/>
    <dgm:cxn modelId="{FDBF0F39-2C01-42EE-AF5E-AD99C919E133}" type="presParOf" srcId="{278909A9-D5C9-4862-B776-D4C55BDCF485}" destId="{D1B61D1A-0C81-4D1B-8356-FE6AE2FB1730}" srcOrd="2" destOrd="0" presId="urn:microsoft.com/office/officeart/2005/8/layout/process1"/>
    <dgm:cxn modelId="{3E2A51B6-2012-420C-86D4-B41176EB222E}" type="presParOf" srcId="{278909A9-D5C9-4862-B776-D4C55BDCF485}" destId="{88D8D962-5501-46F7-8F2F-648D94D53A13}" srcOrd="3" destOrd="0" presId="urn:microsoft.com/office/officeart/2005/8/layout/process1"/>
    <dgm:cxn modelId="{B4526D9D-0EB2-4886-B16F-4FF9AB40BE15}" type="presParOf" srcId="{88D8D962-5501-46F7-8F2F-648D94D53A13}" destId="{EE762CCC-C308-414E-B0FA-C4AD1C63DBBD}" srcOrd="0" destOrd="0" presId="urn:microsoft.com/office/officeart/2005/8/layout/process1"/>
    <dgm:cxn modelId="{B478AD45-181F-4137-AEA4-84776B9B3FEE}" type="presParOf" srcId="{278909A9-D5C9-4862-B776-D4C55BDCF485}" destId="{F98645E7-7D31-4BC6-9AE6-191FEF144D96}" srcOrd="4" destOrd="0" presId="urn:microsoft.com/office/officeart/2005/8/layout/process1"/>
    <dgm:cxn modelId="{6DC30FDE-CEF2-497F-A7F7-BE0AB060B342}" type="presParOf" srcId="{278909A9-D5C9-4862-B776-D4C55BDCF485}" destId="{A89310A8-D9AC-4FED-B017-11EBDF039283}" srcOrd="5" destOrd="0" presId="urn:microsoft.com/office/officeart/2005/8/layout/process1"/>
    <dgm:cxn modelId="{D2FECFBB-6080-4567-AA71-1135FE84780F}" type="presParOf" srcId="{A89310A8-D9AC-4FED-B017-11EBDF039283}" destId="{5162A4F2-1FCB-4C85-9673-479BFB539113}" srcOrd="0" destOrd="0" presId="urn:microsoft.com/office/officeart/2005/8/layout/process1"/>
    <dgm:cxn modelId="{261BD9C9-22B7-46B4-A904-E4F785793BAB}" type="presParOf" srcId="{278909A9-D5C9-4862-B776-D4C55BDCF485}" destId="{4CA36357-69AD-42D0-9431-109824630AB8}" srcOrd="6" destOrd="0" presId="urn:microsoft.com/office/officeart/2005/8/layout/process1"/>
    <dgm:cxn modelId="{72991A35-D106-4EC8-8A55-E6652797F397}" type="presParOf" srcId="{278909A9-D5C9-4862-B776-D4C55BDCF485}" destId="{B7CDCC67-B1AE-4BAB-B4C6-2F615A6B0B86}" srcOrd="7" destOrd="0" presId="urn:microsoft.com/office/officeart/2005/8/layout/process1"/>
    <dgm:cxn modelId="{8B504DC0-6211-41C4-806F-9E3BF3261F1C}" type="presParOf" srcId="{B7CDCC67-B1AE-4BAB-B4C6-2F615A6B0B86}" destId="{54C45F3E-C47F-4B4F-B574-1609E365C08D}" srcOrd="0" destOrd="0" presId="urn:microsoft.com/office/officeart/2005/8/layout/process1"/>
    <dgm:cxn modelId="{850413D3-74D7-4112-897F-0956D2477F0D}" type="presParOf" srcId="{278909A9-D5C9-4862-B776-D4C55BDCF485}" destId="{5030D5B9-05E6-4548-9285-B25FB9AB89F8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D0228-1138-4D9D-897E-2C82E8140B61}">
      <dsp:nvSpPr>
        <dsp:cNvPr id="0" name=""/>
        <dsp:cNvSpPr/>
      </dsp:nvSpPr>
      <dsp:spPr>
        <a:xfrm>
          <a:off x="4095" y="887221"/>
          <a:ext cx="1269677" cy="10474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Ministério da Guerra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34775" y="917901"/>
        <a:ext cx="1208317" cy="986124"/>
      </dsp:txXfrm>
    </dsp:sp>
    <dsp:sp modelId="{C50039AF-FA62-4A03-954D-5BD745A8761C}">
      <dsp:nvSpPr>
        <dsp:cNvPr id="0" name=""/>
        <dsp:cNvSpPr/>
      </dsp:nvSpPr>
      <dsp:spPr>
        <a:xfrm>
          <a:off x="1400741" y="1253523"/>
          <a:ext cx="269171" cy="314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pt-BR" sz="1200" b="1" kern="1200">
            <a:solidFill>
              <a:schemeClr val="tx1"/>
            </a:solidFill>
          </a:endParaRPr>
        </a:p>
      </dsp:txBody>
      <dsp:txXfrm>
        <a:off x="1400741" y="1316499"/>
        <a:ext cx="188420" cy="188928"/>
      </dsp:txXfrm>
    </dsp:sp>
    <dsp:sp modelId="{D1B61D1A-0C81-4D1B-8356-FE6AE2FB1730}">
      <dsp:nvSpPr>
        <dsp:cNvPr id="0" name=""/>
        <dsp:cNvSpPr/>
      </dsp:nvSpPr>
      <dsp:spPr>
        <a:xfrm>
          <a:off x="1781644" y="887221"/>
          <a:ext cx="1269677" cy="1047484"/>
        </a:xfrm>
        <a:prstGeom prst="roundRect">
          <a:avLst>
            <a:gd name="adj" fmla="val 1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Ministério da Agricultura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1812324" y="917901"/>
        <a:ext cx="1208317" cy="986124"/>
      </dsp:txXfrm>
    </dsp:sp>
    <dsp:sp modelId="{88D8D962-5501-46F7-8F2F-648D94D53A13}">
      <dsp:nvSpPr>
        <dsp:cNvPr id="0" name=""/>
        <dsp:cNvSpPr/>
      </dsp:nvSpPr>
      <dsp:spPr>
        <a:xfrm>
          <a:off x="3178290" y="1253523"/>
          <a:ext cx="269171" cy="314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pt-BR" sz="1200" b="1" kern="1200">
            <a:solidFill>
              <a:schemeClr val="tx1"/>
            </a:solidFill>
          </a:endParaRPr>
        </a:p>
      </dsp:txBody>
      <dsp:txXfrm>
        <a:off x="3178290" y="1316499"/>
        <a:ext cx="188420" cy="188928"/>
      </dsp:txXfrm>
    </dsp:sp>
    <dsp:sp modelId="{F98645E7-7D31-4BC6-9AE6-191FEF144D96}">
      <dsp:nvSpPr>
        <dsp:cNvPr id="0" name=""/>
        <dsp:cNvSpPr/>
      </dsp:nvSpPr>
      <dsp:spPr>
        <a:xfrm>
          <a:off x="3559194" y="887221"/>
          <a:ext cx="1269677" cy="1047484"/>
        </a:xfrm>
        <a:prstGeom prst="roundRect">
          <a:avLst>
            <a:gd name="adj" fmla="val 10000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FUNAI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1967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3589874" y="917901"/>
        <a:ext cx="1208317" cy="986124"/>
      </dsp:txXfrm>
    </dsp:sp>
    <dsp:sp modelId="{A89310A8-D9AC-4FED-B017-11EBDF039283}">
      <dsp:nvSpPr>
        <dsp:cNvPr id="0" name=""/>
        <dsp:cNvSpPr/>
      </dsp:nvSpPr>
      <dsp:spPr>
        <a:xfrm>
          <a:off x="4955839" y="1253523"/>
          <a:ext cx="269171" cy="314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pt-BR" sz="1200" b="1" kern="1200">
            <a:solidFill>
              <a:schemeClr val="tx1"/>
            </a:solidFill>
          </a:endParaRPr>
        </a:p>
      </dsp:txBody>
      <dsp:txXfrm>
        <a:off x="4955839" y="1316499"/>
        <a:ext cx="188420" cy="188928"/>
      </dsp:txXfrm>
    </dsp:sp>
    <dsp:sp modelId="{4CA36357-69AD-42D0-9431-109824630AB8}">
      <dsp:nvSpPr>
        <dsp:cNvPr id="0" name=""/>
        <dsp:cNvSpPr/>
      </dsp:nvSpPr>
      <dsp:spPr>
        <a:xfrm>
          <a:off x="5336743" y="887221"/>
          <a:ext cx="1269677" cy="1047484"/>
        </a:xfrm>
        <a:prstGeom prst="roundRect">
          <a:avLst>
            <a:gd name="adj" fmla="val 10000"/>
          </a:avLst>
        </a:prstGeom>
        <a:solidFill>
          <a:schemeClr val="accent4">
            <a:hueOff val="7796770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FUNASA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1990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5367423" y="917901"/>
        <a:ext cx="1208317" cy="986124"/>
      </dsp:txXfrm>
    </dsp:sp>
    <dsp:sp modelId="{B7CDCC67-B1AE-4BAB-B4C6-2F615A6B0B86}">
      <dsp:nvSpPr>
        <dsp:cNvPr id="0" name=""/>
        <dsp:cNvSpPr/>
      </dsp:nvSpPr>
      <dsp:spPr>
        <a:xfrm>
          <a:off x="6733388" y="1253523"/>
          <a:ext cx="269171" cy="314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pt-BR" sz="1200" b="1" kern="1200">
            <a:solidFill>
              <a:schemeClr val="tx1"/>
            </a:solidFill>
          </a:endParaRPr>
        </a:p>
      </dsp:txBody>
      <dsp:txXfrm>
        <a:off x="6733388" y="1316499"/>
        <a:ext cx="188420" cy="188928"/>
      </dsp:txXfrm>
    </dsp:sp>
    <dsp:sp modelId="{5030D5B9-05E6-4548-9285-B25FB9AB89F8}">
      <dsp:nvSpPr>
        <dsp:cNvPr id="0" name=""/>
        <dsp:cNvSpPr/>
      </dsp:nvSpPr>
      <dsp:spPr>
        <a:xfrm>
          <a:off x="7114292" y="887221"/>
          <a:ext cx="1269677" cy="1047484"/>
        </a:xfrm>
        <a:prstGeom prst="roundRect">
          <a:avLst>
            <a:gd name="adj" fmla="val 1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SESAI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800" b="1" kern="1200" dirty="0" smtClean="0">
              <a:solidFill>
                <a:schemeClr val="tx1"/>
              </a:solidFill>
            </a:rPr>
            <a:t>2011</a:t>
          </a:r>
          <a:endParaRPr lang="pt-BR" sz="1800" b="1" kern="1200" dirty="0">
            <a:solidFill>
              <a:schemeClr val="tx1"/>
            </a:solidFill>
          </a:endParaRPr>
        </a:p>
      </dsp:txBody>
      <dsp:txXfrm>
        <a:off x="7144972" y="917901"/>
        <a:ext cx="1208317" cy="986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434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69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65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62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95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514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2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189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99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21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071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7BB87-A2CA-40FD-B690-1749CD041020}" type="datetimeFigureOut">
              <a:rPr lang="pt-BR" smtClean="0"/>
              <a:t>24/08/2016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DD139-8F57-4F7E-AC7D-A09314175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23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8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3.jpeg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7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lattes.cnpq.br/5467085480631025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7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.jpeg"/><Relationship Id="rId7" Type="http://schemas.openxmlformats.org/officeDocument/2006/relationships/image" Target="../media/image84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g"/><Relationship Id="rId7" Type="http://schemas.openxmlformats.org/officeDocument/2006/relationships/image" Target="../media/image9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7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4.jpeg"/><Relationship Id="rId17" Type="http://schemas.openxmlformats.org/officeDocument/2006/relationships/image" Target="../media/image119.jpeg"/><Relationship Id="rId2" Type="http://schemas.openxmlformats.org/officeDocument/2006/relationships/image" Target="../media/image8.jpeg"/><Relationship Id="rId16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image" Target="../media/image113.jpeg"/><Relationship Id="rId5" Type="http://schemas.openxmlformats.org/officeDocument/2006/relationships/image" Target="../media/image108.jpeg"/><Relationship Id="rId15" Type="http://schemas.openxmlformats.org/officeDocument/2006/relationships/image" Target="../media/image117.jpeg"/><Relationship Id="rId10" Type="http://schemas.openxmlformats.org/officeDocument/2006/relationships/image" Target="../media/image7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6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7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hyperlink" Target="mailto:raphael.amorim@ufrr.br" TargetMode="External"/><Relationship Id="rId4" Type="http://schemas.openxmlformats.org/officeDocument/2006/relationships/image" Target="../media/image9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om.br/slide/3252228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arcioantoniassi.files.wordpress.com/2014/12/indc3adge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616" y="4730021"/>
            <a:ext cx="3731250" cy="212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consbrasnapoli.it/images/AMAZONIA_INDIO.jpg?5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77" y="2430918"/>
            <a:ext cx="3441089" cy="229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encrypted-tbn1.gstatic.com/images?q=tbn:ANd9GcTiGL28IUCfrDItrm4RtmVcqq-eDXyFfL0rLNftV8oJSF_Tm9C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680" y="5166"/>
            <a:ext cx="3438528" cy="24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ndulado 4"/>
          <p:cNvSpPr/>
          <p:nvPr/>
        </p:nvSpPr>
        <p:spPr>
          <a:xfrm rot="5400000">
            <a:off x="4830038" y="2386263"/>
            <a:ext cx="6858000" cy="2085474"/>
          </a:xfrm>
          <a:prstGeom prst="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MARCA_8_SENAF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9" y="985078"/>
            <a:ext cx="8111787" cy="374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fen – Conselho Federal de Enfermag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9" y="284333"/>
            <a:ext cx="2280199" cy="7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73053" y="4949087"/>
            <a:ext cx="7513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B0F0"/>
                </a:solidFill>
              </a:rPr>
              <a:t>Reestruturando o Sistema de Fiscalização Profissional da Enfermagem</a:t>
            </a:r>
            <a:endParaRPr lang="pt-BR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32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91403" y="343276"/>
            <a:ext cx="10558818" cy="630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atividades do Polo Base Tipo II são as seguintes: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armazenamento de medicamentos;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armazenamento de material de deslocamento para outras áreas indígenas;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comunicação via rádio;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investigação epidemiológica;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 informações de doenças;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f) elaboração de relatórios de campo e sistema de informação;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g) coleta, análise e sistematização de dados;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h) planejamento das ações das equipes multidisciplinares na área de abrangência;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i) organização do processo de vacinação na área de abrangência; e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j) administração.</a:t>
            </a:r>
          </a:p>
        </p:txBody>
      </p:sp>
      <p:pic>
        <p:nvPicPr>
          <p:cNvPr id="3" name="Picture 2" descr="MARCA_8_SENAF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29" y="6198531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032" y="2494374"/>
            <a:ext cx="4731521" cy="4363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ângulo 1"/>
          <p:cNvSpPr/>
          <p:nvPr/>
        </p:nvSpPr>
        <p:spPr>
          <a:xfrm>
            <a:off x="441278" y="284490"/>
            <a:ext cx="11200262" cy="189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 BASE TIPO I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aracteriza-se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sua </a:t>
            </a:r>
            <a:r>
              <a:rPr lang="pt-BR" sz="2400" b="1" u="sng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LOCALIZAÇÃO EM TERRAS INDÍGENAS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Além das atividades previstas para o Posto de Saúde Tipo II,  esse tipo de estabelecimento realizará também as seguintes atividades: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41278" y="2181933"/>
            <a:ext cx="804762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capacitação, reciclagem e supervisão dos 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Agentes Indígenas de Saúde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auxiliares de enfermagem;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coleta de material para exame;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esterilização;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imunizações (quando se tratar de atividades de rotina);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 coleta e análise sistêmica de dados;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f) investigação epidemiológica;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g) informações de doenças;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h) prevenção de câncer ginecológico (exame/coleta/consulta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i) outras atividades compatíveis com o estabelecimento.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MARCA_8_SENAF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29" y="6198531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81" y="1774052"/>
            <a:ext cx="4665784" cy="430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/>
          <p:cNvSpPr txBox="1"/>
          <p:nvPr/>
        </p:nvSpPr>
        <p:spPr>
          <a:xfrm>
            <a:off x="865414" y="574949"/>
            <a:ext cx="10580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</a:rPr>
              <a:t>Equipe Multidisciplinar de Saúde Indígena – EMSI</a:t>
            </a:r>
          </a:p>
        </p:txBody>
      </p:sp>
      <p:sp>
        <p:nvSpPr>
          <p:cNvPr id="3" name="Retângulo 2"/>
          <p:cNvSpPr/>
          <p:nvPr/>
        </p:nvSpPr>
        <p:spPr>
          <a:xfrm>
            <a:off x="573383" y="1386396"/>
            <a:ext cx="84440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latin typeface="TimesNewRoman"/>
              </a:rPr>
              <a:t>       As </a:t>
            </a:r>
            <a:r>
              <a:rPr lang="pt-BR" sz="2400" dirty="0">
                <a:latin typeface="TimesNewRoman"/>
              </a:rPr>
              <a:t>equipes de saúde dos distritos deverão ser compostas </a:t>
            </a:r>
            <a:r>
              <a:rPr lang="pt-BR" sz="2400" dirty="0" smtClean="0">
                <a:latin typeface="TimesNewRoman"/>
              </a:rPr>
              <a:t>por: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>
                <a:latin typeface="TimesNewRoman"/>
              </a:rPr>
              <a:t>M</a:t>
            </a:r>
            <a:r>
              <a:rPr lang="pt-BR" sz="2400" dirty="0" smtClean="0">
                <a:latin typeface="TimesNewRoman"/>
              </a:rPr>
              <a:t>édicos</a:t>
            </a:r>
            <a:r>
              <a:rPr lang="pt-BR" sz="2400" dirty="0">
                <a:latin typeface="TimesNewRoman"/>
              </a:rPr>
              <a:t>, </a:t>
            </a:r>
            <a:endParaRPr lang="pt-BR" sz="2400" dirty="0" smtClean="0">
              <a:latin typeface="TimesNewRoman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>
                <a:latin typeface="TimesNewRoman"/>
              </a:rPr>
              <a:t>E</a:t>
            </a:r>
            <a:r>
              <a:rPr lang="pt-BR" sz="2400" dirty="0" smtClean="0">
                <a:latin typeface="TimesNewRoman"/>
              </a:rPr>
              <a:t>nfermeiros</a:t>
            </a:r>
            <a:r>
              <a:rPr lang="pt-BR" sz="2400" dirty="0">
                <a:latin typeface="TimesNewRoman"/>
              </a:rPr>
              <a:t>, </a:t>
            </a:r>
            <a:endParaRPr lang="pt-BR" sz="2400" dirty="0" smtClean="0">
              <a:latin typeface="TimesNewRoman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>
                <a:latin typeface="TimesNewRoman"/>
              </a:rPr>
              <a:t>O</a:t>
            </a:r>
            <a:r>
              <a:rPr lang="pt-BR" sz="2400" dirty="0" smtClean="0">
                <a:latin typeface="TimesNewRoman"/>
              </a:rPr>
              <a:t>dontólogos</a:t>
            </a:r>
            <a:r>
              <a:rPr lang="pt-BR" sz="2400" dirty="0">
                <a:latin typeface="TimesNewRoman"/>
              </a:rPr>
              <a:t>, </a:t>
            </a:r>
            <a:endParaRPr lang="pt-BR" sz="2400" dirty="0" smtClean="0">
              <a:latin typeface="TimesNewRoman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TimesNewRoman"/>
              </a:rPr>
              <a:t>Técnicos de Enfermagem,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TimesNewRoman"/>
              </a:rPr>
              <a:t>e Agentes Indígenas </a:t>
            </a:r>
            <a:r>
              <a:rPr lang="pt-BR" sz="2400" dirty="0">
                <a:latin typeface="TimesNewRoman"/>
              </a:rPr>
              <a:t>de </a:t>
            </a:r>
            <a:r>
              <a:rPr lang="pt-BR" sz="2400" dirty="0" smtClean="0">
                <a:latin typeface="TimesNewRoman"/>
              </a:rPr>
              <a:t>Saúde.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latin typeface="TimesNewRoman"/>
              </a:rPr>
              <a:t>      Contando </a:t>
            </a:r>
            <a:r>
              <a:rPr lang="pt-BR" sz="2400" dirty="0">
                <a:latin typeface="TimesNewRoman"/>
              </a:rPr>
              <a:t>com a participação sistemática de antropólogos, educadores</a:t>
            </a:r>
            <a:r>
              <a:rPr lang="pt-BR" sz="2400" dirty="0" smtClean="0">
                <a:latin typeface="TimesNewRoman"/>
              </a:rPr>
              <a:t>, engenheiros </a:t>
            </a:r>
            <a:r>
              <a:rPr lang="pt-BR" sz="2400" dirty="0">
                <a:latin typeface="TimesNewRoman"/>
              </a:rPr>
              <a:t>sanitaristas e outros especialistas e técnicos considerados </a:t>
            </a:r>
            <a:r>
              <a:rPr lang="pt-BR" sz="2400" dirty="0" smtClean="0">
                <a:latin typeface="TimesNewRoman"/>
              </a:rPr>
              <a:t>necessários (Portaria nº 254/2002).</a:t>
            </a:r>
            <a:endParaRPr lang="pt-BR" sz="2400" dirty="0"/>
          </a:p>
        </p:txBody>
      </p:sp>
      <p:sp>
        <p:nvSpPr>
          <p:cNvPr id="5" name="Retângulo 4"/>
          <p:cNvSpPr/>
          <p:nvPr/>
        </p:nvSpPr>
        <p:spPr>
          <a:xfrm>
            <a:off x="865414" y="2743200"/>
            <a:ext cx="1946025" cy="5732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906357" y="3789072"/>
            <a:ext cx="3788473" cy="5732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2" descr="MARCA_8_SENAF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29" y="6198531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5994" y="243343"/>
            <a:ext cx="109136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         A </a:t>
            </a:r>
            <a:r>
              <a:rPr lang="pt-BR" sz="2400" dirty="0"/>
              <a:t>Política Nacional de Atenção à Saúde dos Povos Indígenas (MS, 2002), dispõe que o </a:t>
            </a:r>
            <a:r>
              <a:rPr lang="pt-BR" sz="2400" b="1" dirty="0"/>
              <a:t>atendimento médico de baixa complexidade fica a cargo dos </a:t>
            </a:r>
            <a:r>
              <a:rPr lang="pt-BR" sz="2400" b="1" dirty="0" err="1"/>
              <a:t>Pólos</a:t>
            </a:r>
            <a:r>
              <a:rPr lang="pt-BR" sz="2400" b="1" dirty="0"/>
              <a:t>-Base</a:t>
            </a:r>
            <a:r>
              <a:rPr lang="pt-BR" sz="2400" dirty="0"/>
              <a:t> que se localizam nas aldeias ou nos municípios de referência, tendo uma relação direta com os Agentes Indígenas de Saúde (AIS), ficando os </a:t>
            </a:r>
            <a:r>
              <a:rPr lang="pt-BR" sz="2400" b="1" dirty="0"/>
              <a:t>atendimentos de média e alta complexidade sob a responsabilidade da rede do Sistema Único de Saúde </a:t>
            </a:r>
            <a:r>
              <a:rPr lang="pt-BR" sz="2400" dirty="0"/>
              <a:t>(SUS).</a:t>
            </a:r>
          </a:p>
        </p:txBody>
      </p:sp>
      <p:pic>
        <p:nvPicPr>
          <p:cNvPr id="3" name="Picture 2" descr="C:\Users\HOME\Desktop\CASAI\Fotos\org_dsei_2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34" y="3601391"/>
            <a:ext cx="3041196" cy="3078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45994" y="2319174"/>
            <a:ext cx="10913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        Os </a:t>
            </a:r>
            <a:r>
              <a:rPr lang="pt-BR" sz="2400" dirty="0"/>
              <a:t>índios que se encontrarem neste último caso, devem contar com serviços de apoio prestados pela </a:t>
            </a:r>
            <a:r>
              <a:rPr lang="pt-BR" sz="2400" b="1" dirty="0"/>
              <a:t>Casa de Saúde Indígena </a:t>
            </a:r>
            <a:r>
              <a:rPr lang="pt-BR" sz="2400" dirty="0"/>
              <a:t>(CASAI). A PNASPI (2002: 17) recomenda que as CASAI:</a:t>
            </a:r>
          </a:p>
        </p:txBody>
      </p:sp>
      <p:sp>
        <p:nvSpPr>
          <p:cNvPr id="5" name="Retângulo 4"/>
          <p:cNvSpPr/>
          <p:nvPr/>
        </p:nvSpPr>
        <p:spPr>
          <a:xfrm>
            <a:off x="3687190" y="3382664"/>
            <a:ext cx="7872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        Deverão </a:t>
            </a:r>
            <a:r>
              <a:rPr lang="pt-BR" sz="2400" dirty="0"/>
              <a:t>estar em condições de </a:t>
            </a:r>
            <a:r>
              <a:rPr lang="pt-BR" sz="2400" b="1" dirty="0"/>
              <a:t>receber, alojar e alimentar</a:t>
            </a:r>
            <a:r>
              <a:rPr lang="pt-BR" sz="2400" dirty="0"/>
              <a:t> pacientes encaminhados e acompanhantes,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PRESTAR ASSISTÊNCIA DE ENFERMAGEM 24 HORAS POR DIA</a:t>
            </a:r>
            <a:r>
              <a:rPr lang="pt-BR" sz="2400" dirty="0" smtClean="0"/>
              <a:t>, </a:t>
            </a:r>
            <a:r>
              <a:rPr lang="pt-BR" sz="2400" b="1" dirty="0"/>
              <a:t>marcar consultas, exames complementares ou internação hospitalar</a:t>
            </a:r>
            <a:r>
              <a:rPr lang="pt-BR" sz="2400" dirty="0"/>
              <a:t>, providenciar o acompanhamento dos pacientes nessas ocasiões e o </a:t>
            </a:r>
            <a:r>
              <a:rPr lang="pt-BR" sz="2400" b="1" dirty="0"/>
              <a:t>seu retorno às comunidades </a:t>
            </a:r>
            <a:r>
              <a:rPr lang="pt-BR" sz="2400" dirty="0"/>
              <a:t>de origem, </a:t>
            </a:r>
            <a:r>
              <a:rPr lang="pt-BR" sz="2400" b="1" dirty="0"/>
              <a:t>acompanhados das informações sobre o caso.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959742" y="4148286"/>
            <a:ext cx="5862933" cy="4347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2" descr="MARCA_8_SENAF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29" y="6198531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4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4889" cy="539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5540991" y="232009"/>
            <a:ext cx="623702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/>
              <a:t>Carga horária de trabalho;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/>
              <a:t>Período </a:t>
            </a:r>
            <a:r>
              <a:rPr lang="pt-BR" sz="2400" dirty="0"/>
              <a:t>de </a:t>
            </a:r>
            <a:r>
              <a:rPr lang="pt-BR" sz="2400" dirty="0" smtClean="0"/>
              <a:t>atuação</a:t>
            </a:r>
            <a:r>
              <a:rPr lang="pt-BR" sz="2400" dirty="0"/>
              <a:t>;</a:t>
            </a:r>
            <a:endParaRPr lang="pt-BR" sz="2400" dirty="0" smtClean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/>
              <a:t>Logística,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/>
              <a:t>Custos;</a:t>
            </a:r>
            <a:endParaRPr lang="pt-BR" sz="2400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/>
              <a:t>Atividades </a:t>
            </a:r>
            <a:r>
              <a:rPr lang="pt-BR" sz="2400" dirty="0"/>
              <a:t>a serem </a:t>
            </a:r>
            <a:r>
              <a:rPr lang="pt-BR" sz="2400" dirty="0" smtClean="0"/>
              <a:t>desenvolvidas</a:t>
            </a:r>
            <a:r>
              <a:rPr lang="pt-BR" sz="2400" dirty="0"/>
              <a:t>;</a:t>
            </a:r>
            <a:endParaRPr lang="pt-BR" sz="2400" dirty="0" smtClean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/>
              <a:t>O</a:t>
            </a:r>
            <a:r>
              <a:rPr lang="pt-BR" sz="2400" dirty="0" smtClean="0"/>
              <a:t>rientações </a:t>
            </a:r>
            <a:r>
              <a:rPr lang="pt-BR" sz="2400" dirty="0"/>
              <a:t>sobre </a:t>
            </a:r>
            <a:r>
              <a:rPr lang="pt-BR" sz="2400" dirty="0" smtClean="0"/>
              <a:t>o município </a:t>
            </a:r>
            <a:r>
              <a:rPr lang="pt-BR" sz="2400" dirty="0"/>
              <a:t>de </a:t>
            </a:r>
            <a:r>
              <a:rPr lang="pt-BR" sz="2400" dirty="0" smtClean="0"/>
              <a:t>atuação;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/>
              <a:t>Orientação sobre </a:t>
            </a:r>
            <a:r>
              <a:rPr lang="pt-BR" sz="2400" dirty="0"/>
              <a:t>a política nacional de atenção </a:t>
            </a:r>
            <a:r>
              <a:rPr lang="pt-BR" sz="2400" dirty="0" smtClean="0"/>
              <a:t>á saúde </a:t>
            </a:r>
            <a:r>
              <a:rPr lang="pt-BR" sz="2400" dirty="0"/>
              <a:t>dos povos </a:t>
            </a:r>
            <a:r>
              <a:rPr lang="pt-BR" sz="2400" dirty="0" smtClean="0"/>
              <a:t>indígenas;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/>
              <a:t>A</a:t>
            </a:r>
            <a:r>
              <a:rPr lang="pt-BR" sz="2400" dirty="0" smtClean="0"/>
              <a:t>tuação </a:t>
            </a:r>
            <a:r>
              <a:rPr lang="pt-BR" sz="2400" dirty="0"/>
              <a:t>da </a:t>
            </a:r>
            <a:r>
              <a:rPr lang="pt-BR" sz="2400" dirty="0" smtClean="0"/>
              <a:t>SESAI;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/>
              <a:t>Atuação do </a:t>
            </a:r>
            <a:r>
              <a:rPr lang="pt-BR" sz="2400" dirty="0"/>
              <a:t>DSEI </a:t>
            </a:r>
            <a:r>
              <a:rPr lang="pt-BR" sz="2400" dirty="0" smtClean="0"/>
              <a:t>de sua </a:t>
            </a:r>
            <a:r>
              <a:rPr lang="pt-BR" sz="2400" dirty="0"/>
              <a:t>área de </a:t>
            </a:r>
            <a:r>
              <a:rPr lang="pt-BR" sz="2400" dirty="0" smtClean="0"/>
              <a:t>abrangência;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/>
              <a:t>O</a:t>
            </a:r>
            <a:r>
              <a:rPr lang="pt-BR" sz="2400" dirty="0" smtClean="0"/>
              <a:t>rientação </a:t>
            </a:r>
            <a:r>
              <a:rPr lang="pt-BR" sz="2400" dirty="0"/>
              <a:t>sobre as </a:t>
            </a:r>
            <a:r>
              <a:rPr lang="pt-BR" sz="2400" dirty="0" smtClean="0"/>
              <a:t>etnias pertencentes </a:t>
            </a:r>
            <a:r>
              <a:rPr lang="pt-BR" sz="2400" dirty="0"/>
              <a:t>a esse </a:t>
            </a:r>
            <a:r>
              <a:rPr lang="pt-BR" sz="2400" dirty="0" smtClean="0"/>
              <a:t>distrito;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/>
              <a:t>Abordagem </a:t>
            </a:r>
            <a:r>
              <a:rPr lang="pt-BR" sz="2400" dirty="0"/>
              <a:t>sobre a </a:t>
            </a:r>
            <a:r>
              <a:rPr lang="pt-BR" sz="2400" dirty="0" smtClean="0"/>
              <a:t>cultura indígena</a:t>
            </a:r>
            <a:r>
              <a:rPr lang="pt-BR" sz="2400" dirty="0"/>
              <a:t>.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286603" y="5104263"/>
            <a:ext cx="4694830" cy="144666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13981" y="5224911"/>
            <a:ext cx="44582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b="1" dirty="0"/>
              <a:t>Para um profissional de saúde atuar em área indígena é preciso conhecer?</a:t>
            </a:r>
          </a:p>
        </p:txBody>
      </p:sp>
      <p:sp>
        <p:nvSpPr>
          <p:cNvPr id="5" name="Chave esquerda 4"/>
          <p:cNvSpPr/>
          <p:nvPr/>
        </p:nvSpPr>
        <p:spPr>
          <a:xfrm>
            <a:off x="4626591" y="232009"/>
            <a:ext cx="1160060" cy="643253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072206" y="-2423239"/>
            <a:ext cx="4937570" cy="110799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1400" b="0" cap="none" spc="0" dirty="0" smtClean="0">
                <a:ln w="0"/>
                <a:solidFill>
                  <a:srgbClr val="FF0000"/>
                </a:solidFill>
              </a:rPr>
              <a:t>X</a:t>
            </a:r>
            <a:endParaRPr lang="pt-BR" sz="71400" b="0" cap="none" spc="0" dirty="0">
              <a:ln w="0"/>
              <a:solidFill>
                <a:srgbClr val="FF0000"/>
              </a:solidFill>
            </a:endParaRPr>
          </a:p>
        </p:txBody>
      </p:sp>
      <p:pic>
        <p:nvPicPr>
          <p:cNvPr id="8" name="Picture 2" descr="MARCA_8_SENAF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29" y="6198531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4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249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882242"/>
            <a:ext cx="12192000" cy="197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0944" y="3014952"/>
            <a:ext cx="12091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Fragilidades e necessidades de atuação da fiscalização nos serviços de Enfermagem em área indígena.</a:t>
            </a:r>
          </a:p>
        </p:txBody>
      </p:sp>
      <p:pic>
        <p:nvPicPr>
          <p:cNvPr id="10" name="Picture 2" descr="MARCA_8_SENAF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" y="2158831"/>
            <a:ext cx="1369327" cy="63217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3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249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882242"/>
            <a:ext cx="12192000" cy="197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2823880"/>
            <a:ext cx="724486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Relato de Experiência em</a:t>
            </a:r>
          </a:p>
          <a:p>
            <a:pPr algn="ctr"/>
            <a:r>
              <a:rPr lang="pt-BR" sz="6000" b="1" dirty="0" smtClean="0"/>
              <a:t>Área Indígena</a:t>
            </a:r>
            <a:endParaRPr lang="pt-BR" sz="44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013">
            <a:off x="8471254" y="3453070"/>
            <a:ext cx="3720746" cy="279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345">
            <a:off x="8888864" y="1521916"/>
            <a:ext cx="3172378" cy="2379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688">
            <a:off x="7039925" y="913460"/>
            <a:ext cx="2287272" cy="2803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32">
            <a:off x="6324676" y="3481206"/>
            <a:ext cx="3629464" cy="272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MARCA_8_SENAF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84"/>
            <a:ext cx="1369327" cy="63217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15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30929" y="408214"/>
            <a:ext cx="9111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Translado e Logística:                                                          Escala: 30 por 15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3" y="1006522"/>
            <a:ext cx="3380096" cy="253507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71" y="1006522"/>
            <a:ext cx="3393743" cy="254530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40" y="1006522"/>
            <a:ext cx="3448335" cy="258625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94" y="3791086"/>
            <a:ext cx="3380096" cy="253507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1" y="3791086"/>
            <a:ext cx="3380096" cy="25350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79" y="3791085"/>
            <a:ext cx="3474896" cy="2535073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8927904" y="6155561"/>
            <a:ext cx="2238233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Polo-base I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370849" y="6155561"/>
            <a:ext cx="2539940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Chegada no Polo-base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496702" y="3370997"/>
            <a:ext cx="2238233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Equipe de área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4" name="Picture 2" descr="MARCA_8_SENAFI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8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43" y="1121856"/>
            <a:ext cx="3166008" cy="2374506"/>
          </a:xfrm>
          <a:prstGeom prst="rect">
            <a:avLst/>
          </a:prstGeom>
        </p:spPr>
      </p:pic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30929" y="408214"/>
            <a:ext cx="9111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Polo-base instalações/Acomodações/Alimentação: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95" y="3687449"/>
            <a:ext cx="3611274" cy="270845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4" y="3943362"/>
            <a:ext cx="2974074" cy="223055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21" y="5744341"/>
            <a:ext cx="1117360" cy="97321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4" y="1121856"/>
            <a:ext cx="3166008" cy="237450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817" y="1122756"/>
            <a:ext cx="3157183" cy="236788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08" y="3490643"/>
            <a:ext cx="2459211" cy="284896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119" y="5506088"/>
            <a:ext cx="1780881" cy="133566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275" y="6077482"/>
            <a:ext cx="912109" cy="68408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78" y="3697702"/>
            <a:ext cx="2185979" cy="2914638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96" y="5744341"/>
            <a:ext cx="1295179" cy="971384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39" y="5685956"/>
            <a:ext cx="1235179" cy="92638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38" y="1121856"/>
            <a:ext cx="3158382" cy="2368787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685215" y="3346255"/>
            <a:ext cx="2238233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Polo-base I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3832216" y="3300416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Radiofonia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6585234" y="3346255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Dormitório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9806127" y="3320046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copa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98778" y="6003321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Cozinha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3545486" y="6420370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Dispensa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6453401" y="5506088"/>
            <a:ext cx="2057652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Área das máquinas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4" name="Picture 2" descr="MARCA_8_SENAFI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5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30929" y="408214"/>
            <a:ext cx="9111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Polo-base atendimento/Internação/Farmácia: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04" y="3808084"/>
            <a:ext cx="3374425" cy="253081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97" y="995025"/>
            <a:ext cx="3374425" cy="253081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3" y="3814933"/>
            <a:ext cx="3374425" cy="25308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00" y="995026"/>
            <a:ext cx="3374426" cy="253081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59" y="3814932"/>
            <a:ext cx="1898114" cy="253081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4" y="995026"/>
            <a:ext cx="3374425" cy="253081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155" y="4768230"/>
            <a:ext cx="2786360" cy="208977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404134" y="3302685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Entrada Posto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03172" y="3325770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Posto de Saúde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252184" y="6175612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Farmácia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8244646" y="6134545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Enfermarias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5" name="Picture 2" descr="MARCA_8_SENAFI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7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" y="530311"/>
            <a:ext cx="5854889" cy="539964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290321" y="4531065"/>
            <a:ext cx="6683315" cy="167953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sz="2000" b="1" dirty="0" smtClean="0"/>
              <a:t>Enfermeiro Raphael Florindo Amorim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sz="1800" dirty="0" smtClean="0"/>
              <a:t>Conselheiro - COREN-RR 323.849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sz="1800" dirty="0" smtClean="0"/>
              <a:t>Coordenador do Departamento de Fiscalização COREN-RR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sz="1800" dirty="0" smtClean="0"/>
              <a:t>Professor na Universidade Federal de Roraima - UFRR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pt-BR" sz="2000" dirty="0"/>
          </a:p>
        </p:txBody>
      </p:sp>
      <p:sp>
        <p:nvSpPr>
          <p:cNvPr id="6" name="Retângulo 5"/>
          <p:cNvSpPr/>
          <p:nvPr/>
        </p:nvSpPr>
        <p:spPr>
          <a:xfrm>
            <a:off x="5396990" y="1908742"/>
            <a:ext cx="646997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800" b="1" dirty="0" smtClean="0">
                <a:ln/>
                <a:solidFill>
                  <a:srgbClr val="92D050"/>
                </a:solidFill>
              </a:rPr>
              <a:t>Discutindo o </a:t>
            </a:r>
          </a:p>
          <a:p>
            <a:pPr algn="ctr"/>
            <a:r>
              <a:rPr lang="pt-BR" sz="4800" b="1" dirty="0" smtClean="0">
                <a:ln/>
                <a:solidFill>
                  <a:srgbClr val="92D050"/>
                </a:solidFill>
              </a:rPr>
              <a:t>Processo de Fiscalização </a:t>
            </a:r>
          </a:p>
          <a:p>
            <a:pPr algn="ctr"/>
            <a:r>
              <a:rPr lang="pt-BR" sz="4800" b="1" dirty="0" smtClean="0">
                <a:ln/>
                <a:solidFill>
                  <a:srgbClr val="92D050"/>
                </a:solidFill>
              </a:rPr>
              <a:t>na Saúde Indígena</a:t>
            </a:r>
            <a:endParaRPr lang="pt-BR" sz="4800" b="1" dirty="0">
              <a:ln/>
              <a:solidFill>
                <a:srgbClr val="92D050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5563266" y="4328731"/>
            <a:ext cx="6287538" cy="1375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50002" y="6355822"/>
            <a:ext cx="11823634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dirty="0"/>
              <a:t>Currículo Lattes</a:t>
            </a:r>
            <a:r>
              <a:rPr lang="pt-BR" dirty="0" smtClean="0"/>
              <a:t>: </a:t>
            </a:r>
            <a:r>
              <a:rPr lang="pt-BR" dirty="0">
                <a:hlinkClick r:id="rId3"/>
              </a:rPr>
              <a:t>http://lattes.cnpq.br/5467085480631025 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7" name="Picture 2" descr="MARCA_8_SENAF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79" y="134871"/>
            <a:ext cx="3714597" cy="17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80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51" y="1090067"/>
            <a:ext cx="6541827" cy="490637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30929" y="408214"/>
            <a:ext cx="34740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Internação no Polo-base: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4" y="3150133"/>
            <a:ext cx="5402239" cy="359789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44" y="232010"/>
            <a:ext cx="3938077" cy="2622759"/>
          </a:xfrm>
          <a:prstGeom prst="rect">
            <a:avLst/>
          </a:prstGeom>
        </p:spPr>
      </p:pic>
      <p:pic>
        <p:nvPicPr>
          <p:cNvPr id="7" name="Picture 2" descr="MARCA_8_SENAF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673754" y="2801055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Enfermaria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110835" y="5408598"/>
            <a:ext cx="9111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Planejamento das ações: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0" y="900750"/>
            <a:ext cx="7588156" cy="569111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03" y="323292"/>
            <a:ext cx="4437227" cy="591630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453429" y="5210032"/>
            <a:ext cx="3985147" cy="149101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dirty="0" smtClean="0"/>
              <a:t>               As atividades são planejadas conforme mapa das aldeias e número de profissionais no polo-base.</a:t>
            </a:r>
            <a:endParaRPr lang="pt-BR" sz="2400" dirty="0"/>
          </a:p>
        </p:txBody>
      </p:sp>
      <p:pic>
        <p:nvPicPr>
          <p:cNvPr id="7" name="Picture 2" descr="MARCA_8_SENAF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9281023" y="6245659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Escala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88502" y="237150"/>
            <a:ext cx="9111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Planejamento das ações: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1" y="723330"/>
            <a:ext cx="6605481" cy="6018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84" y="129146"/>
            <a:ext cx="5278703" cy="495464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380" y="5181290"/>
            <a:ext cx="4064758" cy="1517289"/>
          </a:xfrm>
          <a:prstGeom prst="rect">
            <a:avLst/>
          </a:prstGeom>
        </p:spPr>
      </p:pic>
      <p:pic>
        <p:nvPicPr>
          <p:cNvPr id="8" name="Picture 2" descr="MARCA_8_SENAF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35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30929" y="408214"/>
            <a:ext cx="9111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Missões: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2" y="941697"/>
            <a:ext cx="4319517" cy="575935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51" y="3502310"/>
            <a:ext cx="2246763" cy="29956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80" y="408213"/>
            <a:ext cx="4936948" cy="289103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884" y="280454"/>
            <a:ext cx="3080497" cy="231037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34" y="3010991"/>
            <a:ext cx="5003447" cy="3752586"/>
          </a:xfrm>
          <a:prstGeom prst="rect">
            <a:avLst/>
          </a:prstGeom>
        </p:spPr>
      </p:pic>
      <p:pic>
        <p:nvPicPr>
          <p:cNvPr id="10" name="Picture 2" descr="MARCA_8_SENAFI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2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30929" y="408214"/>
            <a:ext cx="9111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Missões: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9" y="1134422"/>
            <a:ext cx="2838736" cy="21290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07" y="1134422"/>
            <a:ext cx="2838736" cy="21290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95" y="237083"/>
            <a:ext cx="4035188" cy="30263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9" y="3434070"/>
            <a:ext cx="4518516" cy="30093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69" y="3529605"/>
            <a:ext cx="3191366" cy="239352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88" y="3529605"/>
            <a:ext cx="3191365" cy="239352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932471" y="5752532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Posto de Saúde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2" name="Picture 2" descr="MARCA_8_SENAFI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36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30929" y="408214"/>
            <a:ext cx="9111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Missões: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4" y="1038607"/>
            <a:ext cx="3097897" cy="20631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4" y="3517618"/>
            <a:ext cx="3860042" cy="25707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77" y="3334294"/>
            <a:ext cx="4820913" cy="321072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69" y="229685"/>
            <a:ext cx="3901439" cy="29260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77" y="229685"/>
            <a:ext cx="3901440" cy="29260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90" y="3720584"/>
            <a:ext cx="3409848" cy="255738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90" y="2486019"/>
            <a:ext cx="2264283" cy="1698212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579130" y="6382357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Posto de Saúde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2" name="Picture 2" descr="MARCA_8_SENAFI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42193" y="224221"/>
            <a:ext cx="82985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3600" b="1" dirty="0" smtClean="0"/>
              <a:t>  Missões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36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36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73" y="993550"/>
            <a:ext cx="2187339" cy="29164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2" y="3677989"/>
            <a:ext cx="3748585" cy="281143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69" y="4121623"/>
            <a:ext cx="3466532" cy="25998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93" y="4121623"/>
            <a:ext cx="3466532" cy="25998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04" y="146631"/>
            <a:ext cx="5017827" cy="376337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24" y="993550"/>
            <a:ext cx="3857767" cy="289332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587903" y="6332520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Posto de Saúde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415488" y="6489428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Imunização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167326" y="3663055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Dormitório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592912" y="3691597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Almoço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4" name="Picture 2" descr="MARCA_8_SENAFI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3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30929" y="408214"/>
            <a:ext cx="16452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Missões: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2" y="968991"/>
            <a:ext cx="3548418" cy="26613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6" y="3736074"/>
            <a:ext cx="2004781" cy="290697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08" y="3763369"/>
            <a:ext cx="3839569" cy="287967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97" y="3514768"/>
            <a:ext cx="5231942" cy="323946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38" y="408214"/>
            <a:ext cx="4142072" cy="310655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38" y="653875"/>
            <a:ext cx="3464501" cy="259837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252184" y="3355643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Imunização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70428" y="6453686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>
                <a:solidFill>
                  <a:schemeClr val="tx1"/>
                </a:solidFill>
              </a:rPr>
              <a:t>Oncocercose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8479682" y="6472449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Pré-natal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532617" y="3477235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Atendimento 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4" name="Picture 2" descr="MARCA_8_SENAFI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33" y="547351"/>
            <a:ext cx="3370293" cy="5991631"/>
          </a:xfrm>
          <a:prstGeom prst="rect">
            <a:avLst/>
          </a:prstGeom>
        </p:spPr>
      </p:pic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30929" y="408214"/>
            <a:ext cx="164528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Missões: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sp>
        <p:nvSpPr>
          <p:cNvPr id="12" name="Retângulo 11"/>
          <p:cNvSpPr/>
          <p:nvPr/>
        </p:nvSpPr>
        <p:spPr>
          <a:xfrm>
            <a:off x="9980937" y="6443449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Pré-natal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532617" y="3477235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Atendimento 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4" name="Picture 2" descr="MARCA_8_SENAF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6" y="1137982"/>
            <a:ext cx="4503671" cy="253331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0" y="3990314"/>
            <a:ext cx="4530967" cy="254866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99" y="547352"/>
            <a:ext cx="3370293" cy="5991631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6086064" y="6436625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Imunização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8523" y="5741773"/>
            <a:ext cx="781708" cy="138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tângulo 15"/>
          <p:cNvSpPr/>
          <p:nvPr/>
        </p:nvSpPr>
        <p:spPr>
          <a:xfrm>
            <a:off x="1912322" y="3662768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Posto de Saúde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30929" y="408214"/>
            <a:ext cx="9111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Situações frequentes no atendimento: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97" y="1048349"/>
            <a:ext cx="3367960" cy="252597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4" y="1078173"/>
            <a:ext cx="3367960" cy="25259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1" y="3804685"/>
            <a:ext cx="3367960" cy="252597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45" y="1060672"/>
            <a:ext cx="3337181" cy="250288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09" y="3843356"/>
            <a:ext cx="2021290" cy="26950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05" y="3843356"/>
            <a:ext cx="3368072" cy="252605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57" y="3804685"/>
            <a:ext cx="2031811" cy="270908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418657" y="3310986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Leishmaniose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163360" y="6082536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Furúnculo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172445" y="6353585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Escarlatina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8977422" y="6160058"/>
            <a:ext cx="2391163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Abcesso mamário 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5153218" y="3341493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Hérnia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8653098" y="3322425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Agressão física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420216" y="6317006"/>
            <a:ext cx="1614561" cy="52734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Paciente Neurológico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8" name="Picture 2" descr="MARCA_8_SENAFI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2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0" y="3754476"/>
            <a:ext cx="3327784" cy="306903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50190" y="323869"/>
            <a:ext cx="10425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Breve Histórico da Saúde Indígena no Brasil </a:t>
            </a:r>
            <a:endParaRPr lang="pt-BR" sz="4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Elipse 3"/>
          <p:cNvSpPr/>
          <p:nvPr/>
        </p:nvSpPr>
        <p:spPr>
          <a:xfrm>
            <a:off x="10563367" y="2094936"/>
            <a:ext cx="1148687" cy="11941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2016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466298" y="2094936"/>
            <a:ext cx="1148687" cy="11941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1910</a:t>
            </a:r>
          </a:p>
          <a:p>
            <a:pPr algn="ctr"/>
            <a:r>
              <a:rPr lang="pt-BR" sz="1100" b="1" dirty="0" smtClean="0">
                <a:solidFill>
                  <a:schemeClr val="tx1"/>
                </a:solidFill>
              </a:rPr>
              <a:t>Religiosos</a:t>
            </a:r>
            <a:endParaRPr lang="pt-BR" sz="1100" b="1" dirty="0">
              <a:solidFill>
                <a:schemeClr val="tx1"/>
              </a:solidFill>
            </a:endParaRPr>
          </a:p>
        </p:txBody>
      </p:sp>
      <p:cxnSp>
        <p:nvCxnSpPr>
          <p:cNvPr id="7" name="Conector reto 6"/>
          <p:cNvCxnSpPr>
            <a:stCxn id="5" idx="6"/>
            <a:endCxn id="4" idx="2"/>
          </p:cNvCxnSpPr>
          <p:nvPr/>
        </p:nvCxnSpPr>
        <p:spPr>
          <a:xfrm>
            <a:off x="1614985" y="2692025"/>
            <a:ext cx="8948382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711345187"/>
              </p:ext>
            </p:extLst>
          </p:nvPr>
        </p:nvGraphicFramePr>
        <p:xfrm>
          <a:off x="1929642" y="1281061"/>
          <a:ext cx="8388066" cy="2821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olchete direito 8"/>
          <p:cNvSpPr/>
          <p:nvPr/>
        </p:nvSpPr>
        <p:spPr>
          <a:xfrm rot="16200000">
            <a:off x="5731184" y="-3288235"/>
            <a:ext cx="685276" cy="10127776"/>
          </a:xfrm>
          <a:prstGeom prst="righ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5189378" y="1159412"/>
            <a:ext cx="174691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106 anos 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697631" y="3265763"/>
            <a:ext cx="355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Serviço de Proteção ao Índio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8229599" y="3797473"/>
            <a:ext cx="2552132" cy="15783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*Subsistema  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*Criação do </a:t>
            </a:r>
            <a:r>
              <a:rPr lang="pt-BR" dirty="0" err="1" smtClean="0">
                <a:solidFill>
                  <a:schemeClr val="tx1"/>
                </a:solidFill>
              </a:rPr>
              <a:t>DSEI’s</a:t>
            </a:r>
            <a:r>
              <a:rPr lang="pt-BR" dirty="0" smtClean="0">
                <a:solidFill>
                  <a:schemeClr val="tx1"/>
                </a:solidFill>
              </a:rPr>
              <a:t> 1999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*PNASPI – P. 254/2002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663827" y="3797472"/>
            <a:ext cx="2336039" cy="15783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*Criação da CASAI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1976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*Constituição Federal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1988</a:t>
            </a:r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6936292" y="2780580"/>
            <a:ext cx="0" cy="9430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8699128" y="2780580"/>
            <a:ext cx="0" cy="9430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MARCA_8_SENAFI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816" y="6072351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31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71138" y="336941"/>
            <a:ext cx="9111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Situações frequentes no atendimento: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72" y="900750"/>
            <a:ext cx="4597021" cy="344776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1" y="3819331"/>
            <a:ext cx="3931693" cy="294876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95" y="682384"/>
            <a:ext cx="3084968" cy="289881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69" y="3846627"/>
            <a:ext cx="3682436" cy="276182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93" y="4575214"/>
            <a:ext cx="2923848" cy="21928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25" y="900750"/>
            <a:ext cx="2640659" cy="3520878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944632" y="3648734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>
                <a:solidFill>
                  <a:schemeClr val="tx1"/>
                </a:solidFill>
              </a:rPr>
              <a:t>Tungíase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316922" y="3259180"/>
            <a:ext cx="1614561" cy="116244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Desnutrição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Desidratação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Verminose</a:t>
            </a:r>
          </a:p>
          <a:p>
            <a:pPr algn="ctr"/>
            <a:r>
              <a:rPr lang="pt-BR" dirty="0" smtClean="0">
                <a:solidFill>
                  <a:schemeClr val="tx1"/>
                </a:solidFill>
              </a:rPr>
              <a:t>Abandono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2" name="Picture 2" descr="MARCA_8_SENAFI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7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71138" y="336941"/>
            <a:ext cx="91113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400" b="1" dirty="0" smtClean="0"/>
              <a:t>Situações frequentes no atendimento: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4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4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70" y="4156478"/>
            <a:ext cx="2476404" cy="18573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15" y="4161360"/>
            <a:ext cx="3154738" cy="23660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1" y="4146975"/>
            <a:ext cx="3154737" cy="23660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29" y="996287"/>
            <a:ext cx="3806604" cy="285495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492" y="996286"/>
            <a:ext cx="3806605" cy="285495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1" y="1269241"/>
            <a:ext cx="3184478" cy="2388359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7313109" y="6171834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>
                <a:solidFill>
                  <a:schemeClr val="tx1"/>
                </a:solidFill>
              </a:rPr>
              <a:t>Tungíase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210502" y="3503221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Imunização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995513" y="3680642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Desidratação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9075984" y="3657232"/>
            <a:ext cx="1614561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>
                <a:solidFill>
                  <a:schemeClr val="tx1"/>
                </a:solidFill>
              </a:rPr>
              <a:t>Flexada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6" name="Picture 2" descr="MARCA_8_SENAFI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393" y="5145206"/>
            <a:ext cx="2925411" cy="16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6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71745" y="2291070"/>
            <a:ext cx="6847858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71138" y="451897"/>
            <a:ext cx="911134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pt-BR" sz="2800" b="1" dirty="0" smtClean="0"/>
              <a:t>Produção mensal/Relatórios: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pt-BR" sz="2800" b="1" dirty="0" smtClean="0"/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t-BR" sz="2800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7" y="1282894"/>
            <a:ext cx="3044477" cy="405930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88" y="1282894"/>
            <a:ext cx="3048520" cy="406469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2" y="1282894"/>
            <a:ext cx="3048522" cy="4064695"/>
          </a:xfrm>
          <a:prstGeom prst="rect">
            <a:avLst/>
          </a:prstGeom>
        </p:spPr>
      </p:pic>
      <p:pic>
        <p:nvPicPr>
          <p:cNvPr id="13" name="Picture 2" descr="http://prbjovemes10.files.wordpress.com/2011/10/f_outdoor9x3_1907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77" y="5576970"/>
            <a:ext cx="2663558" cy="880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ttp://www.cbnoticias.com.br/portal/images/cbnoticias/noticias/saudedoidosofun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15" y="5283805"/>
            <a:ext cx="1812460" cy="1574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4.bp.blogspot.com/-YmcYD_BGa2U/TdC1aU-0DxI/AAAAAAAAAAU/zoKCjitvqeM/s220/HeaderProsa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3" y="5463900"/>
            <a:ext cx="20955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ab_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45" y="5504844"/>
            <a:ext cx="1524261" cy="121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RCA_8_SENAFI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20" y="12745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tribunadosertao.com.br/wp-content/uploads/2015/03/Sa%C3%BAde-da-Mulhe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16" y="5402149"/>
            <a:ext cx="1658108" cy="141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ioc.fiocruz.br/aids20anos/imgs/Lt8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810" y="152659"/>
            <a:ext cx="2499808" cy="95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3.bp.blogspot.com/-_ufDc6tbGkI/VWG8ykvP9UI/AAAAAAACHa0/saviEnwA7M4/s72-c/x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696" y="5375954"/>
            <a:ext cx="1322605" cy="132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lagodapedra.ma.gov.br/fotos/fa7bbeb9dce0953ff2a065c4d5af7da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812" y="1281467"/>
            <a:ext cx="1138489" cy="85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3.bp.blogspot.com/-Gan6wpTsohw/TyKlNsfiQtI/AAAAAAAAAr0/U4c5Lyw_kSk/s1600/7_358_logo_hiperdia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213" y="3859190"/>
            <a:ext cx="1228623" cy="12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blog.saude.gov.br/images/cmigration/Tuberculose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783" y="2490697"/>
            <a:ext cx="1075484" cy="10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3.bp.blogspot.com/-wf6EyYAP2ws/V4bjLKjIO1I/AAAAAAAAmhw/q0D2h2Cc5sgq8CmyLweCBftpW6IjwQFdACLcB/s1600/tem%2Bcura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029" y="101997"/>
            <a:ext cx="1422862" cy="102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7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47"/>
            <a:ext cx="6858002" cy="514350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3501" y="941694"/>
            <a:ext cx="7048499" cy="528637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347415" y="5431809"/>
            <a:ext cx="2238233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Diagnóstico médico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596651" y="675561"/>
            <a:ext cx="2238233" cy="34119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Prescrição Medica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" name="Seta para a esquerda 5"/>
          <p:cNvSpPr/>
          <p:nvPr/>
        </p:nvSpPr>
        <p:spPr>
          <a:xfrm>
            <a:off x="1971247" y="5494361"/>
            <a:ext cx="504967" cy="216090"/>
          </a:xfrm>
          <a:prstGeom prst="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1460309" y="6373504"/>
            <a:ext cx="429049" cy="484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dobrada 10"/>
          <p:cNvSpPr/>
          <p:nvPr/>
        </p:nvSpPr>
        <p:spPr>
          <a:xfrm rot="16200000" flipH="1">
            <a:off x="8856827" y="515771"/>
            <a:ext cx="484497" cy="995148"/>
          </a:xfrm>
          <a:prstGeom prst="ben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3" name="Picture 2" descr="MARCA_8_SENAF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104" y="6225826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3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36" y="1684048"/>
            <a:ext cx="3394364" cy="18772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296" y="3400926"/>
            <a:ext cx="4758703" cy="246005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37" y="0"/>
            <a:ext cx="3394364" cy="1744579"/>
          </a:xfrm>
          <a:prstGeom prst="rect">
            <a:avLst/>
          </a:prstGeom>
        </p:spPr>
      </p:pic>
      <p:sp>
        <p:nvSpPr>
          <p:cNvPr id="6" name="Ondulado 5"/>
          <p:cNvSpPr/>
          <p:nvPr/>
        </p:nvSpPr>
        <p:spPr>
          <a:xfrm rot="5400000">
            <a:off x="4725034" y="2340055"/>
            <a:ext cx="6765584" cy="2085474"/>
          </a:xfrm>
          <a:prstGeom prst="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5676166"/>
            <a:ext cx="12192000" cy="18481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45660" y="272953"/>
            <a:ext cx="833878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800" b="1" dirty="0" smtClean="0"/>
              <a:t>Atribuições no Polo-base: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/>
              <a:t>Limpeza das dependências do polo e posto de atendimento;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/>
              <a:t>Fazer comida;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/>
              <a:t>Elaborar escala de serviços;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/>
              <a:t>Ficar no atendimento no posto;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/>
              <a:t>Supervisionar os serviços dos Téc. Enfermagem;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/>
              <a:t>Elaborar relatórios;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/>
              <a:t>Atender aos chamados na radiofonia;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/>
              <a:t>Gerenciar uso da energia, controlar alimentação;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/>
              <a:t>Desenvolver os programas do Ministério da Saúde</a:t>
            </a:r>
            <a:endParaRPr lang="pt-BR" sz="2400" dirty="0"/>
          </a:p>
        </p:txBody>
      </p:sp>
      <p:pic>
        <p:nvPicPr>
          <p:cNvPr id="8" name="Picture 2" descr="MARCA_8_SENAF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818" y="6051524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5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rasil247.com/images/cache/1000x357/crop_0_269_1707_878/images%7Ccms-image-000433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200"/>
            <a:ext cx="8277726" cy="295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7726" y="3872242"/>
            <a:ext cx="3914274" cy="2911559"/>
          </a:xfrm>
          <a:prstGeom prst="rect">
            <a:avLst/>
          </a:prstGeom>
        </p:spPr>
      </p:pic>
      <p:sp>
        <p:nvSpPr>
          <p:cNvPr id="4" name="Ondulado 3"/>
          <p:cNvSpPr/>
          <p:nvPr/>
        </p:nvSpPr>
        <p:spPr>
          <a:xfrm>
            <a:off x="-13648" y="2770996"/>
            <a:ext cx="12192000" cy="2110941"/>
          </a:xfrm>
          <a:prstGeom prst="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-19777" y="6652222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9777" y="0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MARCA_8_SENAF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9172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040920"/>
              </p:ext>
            </p:extLst>
          </p:nvPr>
        </p:nvGraphicFramePr>
        <p:xfrm>
          <a:off x="370005" y="546519"/>
          <a:ext cx="11451990" cy="2442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3314"/>
                <a:gridCol w="5063320"/>
                <a:gridCol w="1695356"/>
              </a:tblGrid>
              <a:tr h="613684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Irregularidade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Situação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Prazo</a:t>
                      </a:r>
                      <a:endParaRPr lang="pt-BR" sz="2800" dirty="0"/>
                    </a:p>
                  </a:txBody>
                  <a:tcPr anchor="ctr"/>
                </a:tc>
              </a:tr>
              <a:tr h="6136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dirty="0" smtClean="0">
                          <a:solidFill>
                            <a:srgbClr val="FF0000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Inexistência ou inadequação de documento(s) relacionado(s) ao gerenciamento dos processos de trabalho do serviço de enfermagem.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 smtClean="0"/>
                        <a:t>Escala de trabalho, regimento interno do serviço de enfermagem, normas e rotinas, procedimento operacional padrão (POP).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120 dias, exceto escala com 30 dias.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7315197" y="3273981"/>
            <a:ext cx="4699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Lei 7.498/1986 </a:t>
            </a:r>
          </a:p>
          <a:p>
            <a:r>
              <a:rPr lang="pt-BR" dirty="0" smtClean="0"/>
              <a:t>Decreto </a:t>
            </a:r>
            <a:r>
              <a:rPr lang="pt-BR" dirty="0"/>
              <a:t>94.406/1987 </a:t>
            </a:r>
          </a:p>
          <a:p>
            <a:r>
              <a:rPr lang="pt-BR" dirty="0" smtClean="0"/>
              <a:t>Resolução </a:t>
            </a:r>
            <a:r>
              <a:rPr lang="pt-BR" dirty="0" err="1"/>
              <a:t>Cofen</a:t>
            </a:r>
            <a:r>
              <a:rPr lang="pt-BR" dirty="0"/>
              <a:t> 311/2007  ou a que sobrevir</a:t>
            </a:r>
          </a:p>
          <a:p>
            <a:r>
              <a:rPr lang="pt-BR" dirty="0" smtClean="0"/>
              <a:t>Resolução </a:t>
            </a:r>
            <a:r>
              <a:rPr lang="pt-BR" dirty="0" err="1"/>
              <a:t>Cofen</a:t>
            </a:r>
            <a:r>
              <a:rPr lang="pt-BR" dirty="0"/>
              <a:t> 429/2012 ou a que sobrevir</a:t>
            </a:r>
          </a:p>
        </p:txBody>
      </p:sp>
    </p:spTree>
    <p:extLst>
      <p:ext uri="{BB962C8B-B14F-4D97-AF65-F5344CB8AC3E}">
        <p14:creationId xmlns:p14="http://schemas.microsoft.com/office/powerpoint/2010/main" val="14583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rasil247.com/images/cache/1000x357/crop_0_269_1707_878/images%7Ccms-image-000433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200"/>
            <a:ext cx="8277726" cy="295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7726" y="3872242"/>
            <a:ext cx="3914274" cy="2911559"/>
          </a:xfrm>
          <a:prstGeom prst="rect">
            <a:avLst/>
          </a:prstGeom>
        </p:spPr>
      </p:pic>
      <p:sp>
        <p:nvSpPr>
          <p:cNvPr id="4" name="Ondulado 3"/>
          <p:cNvSpPr/>
          <p:nvPr/>
        </p:nvSpPr>
        <p:spPr>
          <a:xfrm>
            <a:off x="-13648" y="2770996"/>
            <a:ext cx="12192000" cy="2110941"/>
          </a:xfrm>
          <a:prstGeom prst="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-19777" y="6652222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9777" y="0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MARCA_8_SENAF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9172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80304"/>
              </p:ext>
            </p:extLst>
          </p:nvPr>
        </p:nvGraphicFramePr>
        <p:xfrm>
          <a:off x="370005" y="475628"/>
          <a:ext cx="11451990" cy="2533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0234"/>
                <a:gridCol w="5486400"/>
                <a:gridCol w="1695356"/>
              </a:tblGrid>
              <a:tr h="613684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Irregularidade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Situação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Prazo</a:t>
                      </a:r>
                      <a:endParaRPr lang="pt-BR" sz="2800" dirty="0"/>
                    </a:p>
                  </a:txBody>
                  <a:tcPr anchor="ctr"/>
                </a:tc>
              </a:tr>
              <a:tr h="6136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dirty="0" smtClean="0">
                          <a:solidFill>
                            <a:srgbClr val="FF0000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Inexistência ou inadequação dos registros relativos a assistência de enfermagem</a:t>
                      </a:r>
                      <a:r>
                        <a:rPr lang="pt-BR" sz="2400" b="0" baseline="0" dirty="0" smtClean="0">
                          <a:solidFill>
                            <a:srgbClr val="FF0000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 e do Profissional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 smtClean="0"/>
                        <a:t>Inexistência e/ou inadequação do registro das informações/anotações no prontuário do paciente/cliente referentes à assistência de enfermagem prestada. </a:t>
                      </a:r>
                    </a:p>
                    <a:p>
                      <a:pPr algn="just"/>
                      <a:r>
                        <a:rPr lang="pt-BR" sz="2400" dirty="0" smtClean="0"/>
                        <a:t>*Ausência</a:t>
                      </a:r>
                      <a:r>
                        <a:rPr lang="pt-BR" sz="2400" baseline="0" dirty="0" smtClean="0"/>
                        <a:t> da aposição profissional.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Imediato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tângulo 10"/>
          <p:cNvSpPr/>
          <p:nvPr/>
        </p:nvSpPr>
        <p:spPr>
          <a:xfrm>
            <a:off x="2633458" y="3292951"/>
            <a:ext cx="4432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Lei 7.498/1986 </a:t>
            </a:r>
          </a:p>
          <a:p>
            <a:r>
              <a:rPr lang="pt-BR" dirty="0"/>
              <a:t>Decreto 94.406/1987 </a:t>
            </a:r>
          </a:p>
          <a:p>
            <a:r>
              <a:rPr lang="pt-BR" dirty="0"/>
              <a:t>Resolução </a:t>
            </a:r>
            <a:r>
              <a:rPr lang="pt-BR" dirty="0" err="1"/>
              <a:t>Cofen</a:t>
            </a:r>
            <a:r>
              <a:rPr lang="pt-BR" dirty="0"/>
              <a:t> 311/2007  ou a que </a:t>
            </a:r>
            <a:r>
              <a:rPr lang="pt-BR" dirty="0" smtClean="0"/>
              <a:t>sobrevir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7469875" y="3235271"/>
            <a:ext cx="4708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Resolução </a:t>
            </a:r>
            <a:r>
              <a:rPr lang="pt-BR" dirty="0" err="1"/>
              <a:t>Cofen</a:t>
            </a:r>
            <a:r>
              <a:rPr lang="pt-BR" dirty="0"/>
              <a:t> 514/2016</a:t>
            </a:r>
          </a:p>
          <a:p>
            <a:r>
              <a:rPr lang="pt-BR" dirty="0"/>
              <a:t>Resolução </a:t>
            </a:r>
            <a:r>
              <a:rPr lang="pt-BR" dirty="0" err="1"/>
              <a:t>Cofen</a:t>
            </a:r>
            <a:r>
              <a:rPr lang="pt-BR" dirty="0"/>
              <a:t> 429/2012  ou a que sobrevir</a:t>
            </a:r>
          </a:p>
          <a:p>
            <a:r>
              <a:rPr lang="pt-BR" dirty="0"/>
              <a:t>Resolução </a:t>
            </a:r>
            <a:r>
              <a:rPr lang="pt-BR" dirty="0" err="1"/>
              <a:t>Cofen</a:t>
            </a:r>
            <a:r>
              <a:rPr lang="pt-BR" dirty="0"/>
              <a:t> 191/1996  ou a que sobrevir</a:t>
            </a:r>
          </a:p>
          <a:p>
            <a:r>
              <a:rPr lang="pt-BR" dirty="0"/>
              <a:t>Decreto/Lei 2.848/40 – Art. 299 (Código Penal)</a:t>
            </a:r>
          </a:p>
        </p:txBody>
      </p:sp>
    </p:spTree>
    <p:extLst>
      <p:ext uri="{BB962C8B-B14F-4D97-AF65-F5344CB8AC3E}">
        <p14:creationId xmlns:p14="http://schemas.microsoft.com/office/powerpoint/2010/main" val="17558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rasil247.com/images/cache/1000x357/crop_0_269_1707_878/images%7Ccms-image-000433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200"/>
            <a:ext cx="8277726" cy="295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7726" y="3872242"/>
            <a:ext cx="3914274" cy="2911559"/>
          </a:xfrm>
          <a:prstGeom prst="rect">
            <a:avLst/>
          </a:prstGeom>
        </p:spPr>
      </p:pic>
      <p:sp>
        <p:nvSpPr>
          <p:cNvPr id="4" name="Ondulado 3"/>
          <p:cNvSpPr/>
          <p:nvPr/>
        </p:nvSpPr>
        <p:spPr>
          <a:xfrm>
            <a:off x="-13648" y="2770996"/>
            <a:ext cx="12192000" cy="2110941"/>
          </a:xfrm>
          <a:prstGeom prst="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-19777" y="6652222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9777" y="0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MARCA_8_SENAF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9172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273858"/>
              </p:ext>
            </p:extLst>
          </p:nvPr>
        </p:nvGraphicFramePr>
        <p:xfrm>
          <a:off x="383653" y="528574"/>
          <a:ext cx="11451990" cy="2168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687"/>
                <a:gridCol w="5813947"/>
                <a:gridCol w="1695356"/>
              </a:tblGrid>
              <a:tr h="613684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Irregularidade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Situação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Prazo</a:t>
                      </a:r>
                      <a:endParaRPr lang="pt-BR" sz="2800" dirty="0"/>
                    </a:p>
                  </a:txBody>
                  <a:tcPr anchor="ctr"/>
                </a:tc>
              </a:tr>
              <a:tr h="6136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Inexistência de </a:t>
                      </a:r>
                      <a:r>
                        <a:rPr lang="pt-BR" sz="2400" b="1" dirty="0" smtClean="0">
                          <a:solidFill>
                            <a:srgbClr val="FF0000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anotação de responsabilidade técnica 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do serviço de enfermagem.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 smtClean="0"/>
                        <a:t>Enfermeiro que não possui anotação de responsabilidade técnica pelo serviço de enfermagem junto ao COREN de sua circunscrição.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30 dias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5490948" y="3133286"/>
            <a:ext cx="2492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Lei 6.839/1980</a:t>
            </a:r>
          </a:p>
          <a:p>
            <a:r>
              <a:rPr lang="pt-BR" dirty="0" smtClean="0"/>
              <a:t>Lei </a:t>
            </a:r>
            <a:r>
              <a:rPr lang="pt-BR" dirty="0"/>
              <a:t>7.498/1986</a:t>
            </a:r>
          </a:p>
          <a:p>
            <a:r>
              <a:rPr lang="pt-BR" dirty="0" smtClean="0"/>
              <a:t>Lei </a:t>
            </a:r>
            <a:r>
              <a:rPr lang="pt-BR" dirty="0"/>
              <a:t>2.604/1955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424890" y="3120215"/>
            <a:ext cx="4613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Decreto 94.406/1987</a:t>
            </a:r>
            <a:endParaRPr lang="pt-BR" dirty="0"/>
          </a:p>
          <a:p>
            <a:r>
              <a:rPr lang="pt-BR" dirty="0" smtClean="0"/>
              <a:t>Resolução </a:t>
            </a:r>
            <a:r>
              <a:rPr lang="pt-BR" dirty="0" err="1" smtClean="0"/>
              <a:t>Cofen</a:t>
            </a:r>
            <a:r>
              <a:rPr lang="pt-BR" dirty="0" smtClean="0"/>
              <a:t> 139/1992  </a:t>
            </a:r>
            <a:r>
              <a:rPr lang="pt-BR" dirty="0"/>
              <a:t>ou a que sobrevir</a:t>
            </a:r>
          </a:p>
          <a:p>
            <a:r>
              <a:rPr lang="pt-BR" dirty="0" smtClean="0"/>
              <a:t>Resolução </a:t>
            </a:r>
            <a:r>
              <a:rPr lang="pt-BR" dirty="0" err="1" smtClean="0"/>
              <a:t>Cofen</a:t>
            </a:r>
            <a:r>
              <a:rPr lang="pt-BR" dirty="0" smtClean="0"/>
              <a:t> 509/2016  </a:t>
            </a:r>
            <a:r>
              <a:rPr lang="pt-BR" dirty="0"/>
              <a:t>ou a que sobrevir</a:t>
            </a:r>
          </a:p>
        </p:txBody>
      </p:sp>
    </p:spTree>
    <p:extLst>
      <p:ext uri="{BB962C8B-B14F-4D97-AF65-F5344CB8AC3E}">
        <p14:creationId xmlns:p14="http://schemas.microsoft.com/office/powerpoint/2010/main" val="16926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rasil247.com/images/cache/1000x357/crop_0_269_1707_878/images%7Ccms-image-000433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200"/>
            <a:ext cx="8277726" cy="295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7726" y="3872242"/>
            <a:ext cx="3914274" cy="2911559"/>
          </a:xfrm>
          <a:prstGeom prst="rect">
            <a:avLst/>
          </a:prstGeom>
        </p:spPr>
      </p:pic>
      <p:sp>
        <p:nvSpPr>
          <p:cNvPr id="4" name="Ondulado 3"/>
          <p:cNvSpPr/>
          <p:nvPr/>
        </p:nvSpPr>
        <p:spPr>
          <a:xfrm>
            <a:off x="-13648" y="2770996"/>
            <a:ext cx="12192000" cy="2110941"/>
          </a:xfrm>
          <a:prstGeom prst="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-19777" y="6652222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9777" y="0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MARCA_8_SENAF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9172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344050"/>
              </p:ext>
            </p:extLst>
          </p:nvPr>
        </p:nvGraphicFramePr>
        <p:xfrm>
          <a:off x="114448" y="320274"/>
          <a:ext cx="11963822" cy="2899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428"/>
                <a:gridCol w="6602904"/>
                <a:gridCol w="2714490"/>
              </a:tblGrid>
              <a:tr h="613684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Irregularidade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Situação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Prazo</a:t>
                      </a:r>
                      <a:endParaRPr lang="pt-BR" sz="2800" dirty="0"/>
                    </a:p>
                  </a:txBody>
                  <a:tcPr anchor="ctr"/>
                </a:tc>
              </a:tr>
              <a:tr h="6136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 smtClean="0">
                          <a:solidFill>
                            <a:srgbClr val="FF0000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Exercício irregular da enfermagem.</a:t>
                      </a:r>
                      <a:endParaRPr lang="pt-B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 smtClean="0"/>
                        <a:t>1.</a:t>
                      </a:r>
                      <a:r>
                        <a:rPr lang="pt-BR" sz="2400" baseline="0" dirty="0" smtClean="0"/>
                        <a:t> </a:t>
                      </a:r>
                      <a:r>
                        <a:rPr lang="pt-BR" sz="2400" dirty="0" smtClean="0"/>
                        <a:t>Exercício habitual  da profissão (período maior que 90 dias) fora da circunscrição territorial da inscrição principal; </a:t>
                      </a:r>
                    </a:p>
                    <a:p>
                      <a:pPr algn="just"/>
                      <a:r>
                        <a:rPr lang="pt-BR" sz="2400" dirty="0" smtClean="0"/>
                        <a:t>2. Inscrição vencida e/ou</a:t>
                      </a:r>
                      <a:r>
                        <a:rPr lang="pt-BR" sz="2400" baseline="0" dirty="0" smtClean="0"/>
                        <a:t> cancelada</a:t>
                      </a:r>
                      <a:r>
                        <a:rPr lang="pt-BR" sz="2400" dirty="0" smtClean="0"/>
                        <a:t>; </a:t>
                      </a:r>
                    </a:p>
                    <a:p>
                      <a:pPr algn="just"/>
                      <a:r>
                        <a:rPr lang="pt-BR" sz="2400" dirty="0" smtClean="0"/>
                        <a:t>3. Desrespeito aos atos administrativos/normativos baixados pelo Sistema COFEN/Conselhos Regionais.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 smtClean="0"/>
                        <a:t>1. 03 dias</a:t>
                      </a:r>
                    </a:p>
                    <a:p>
                      <a:pPr algn="just"/>
                      <a:endParaRPr lang="pt-BR" sz="2400" dirty="0" smtClean="0"/>
                    </a:p>
                    <a:p>
                      <a:pPr algn="just"/>
                      <a:endParaRPr lang="pt-BR" sz="2400" dirty="0" smtClean="0"/>
                    </a:p>
                    <a:p>
                      <a:pPr algn="just"/>
                      <a:r>
                        <a:rPr lang="pt-BR" sz="2400" dirty="0" smtClean="0"/>
                        <a:t>2. 03dias/Imediato</a:t>
                      </a:r>
                    </a:p>
                    <a:p>
                      <a:pPr algn="just"/>
                      <a:r>
                        <a:rPr lang="pt-BR" sz="2400" dirty="0" smtClean="0"/>
                        <a:t>3. Imediato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469300" y="3347251"/>
            <a:ext cx="4432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Lei 7.498/1986 </a:t>
            </a:r>
          </a:p>
          <a:p>
            <a:r>
              <a:rPr lang="pt-BR" dirty="0"/>
              <a:t>Decreto 94.406/1987 </a:t>
            </a:r>
          </a:p>
          <a:p>
            <a:r>
              <a:rPr lang="pt-BR" dirty="0"/>
              <a:t>Resolução </a:t>
            </a:r>
            <a:r>
              <a:rPr lang="pt-BR" dirty="0" err="1"/>
              <a:t>Cofen</a:t>
            </a:r>
            <a:r>
              <a:rPr lang="pt-BR" dirty="0"/>
              <a:t> 311/2007  ou a que </a:t>
            </a:r>
            <a:r>
              <a:rPr lang="pt-BR" dirty="0" smtClean="0"/>
              <a:t>sobrevir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5486400" y="3436910"/>
            <a:ext cx="6605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Resolução </a:t>
            </a:r>
            <a:r>
              <a:rPr lang="pt-BR" dirty="0" err="1"/>
              <a:t>Cofen</a:t>
            </a:r>
            <a:r>
              <a:rPr lang="pt-BR" dirty="0"/>
              <a:t> 448/2013 ou a que sobrevir</a:t>
            </a:r>
          </a:p>
          <a:p>
            <a:r>
              <a:rPr lang="pt-BR" dirty="0" smtClean="0"/>
              <a:t>Resolução </a:t>
            </a:r>
            <a:r>
              <a:rPr lang="pt-BR" dirty="0" err="1"/>
              <a:t>Cofen</a:t>
            </a:r>
            <a:r>
              <a:rPr lang="pt-BR" dirty="0"/>
              <a:t> 475/2015 ou a que sobrevir</a:t>
            </a:r>
          </a:p>
          <a:p>
            <a:pPr algn="just"/>
            <a:r>
              <a:rPr lang="pt-BR" dirty="0" smtClean="0"/>
              <a:t>Resoluções </a:t>
            </a:r>
            <a:r>
              <a:rPr lang="pt-BR" dirty="0"/>
              <a:t>e decisões de acordo com a </a:t>
            </a:r>
            <a:r>
              <a:rPr lang="pt-BR" dirty="0" smtClean="0"/>
              <a:t>irregularidade constatada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554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rasil247.com/images/cache/1000x357/crop_0_269_1707_878/images%7Ccms-image-000433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200"/>
            <a:ext cx="8277726" cy="295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7726" y="3872242"/>
            <a:ext cx="3914274" cy="2911559"/>
          </a:xfrm>
          <a:prstGeom prst="rect">
            <a:avLst/>
          </a:prstGeom>
        </p:spPr>
      </p:pic>
      <p:sp>
        <p:nvSpPr>
          <p:cNvPr id="4" name="Ondulado 3"/>
          <p:cNvSpPr/>
          <p:nvPr/>
        </p:nvSpPr>
        <p:spPr>
          <a:xfrm>
            <a:off x="0" y="2770996"/>
            <a:ext cx="12192000" cy="2110941"/>
          </a:xfrm>
          <a:prstGeom prst="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-19777" y="6652222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9777" y="0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MARCA_8_SENAF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9172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356018"/>
              </p:ext>
            </p:extLst>
          </p:nvPr>
        </p:nvGraphicFramePr>
        <p:xfrm>
          <a:off x="370005" y="538232"/>
          <a:ext cx="11451990" cy="2533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971"/>
                <a:gridCol w="6018663"/>
                <a:gridCol w="1695356"/>
              </a:tblGrid>
              <a:tr h="613684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Irregularidade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Situação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Prazo</a:t>
                      </a:r>
                      <a:endParaRPr lang="pt-BR" sz="2800" dirty="0"/>
                    </a:p>
                  </a:txBody>
                  <a:tcPr anchor="ctr"/>
                </a:tc>
              </a:tr>
              <a:tr h="6136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dirty="0" smtClean="0">
                          <a:solidFill>
                            <a:srgbClr val="FF0000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Inexistência, desatualização ou inadequação de cálculo de dimensionamento de pessoal de enfermagem. </a:t>
                      </a:r>
                      <a:r>
                        <a:rPr lang="pt-BR" sz="2400" b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DSEI’s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 e </a:t>
                      </a:r>
                      <a:r>
                        <a:rPr lang="pt-BR" sz="2400" b="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CASAI’s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 smtClean="0"/>
                        <a:t>Não dispõe;</a:t>
                      </a:r>
                      <a:r>
                        <a:rPr lang="pt-BR" sz="2400" baseline="0" dirty="0" smtClean="0"/>
                        <a:t> desatualizado e/ou em desacordo com a legislação vigente - C</a:t>
                      </a:r>
                      <a:r>
                        <a:rPr lang="pt-BR" sz="2400" dirty="0" smtClean="0"/>
                        <a:t>álculo de dimensionamento de pessoal de enfermagem de acordo com a legislação vigente do Sistema </a:t>
                      </a:r>
                      <a:r>
                        <a:rPr lang="pt-BR" sz="2400" dirty="0" err="1" smtClean="0"/>
                        <a:t>Cofen</a:t>
                      </a:r>
                      <a:r>
                        <a:rPr lang="pt-BR" sz="2400" dirty="0" smtClean="0"/>
                        <a:t>/Conselhos Regionais de Enfermagem; 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120 dias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7551761" y="3161828"/>
            <a:ext cx="46402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Lei 7.498/1986 </a:t>
            </a:r>
          </a:p>
          <a:p>
            <a:r>
              <a:rPr lang="pt-BR" dirty="0"/>
              <a:t>Decreto 94.406/1987 </a:t>
            </a:r>
          </a:p>
          <a:p>
            <a:r>
              <a:rPr lang="pt-BR" dirty="0"/>
              <a:t>Resolução </a:t>
            </a:r>
            <a:r>
              <a:rPr lang="pt-BR" dirty="0" err="1"/>
              <a:t>Cofen</a:t>
            </a:r>
            <a:r>
              <a:rPr lang="pt-BR" dirty="0"/>
              <a:t> 293/2004 ou a que sobrevir</a:t>
            </a:r>
          </a:p>
          <a:p>
            <a:r>
              <a:rPr lang="pt-BR" dirty="0"/>
              <a:t>Resolução </a:t>
            </a:r>
            <a:r>
              <a:rPr lang="pt-BR" dirty="0" err="1"/>
              <a:t>Cofen</a:t>
            </a:r>
            <a:r>
              <a:rPr lang="pt-BR" dirty="0"/>
              <a:t> 311/2007  ou a que sobrevir  </a:t>
            </a:r>
          </a:p>
          <a:p>
            <a:r>
              <a:rPr lang="pt-BR" dirty="0"/>
              <a:t>Resolução </a:t>
            </a:r>
            <a:r>
              <a:rPr lang="pt-BR" dirty="0" err="1"/>
              <a:t>Cofen</a:t>
            </a:r>
            <a:r>
              <a:rPr lang="pt-BR" dirty="0"/>
              <a:t> 509/2016 ou a que sobrevir.</a:t>
            </a:r>
          </a:p>
        </p:txBody>
      </p:sp>
    </p:spTree>
    <p:extLst>
      <p:ext uri="{BB962C8B-B14F-4D97-AF65-F5344CB8AC3E}">
        <p14:creationId xmlns:p14="http://schemas.microsoft.com/office/powerpoint/2010/main" val="23530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g1.globo.com/Amazonia/foto/0,,31903669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240" y="2278058"/>
            <a:ext cx="12192000" cy="214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494526"/>
              </p:ext>
            </p:extLst>
          </p:nvPr>
        </p:nvGraphicFramePr>
        <p:xfrm>
          <a:off x="791572" y="2513770"/>
          <a:ext cx="10768083" cy="16624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98519"/>
                <a:gridCol w="3379960"/>
                <a:gridCol w="3189604"/>
              </a:tblGrid>
              <a:tr h="1073661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chemeClr val="tx1"/>
                          </a:solidFill>
                        </a:rPr>
                        <a:t>População Indígena Urbana</a:t>
                      </a:r>
                      <a:endParaRPr lang="pt-BR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chemeClr val="tx1"/>
                          </a:solidFill>
                        </a:rPr>
                        <a:t>População Indígena    Rural</a:t>
                      </a:r>
                      <a:endParaRPr lang="pt-BR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chemeClr val="tx1"/>
                          </a:solidFill>
                        </a:rPr>
                        <a:t>População Indígena   Total</a:t>
                      </a:r>
                      <a:endParaRPr lang="pt-BR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8782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chemeClr val="tx1"/>
                          </a:solidFill>
                        </a:rPr>
                        <a:t>315.180</a:t>
                      </a:r>
                      <a:endParaRPr lang="pt-BR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chemeClr val="tx1"/>
                          </a:solidFill>
                        </a:rPr>
                        <a:t>502.783</a:t>
                      </a:r>
                      <a:endParaRPr lang="pt-BR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chemeClr val="tx1"/>
                          </a:solidFill>
                        </a:rPr>
                        <a:t>817.963</a:t>
                      </a:r>
                      <a:endParaRPr lang="pt-BR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03028" y="443356"/>
            <a:ext cx="1107532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rgbClr val="172938"/>
                </a:solidFill>
                <a:latin typeface="Arial" panose="020B0604020202020204" pitchFamily="34" charset="0"/>
              </a:rPr>
              <a:t>       A </a:t>
            </a:r>
            <a:r>
              <a:rPr lang="pt-BR" sz="2400" dirty="0">
                <a:solidFill>
                  <a:srgbClr val="172938"/>
                </a:solidFill>
                <a:latin typeface="Arial" panose="020B0604020202020204" pitchFamily="34" charset="0"/>
              </a:rPr>
              <a:t>atual população indígena brasileira, segundo dados do Censo Demográfico realizado pelo IBGE em 2010, é de </a:t>
            </a:r>
            <a:r>
              <a:rPr lang="pt-BR" sz="2400" dirty="0" smtClean="0">
                <a:solidFill>
                  <a:srgbClr val="172938"/>
                </a:solidFill>
                <a:latin typeface="Arial" panose="020B0604020202020204" pitchFamily="34" charset="0"/>
              </a:rPr>
              <a:t>817,963 </a:t>
            </a:r>
            <a:r>
              <a:rPr lang="pt-BR" sz="2400" dirty="0">
                <a:solidFill>
                  <a:srgbClr val="172938"/>
                </a:solidFill>
                <a:latin typeface="Arial" panose="020B0604020202020204" pitchFamily="34" charset="0"/>
              </a:rPr>
              <a:t>mil indígenas. </a:t>
            </a:r>
            <a:endParaRPr lang="pt-BR" sz="2400" dirty="0" smtClean="0">
              <a:solidFill>
                <a:srgbClr val="172938"/>
              </a:solidFill>
              <a:latin typeface="Arial" panose="020B0604020202020204" pitchFamily="34" charset="0"/>
            </a:endParaRPr>
          </a:p>
          <a:p>
            <a:pPr marL="342900" indent="-342900" algn="just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Arial" panose="020B0604020202020204" pitchFamily="34" charset="0"/>
              </a:rPr>
              <a:t> 305 etnias</a:t>
            </a:r>
            <a:r>
              <a:rPr lang="pt-BR" sz="2400" dirty="0" smtClean="0">
                <a:latin typeface="Arial" panose="020B0604020202020204" pitchFamily="34" charset="0"/>
              </a:rPr>
              <a:t> </a:t>
            </a:r>
            <a:r>
              <a:rPr lang="pt-BR" sz="2400" dirty="0">
                <a:latin typeface="Arial" panose="020B0604020202020204" pitchFamily="34" charset="0"/>
              </a:rPr>
              <a:t> </a:t>
            </a:r>
          </a:p>
          <a:p>
            <a:pPr marL="342900" indent="-342900" algn="just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b="1" dirty="0" smtClean="0">
                <a:latin typeface="Arial" panose="020B0604020202020204" pitchFamily="34" charset="0"/>
              </a:rPr>
              <a:t> 274 línguas</a:t>
            </a:r>
            <a:endParaRPr lang="pt-BR" sz="24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80198" y="4418632"/>
            <a:ext cx="1191180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latin typeface="Arial" panose="020B0604020202020204" pitchFamily="34" charset="0"/>
              </a:rPr>
              <a:t>       A equipe de Enfermagem atuante em área indígena no país está lotada no setor:</a:t>
            </a:r>
            <a:r>
              <a:rPr lang="pt-BR" sz="2400" dirty="0">
                <a:latin typeface="Arial" panose="020B0604020202020204" pitchFamily="34" charset="0"/>
              </a:rPr>
              <a:t> </a:t>
            </a:r>
            <a:endParaRPr lang="pt-BR" sz="2400" dirty="0" smtClean="0">
              <a:latin typeface="Arial" panose="020B0604020202020204" pitchFamily="34" charset="0"/>
            </a:endParaRPr>
          </a:p>
          <a:p>
            <a:pPr algn="just" fontAlgn="base">
              <a:spcBef>
                <a:spcPts val="600"/>
              </a:spcBef>
              <a:spcAft>
                <a:spcPts val="600"/>
              </a:spcAft>
            </a:pPr>
            <a:r>
              <a:rPr lang="pt-BR" sz="2400" b="1" dirty="0" smtClean="0">
                <a:latin typeface="Arial" panose="020B0604020202020204" pitchFamily="34" charset="0"/>
              </a:rPr>
              <a:t> </a:t>
            </a:r>
            <a:r>
              <a:rPr lang="pt-BR" sz="9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pt-BR" sz="2400" b="1" dirty="0" smtClean="0">
                <a:latin typeface="Arial" panose="020B0604020202020204" pitchFamily="34" charset="0"/>
              </a:rPr>
              <a:t>Público</a:t>
            </a:r>
            <a:r>
              <a:rPr lang="pt-BR" sz="2400" dirty="0" smtClean="0">
                <a:latin typeface="Arial" panose="020B0604020202020204" pitchFamily="34" charset="0"/>
              </a:rPr>
              <a:t>: Governo Federal</a:t>
            </a:r>
          </a:p>
          <a:p>
            <a:pPr algn="just" fontAlgn="base"/>
            <a:r>
              <a:rPr lang="pt-BR" sz="2400" b="1" dirty="0" smtClean="0">
                <a:latin typeface="Arial" panose="020B0604020202020204" pitchFamily="34" charset="0"/>
              </a:rPr>
              <a:t> Privado </a:t>
            </a:r>
            <a:r>
              <a:rPr lang="pt-BR" sz="2400" b="1" dirty="0">
                <a:latin typeface="Arial" panose="020B0604020202020204" pitchFamily="34" charset="0"/>
              </a:rPr>
              <a:t>(Terceirizada):</a:t>
            </a:r>
          </a:p>
          <a:p>
            <a:pPr algn="just" fontAlgn="base"/>
            <a:r>
              <a:rPr lang="pt-BR" sz="2400" b="1" dirty="0">
                <a:latin typeface="Arial" panose="020B0604020202020204" pitchFamily="34" charset="0"/>
              </a:rPr>
              <a:t>	</a:t>
            </a:r>
            <a:r>
              <a:rPr lang="pt-BR" sz="2400" dirty="0">
                <a:latin typeface="Arial" panose="020B0604020202020204" pitchFamily="34" charset="0"/>
              </a:rPr>
              <a:t>Missão Evangélica </a:t>
            </a:r>
            <a:r>
              <a:rPr lang="pt-BR" sz="2400" dirty="0" err="1" smtClean="0">
                <a:latin typeface="Arial" panose="020B0604020202020204" pitchFamily="34" charset="0"/>
              </a:rPr>
              <a:t>Cauiá</a:t>
            </a:r>
            <a:r>
              <a:rPr lang="pt-BR" sz="2400" dirty="0" smtClean="0">
                <a:latin typeface="Arial" panose="020B0604020202020204" pitchFamily="34" charset="0"/>
              </a:rPr>
              <a:t> - MEC</a:t>
            </a:r>
            <a:endParaRPr lang="pt-BR" sz="2400" dirty="0">
              <a:latin typeface="Arial" panose="020B0604020202020204" pitchFamily="34" charset="0"/>
            </a:endParaRPr>
          </a:p>
          <a:p>
            <a:pPr algn="just" fontAlgn="base"/>
            <a:r>
              <a:rPr lang="pt-BR" sz="2400" dirty="0"/>
              <a:t>             Associação Paulista para o Desenvolvimento da Medicina - </a:t>
            </a:r>
            <a:r>
              <a:rPr lang="pt-BR" sz="2400" dirty="0" smtClean="0"/>
              <a:t>SPDM</a:t>
            </a:r>
            <a:r>
              <a:rPr lang="pt-BR" sz="2400" dirty="0"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10" name="Picture 2" descr="MARCA_8_SENAF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644" y="5931349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827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rasil247.com/images/cache/1000x357/crop_0_269_1707_878/images%7Ccms-image-000433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200"/>
            <a:ext cx="8277726" cy="295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7726" y="3872242"/>
            <a:ext cx="3914274" cy="2911559"/>
          </a:xfrm>
          <a:prstGeom prst="rect">
            <a:avLst/>
          </a:prstGeom>
        </p:spPr>
      </p:pic>
      <p:sp>
        <p:nvSpPr>
          <p:cNvPr id="4" name="Ondulado 3"/>
          <p:cNvSpPr/>
          <p:nvPr/>
        </p:nvSpPr>
        <p:spPr>
          <a:xfrm>
            <a:off x="-13648" y="2770996"/>
            <a:ext cx="12192000" cy="2110941"/>
          </a:xfrm>
          <a:prstGeom prst="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-19777" y="6652222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9777" y="0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MARCA_8_SENAF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9172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184102"/>
              </p:ext>
            </p:extLst>
          </p:nvPr>
        </p:nvGraphicFramePr>
        <p:xfrm>
          <a:off x="360116" y="475628"/>
          <a:ext cx="11451990" cy="2533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0123"/>
                <a:gridCol w="5476511"/>
                <a:gridCol w="1695356"/>
              </a:tblGrid>
              <a:tr h="613684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Irregularidade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Situação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Prazo</a:t>
                      </a:r>
                      <a:endParaRPr lang="pt-BR" sz="2800" dirty="0"/>
                    </a:p>
                  </a:txBody>
                  <a:tcPr anchor="ctr"/>
                </a:tc>
              </a:tr>
              <a:tr h="6136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dirty="0" smtClean="0">
                          <a:solidFill>
                            <a:srgbClr val="FF0000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Inexistência e/ou</a:t>
                      </a:r>
                      <a:r>
                        <a:rPr lang="pt-BR" sz="2400" b="0" baseline="0" dirty="0" smtClean="0">
                          <a:solidFill>
                            <a:srgbClr val="FF0000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 Ausência</a:t>
                      </a:r>
                      <a:r>
                        <a:rPr lang="pt-BR" sz="2400" b="0" dirty="0" smtClean="0">
                          <a:solidFill>
                            <a:srgbClr val="FF0000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 de enfermeiro onde são desenvolvidas as atividades de enfermagem.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Posto de Saúde de área indígena.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 smtClean="0"/>
                        <a:t>Ausência</a:t>
                      </a:r>
                      <a:r>
                        <a:rPr lang="pt-BR" sz="2400" baseline="0" dirty="0" smtClean="0"/>
                        <a:t> de </a:t>
                      </a:r>
                      <a:r>
                        <a:rPr lang="pt-BR" sz="2400" dirty="0" smtClean="0"/>
                        <a:t>enfermeiro para a realização das atividades de enfermagem em todo ou algum período de funcionamento dos respectivos setores da instituição.</a:t>
                      </a:r>
                    </a:p>
                    <a:p>
                      <a:pPr algn="just"/>
                      <a:r>
                        <a:rPr lang="pt-BR" sz="2400" dirty="0" smtClean="0"/>
                        <a:t>(Férias, licença, afastamentos, não possui)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Imediato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8842755" y="3292199"/>
            <a:ext cx="2880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Lei 775/1949 </a:t>
            </a:r>
          </a:p>
          <a:p>
            <a:r>
              <a:rPr lang="pt-BR" dirty="0"/>
              <a:t>Lei 2.604/1955 </a:t>
            </a:r>
          </a:p>
          <a:p>
            <a:r>
              <a:rPr lang="pt-BR" dirty="0"/>
              <a:t>Lei 7.498/1986 </a:t>
            </a:r>
          </a:p>
          <a:p>
            <a:r>
              <a:rPr lang="pt-BR" dirty="0"/>
              <a:t>Decreto 94.406/1987 </a:t>
            </a:r>
          </a:p>
        </p:txBody>
      </p:sp>
    </p:spTree>
    <p:extLst>
      <p:ext uri="{BB962C8B-B14F-4D97-AF65-F5344CB8AC3E}">
        <p14:creationId xmlns:p14="http://schemas.microsoft.com/office/powerpoint/2010/main" val="293278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rasil247.com/images/cache/1000x357/crop_0_269_1707_878/images%7Ccms-image-000433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200"/>
            <a:ext cx="8277726" cy="295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7726" y="3872242"/>
            <a:ext cx="3914274" cy="2911559"/>
          </a:xfrm>
          <a:prstGeom prst="rect">
            <a:avLst/>
          </a:prstGeom>
        </p:spPr>
      </p:pic>
      <p:sp>
        <p:nvSpPr>
          <p:cNvPr id="4" name="Ondulado 3"/>
          <p:cNvSpPr/>
          <p:nvPr/>
        </p:nvSpPr>
        <p:spPr>
          <a:xfrm>
            <a:off x="-13648" y="2770996"/>
            <a:ext cx="12192000" cy="2110941"/>
          </a:xfrm>
          <a:prstGeom prst="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-19777" y="6652222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19777" y="0"/>
            <a:ext cx="12211777" cy="19298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MARCA_8_SENAF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9172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174276"/>
              </p:ext>
            </p:extLst>
          </p:nvPr>
        </p:nvGraphicFramePr>
        <p:xfrm>
          <a:off x="360116" y="475628"/>
          <a:ext cx="11451990" cy="2533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3335"/>
                <a:gridCol w="7073299"/>
                <a:gridCol w="1695356"/>
              </a:tblGrid>
              <a:tr h="613684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Irregularidade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Situação</a:t>
                      </a:r>
                      <a:endParaRPr lang="pt-B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/>
                        <a:t>Prazo</a:t>
                      </a:r>
                      <a:endParaRPr lang="pt-BR" sz="2800" dirty="0"/>
                    </a:p>
                  </a:txBody>
                  <a:tcPr anchor="ctr"/>
                </a:tc>
              </a:tr>
              <a:tr h="6136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rgbClr val="FF0000"/>
                          </a:solidFill>
                        </a:rPr>
                        <a:t>Exercício ilegal de enfermagem</a:t>
                      </a:r>
                      <a:endParaRPr lang="pt-BR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 smtClean="0"/>
                        <a:t>1. Execução de atos/atividades que ultrapassam a habilitação legal por profissional de formação inferior à exigida para a categoria de enfermagem; </a:t>
                      </a:r>
                    </a:p>
                    <a:p>
                      <a:pPr algn="just"/>
                      <a:r>
                        <a:rPr lang="pt-BR" sz="2400" dirty="0" smtClean="0"/>
                        <a:t>2. Execução de atividades privativas de enfermeiro por pessoa sem habilitação legal.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Imediato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3880514" y="33807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Lei 775/1949 </a:t>
            </a:r>
          </a:p>
          <a:p>
            <a:r>
              <a:rPr lang="pt-BR" dirty="0"/>
              <a:t>Lei 7.498/1986 </a:t>
            </a:r>
          </a:p>
          <a:p>
            <a:r>
              <a:rPr lang="pt-BR" dirty="0"/>
              <a:t>Decreto 94.406/1987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691952" y="3349175"/>
            <a:ext cx="5500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Decreto-lei 3.688/1941 (Contravenções Penais) </a:t>
            </a:r>
          </a:p>
          <a:p>
            <a:r>
              <a:rPr lang="pt-BR" dirty="0"/>
              <a:t>Decreto-lei 2.848/1940 (Código Penal) </a:t>
            </a:r>
          </a:p>
          <a:p>
            <a:r>
              <a:rPr lang="pt-BR" dirty="0"/>
              <a:t>Lei 8.078/1990 (Código de Defesa do Consumidor)</a:t>
            </a:r>
          </a:p>
        </p:txBody>
      </p:sp>
    </p:spTree>
    <p:extLst>
      <p:ext uri="{BB962C8B-B14F-4D97-AF65-F5344CB8AC3E}">
        <p14:creationId xmlns:p14="http://schemas.microsoft.com/office/powerpoint/2010/main" val="27901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bant.org.br/file?id=1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13" y="0"/>
            <a:ext cx="872813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856097" y="1856096"/>
            <a:ext cx="2852381" cy="3780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Lua 2"/>
          <p:cNvSpPr/>
          <p:nvPr/>
        </p:nvSpPr>
        <p:spPr>
          <a:xfrm rot="10800000">
            <a:off x="465023" y="-926432"/>
            <a:ext cx="6481011" cy="8710862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22520" y="696857"/>
            <a:ext cx="60176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t-BR" sz="2400" u="sng" dirty="0" smtClean="0"/>
              <a:t>             </a:t>
            </a:r>
            <a:endParaRPr lang="pt-BR" sz="2400" dirty="0" smtClean="0"/>
          </a:p>
          <a:p>
            <a:pPr marL="285750" indent="-28575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t-BR" sz="2400" dirty="0" smtClean="0"/>
              <a:t> Inexistência de Política e organização do processo de fiscalização nesta área.</a:t>
            </a:r>
          </a:p>
          <a:p>
            <a:pPr marL="285750" indent="-28575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t-BR" sz="2400" dirty="0"/>
              <a:t> </a:t>
            </a:r>
            <a:r>
              <a:rPr lang="pt-BR" sz="2400" dirty="0" smtClean="0"/>
              <a:t>Necessidade de fortalecimento e parcerias entre COFEN/</a:t>
            </a:r>
            <a:r>
              <a:rPr lang="pt-BR" sz="2400" dirty="0" err="1" smtClean="0"/>
              <a:t>Coren’s</a:t>
            </a:r>
            <a:r>
              <a:rPr lang="pt-BR" sz="2400" dirty="0" smtClean="0"/>
              <a:t> e SESAI/</a:t>
            </a:r>
            <a:r>
              <a:rPr lang="pt-BR" sz="2400" dirty="0" err="1" smtClean="0"/>
              <a:t>DSEI’s</a:t>
            </a:r>
            <a:r>
              <a:rPr lang="pt-BR" sz="2400" dirty="0" smtClean="0"/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t-BR" sz="2400" dirty="0"/>
              <a:t> </a:t>
            </a:r>
            <a:r>
              <a:rPr lang="pt-BR" sz="2400" dirty="0" smtClean="0"/>
              <a:t>Diagnóstico desta realidade nos Estados, visando conhecer esta população e as atividades desenvolvidas pela Enfermagem.  </a:t>
            </a:r>
          </a:p>
          <a:p>
            <a:pPr marL="285750" indent="-285750" algn="just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t-BR" sz="2400" dirty="0"/>
              <a:t> </a:t>
            </a:r>
            <a:r>
              <a:rPr lang="pt-BR" sz="2400" dirty="0" smtClean="0"/>
              <a:t>Criação de Grupo de Trabalho para tratar da Fiscalização dos serviços de Enfermagem na Saúde Indígena.</a:t>
            </a:r>
            <a:endParaRPr lang="pt-BR" sz="2400" dirty="0"/>
          </a:p>
        </p:txBody>
      </p:sp>
      <p:pic>
        <p:nvPicPr>
          <p:cNvPr id="5" name="Picture 2" descr="MARCA_8_SENAF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0" y="6092468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indprevba.org.br/wp-content/uploads/2015/11/ale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56096" cy="9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indprevba.org.br/wp-content/uploads/2015/11/ale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66" y="0"/>
            <a:ext cx="1856096" cy="9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sindprevba.org.br/wp-content/uploads/2015/11/ale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1" y="-4"/>
            <a:ext cx="1856096" cy="9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sindprevba.org.br/wp-content/uploads/2015/11/ale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86" y="-8"/>
            <a:ext cx="1856096" cy="9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sindprevba.org.br/wp-content/uploads/2015/11/ale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19" y="0"/>
            <a:ext cx="1856096" cy="9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sindprevba.org.br/wp-content/uploads/2015/11/ale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93" y="0"/>
            <a:ext cx="1856096" cy="9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sindprevba.org.br/wp-content/uploads/2015/11/aler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552" y="0"/>
            <a:ext cx="1856096" cy="9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59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596" y="1551576"/>
            <a:ext cx="5064591" cy="28488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0583" y="1405015"/>
            <a:ext cx="3145347" cy="363702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322"/>
            <a:ext cx="3682436" cy="2761827"/>
          </a:xfrm>
          <a:prstGeom prst="rect">
            <a:avLst/>
          </a:prstGeom>
        </p:spPr>
      </p:pic>
      <p:sp>
        <p:nvSpPr>
          <p:cNvPr id="2" name="Ondulado 1"/>
          <p:cNvSpPr/>
          <p:nvPr/>
        </p:nvSpPr>
        <p:spPr>
          <a:xfrm>
            <a:off x="-6129" y="4069964"/>
            <a:ext cx="12192000" cy="2110941"/>
          </a:xfrm>
          <a:prstGeom prst="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-25906" y="4513534"/>
            <a:ext cx="12211777" cy="1506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ndulado 6"/>
          <p:cNvSpPr/>
          <p:nvPr/>
        </p:nvSpPr>
        <p:spPr>
          <a:xfrm>
            <a:off x="-19777" y="27295"/>
            <a:ext cx="12192000" cy="2110941"/>
          </a:xfrm>
          <a:prstGeom prst="wav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-13624" y="1333567"/>
            <a:ext cx="12211777" cy="1506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5884768" y="4727960"/>
            <a:ext cx="6287419" cy="16795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t-BR" sz="1800" b="1" dirty="0" smtClean="0"/>
              <a:t>Raphael Florindo Amorim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t-BR" sz="1600" dirty="0" smtClean="0"/>
              <a:t>Conselheiro - COREN-RR 323.849-ENF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t-BR" sz="1600" dirty="0" smtClean="0"/>
              <a:t>Coordenador do Departamento de Fiscalização COREN-RR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t-BR" sz="1600" dirty="0" smtClean="0"/>
              <a:t>Professor na Universidade Federal de Roraima – UFRR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pt-BR" sz="1600" dirty="0" smtClean="0"/>
              <a:t>E-mail: </a:t>
            </a:r>
            <a:r>
              <a:rPr lang="pt-BR" sz="1600" dirty="0" smtClean="0">
                <a:hlinkClick r:id="rId5"/>
              </a:rPr>
              <a:t>raphael.amorim@ufrr.br</a:t>
            </a:r>
            <a:r>
              <a:rPr lang="pt-BR" sz="1600" dirty="0" smtClean="0"/>
              <a:t>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pt-BR" sz="1800" dirty="0"/>
          </a:p>
        </p:txBody>
      </p:sp>
      <p:sp>
        <p:nvSpPr>
          <p:cNvPr id="10" name="Retângulo 9"/>
          <p:cNvSpPr/>
          <p:nvPr/>
        </p:nvSpPr>
        <p:spPr>
          <a:xfrm>
            <a:off x="204720" y="5722269"/>
            <a:ext cx="3069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Obrigado!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166837" y="748792"/>
            <a:ext cx="58187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3200" b="1" cap="none" spc="0" dirty="0" smtClean="0">
                <a:ln/>
                <a:solidFill>
                  <a:schemeClr val="accent3"/>
                </a:solidFill>
                <a:effectLst/>
              </a:rPr>
              <a:t>A Enfermagem transforma Vidas!</a:t>
            </a:r>
            <a:endParaRPr lang="pt-BR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4" name="Picture 6" descr="http://rr.corens.portalcofen.gov.br/wp-content/uploads/2012/12/coren_r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652" y="6245838"/>
            <a:ext cx="1785320" cy="5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ARCA_8_SENAF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3" y="152617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14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2900" y="422115"/>
            <a:ext cx="1141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Regiões brasileiras com </a:t>
            </a:r>
            <a:r>
              <a:rPr lang="pt-BR" sz="2400" b="1" dirty="0" err="1" smtClean="0"/>
              <a:t>DSEI’s</a:t>
            </a:r>
            <a:r>
              <a:rPr lang="pt-BR" sz="2400" b="1" dirty="0" smtClean="0"/>
              <a:t> (34) e quantitativo de Profissionais de Enfermagem</a:t>
            </a:r>
            <a:endParaRPr lang="pt-BR" sz="2400" b="1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42969"/>
              </p:ext>
            </p:extLst>
          </p:nvPr>
        </p:nvGraphicFramePr>
        <p:xfrm>
          <a:off x="222995" y="1195635"/>
          <a:ext cx="11735369" cy="333526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63572"/>
                <a:gridCol w="2470245"/>
                <a:gridCol w="2702257"/>
                <a:gridCol w="2115403"/>
                <a:gridCol w="2483892"/>
              </a:tblGrid>
              <a:tr h="4396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NORTE (19)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NORDESTE (06)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CENTROESTE (06)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SUDESTE (01)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 smtClean="0"/>
                        <a:t>SUL (02)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43966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Roraima (2)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Amazonas (7)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Acre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Tocantins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Amapá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Pará (6)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Rondônia (1)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Pernambuco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Bahia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Alagoas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Rio</a:t>
                      </a:r>
                      <a:r>
                        <a:rPr lang="pt-BR" sz="2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Grande do Norte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Ceará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Maranhão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solidFill>
                            <a:srgbClr val="7030A0"/>
                          </a:solidFill>
                        </a:rPr>
                        <a:t>Piauí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Sergipe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Paraíba (1)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Mato Grosso (5)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Mato Grosso do Sul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b="1" dirty="0" smtClean="0">
                          <a:solidFill>
                            <a:srgbClr val="7030A0"/>
                          </a:solidFill>
                        </a:rPr>
                        <a:t>Distrito Federal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Goiás</a:t>
                      </a:r>
                      <a:endParaRPr lang="pt-BR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Espírito Santo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Rio</a:t>
                      </a:r>
                      <a:r>
                        <a:rPr lang="pt-BR" sz="2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de Janeiro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baseline="0" dirty="0" smtClean="0">
                          <a:solidFill>
                            <a:srgbClr val="FF0000"/>
                          </a:solidFill>
                        </a:rPr>
                        <a:t>Minas Gerais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São Paulo</a:t>
                      </a:r>
                      <a:endParaRPr lang="pt-BR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Paraná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Santa Catarina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</a:rPr>
                        <a:t>Rio Grande do Sul (1)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222995" y="4842753"/>
            <a:ext cx="1129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7030A0"/>
                </a:solidFill>
              </a:rPr>
              <a:t>* Apenas o estado do Piauí e o Distrito Federal não possuem populações indígenas.</a:t>
            </a:r>
            <a:endParaRPr lang="pt-BR" sz="2400" dirty="0">
              <a:solidFill>
                <a:srgbClr val="7030A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2995" y="5358034"/>
            <a:ext cx="1186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* Regiões brasileiras com </a:t>
            </a:r>
            <a:r>
              <a:rPr lang="pt-BR" sz="2400" b="1" dirty="0" err="1" smtClean="0"/>
              <a:t>CASAI’s</a:t>
            </a:r>
            <a:r>
              <a:rPr lang="pt-BR" sz="2400" b="1" dirty="0" smtClean="0"/>
              <a:t> (75) e quantitativo de Profissionais de Enfermagem.</a:t>
            </a:r>
            <a:endParaRPr lang="pt-BR" sz="2400" b="1" dirty="0"/>
          </a:p>
        </p:txBody>
      </p:sp>
      <p:pic>
        <p:nvPicPr>
          <p:cNvPr id="7" name="Picture 2" descr="MARCA_8_SENAF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939" y="5992147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294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slideplayer.com.br/11/3252228/slides/slid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7" y="-1"/>
            <a:ext cx="11491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708490" y="6519446"/>
            <a:ext cx="7233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/>
              <a:t>Acessado em 27/07/ 2016. Disponível em: </a:t>
            </a:r>
            <a:r>
              <a:rPr lang="pt-BR" sz="1600" dirty="0" smtClean="0">
                <a:hlinkClick r:id="rId3"/>
              </a:rPr>
              <a:t>http</a:t>
            </a:r>
            <a:r>
              <a:rPr lang="pt-BR" sz="1600" dirty="0">
                <a:hlinkClick r:id="rId3"/>
              </a:rPr>
              <a:t>://slideplayer.com.br/slide/3252228</a:t>
            </a:r>
            <a:r>
              <a:rPr lang="pt-BR" sz="1600" dirty="0" smtClean="0">
                <a:hlinkClick r:id="rId3"/>
              </a:rPr>
              <a:t>/</a:t>
            </a:r>
            <a:r>
              <a:rPr lang="pt-BR" sz="1600" dirty="0" smtClean="0"/>
              <a:t> </a:t>
            </a:r>
            <a:endParaRPr lang="pt-BR" sz="1600" dirty="0"/>
          </a:p>
        </p:txBody>
      </p:sp>
      <p:pic>
        <p:nvPicPr>
          <p:cNvPr id="5" name="Picture 2" descr="MARCA_8_SENAF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" y="6056550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0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92"/>
            <a:ext cx="4763068" cy="439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3832745" y="533021"/>
            <a:ext cx="872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C000"/>
                </a:solidFill>
              </a:rPr>
              <a:t>O que é um Distrito Sanitário Especial Indígena?</a:t>
            </a:r>
            <a:endParaRPr lang="pt-BR" sz="3200" b="1" dirty="0">
              <a:solidFill>
                <a:srgbClr val="FFC0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44704" y="1365250"/>
            <a:ext cx="6823881" cy="2769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unidade gestora descentralizada do Subsistema de Atenção à Saúde Indígena – </a:t>
            </a:r>
            <a:r>
              <a:rPr lang="pt-B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SasiSUS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t-BR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Trata-se </a:t>
            </a: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um modelo de organização de serviços – orientado para um espaço </a:t>
            </a:r>
            <a:r>
              <a:rPr lang="pt-B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etnocultural </a:t>
            </a: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dinâmico, geográfico, populacional e administrativo bem </a:t>
            </a:r>
            <a:r>
              <a:rPr lang="pt-B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delimitado.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605051" y="4134919"/>
            <a:ext cx="1076353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Contempla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conjunto de atividades técnicas, visando medidas racionalizadas e qualificadas de atenção à 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saúde. 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Tem por finalidade promover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reordenação da rede de saúde e das práticas 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sanitárias,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desenvolvendo atividades administrativo-gerenciais necessárias à prestação da assistência, com controle social.</a:t>
            </a:r>
            <a:endParaRPr lang="pt-BR" sz="2400" dirty="0"/>
          </a:p>
        </p:txBody>
      </p:sp>
      <p:pic>
        <p:nvPicPr>
          <p:cNvPr id="6" name="Picture 2" descr="MARCA_8_SENAF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28" y="6177168"/>
            <a:ext cx="1301089" cy="60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435522" y="2347415"/>
            <a:ext cx="7083188" cy="1787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4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ocplayer.com.br/docs-images/26/8286134/images/6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30" y="-12009"/>
            <a:ext cx="12329130" cy="687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RCA_8_SENAF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29" y="6198531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89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6" y="0"/>
            <a:ext cx="5854889" cy="539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tângulo 2"/>
          <p:cNvSpPr/>
          <p:nvPr/>
        </p:nvSpPr>
        <p:spPr>
          <a:xfrm>
            <a:off x="1009935" y="606962"/>
            <a:ext cx="5022377" cy="179126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O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POLO-BASE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cobre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conjunto de 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aldeias e é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primeira referência para as Equipes Multidisciplinares de Saúde Indígena que atuam nas aldeias. </a:t>
            </a: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409433" y="3045080"/>
            <a:ext cx="7629096" cy="337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 BASE TIPO II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b="1" u="sng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LOCALIZA-SE NO MUNICÍPIO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referência, com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estrutura 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física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apoio técnico e administrativo à equipe multidisciplinar, </a:t>
            </a: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devendo executar atividades de assistência à saúde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t-BR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Estas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atividades assistenciais serão realizadas em um estabelecimento do SUS no município de referência.  </a:t>
            </a:r>
          </a:p>
        </p:txBody>
      </p:sp>
      <p:pic>
        <p:nvPicPr>
          <p:cNvPr id="6" name="Picture 2" descr="MARCA_8_SENAF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29" y="6198531"/>
            <a:ext cx="1369327" cy="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6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4011</TotalTime>
  <Words>1813</Words>
  <Application>Microsoft Office PowerPoint</Application>
  <PresentationFormat>Personalizar</PresentationFormat>
  <Paragraphs>316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Raphael Florindo Amorim</dc:creator>
  <cp:lastModifiedBy>USUARIO</cp:lastModifiedBy>
  <cp:revision>168</cp:revision>
  <dcterms:created xsi:type="dcterms:W3CDTF">2016-06-13T02:40:06Z</dcterms:created>
  <dcterms:modified xsi:type="dcterms:W3CDTF">2016-08-24T15:18:29Z</dcterms:modified>
</cp:coreProperties>
</file>