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6" r:id="rId1"/>
  </p:sldMasterIdLst>
  <p:notesMasterIdLst>
    <p:notesMasterId r:id="rId30"/>
  </p:notesMasterIdLst>
  <p:handoutMasterIdLst>
    <p:handoutMasterId r:id="rId31"/>
  </p:handoutMasterIdLst>
  <p:sldIdLst>
    <p:sldId id="256" r:id="rId2"/>
    <p:sldId id="1614" r:id="rId3"/>
    <p:sldId id="1376" r:id="rId4"/>
    <p:sldId id="1616" r:id="rId5"/>
    <p:sldId id="1617" r:id="rId6"/>
    <p:sldId id="1377" r:id="rId7"/>
    <p:sldId id="1618" r:id="rId8"/>
    <p:sldId id="1385" r:id="rId9"/>
    <p:sldId id="1390" r:id="rId10"/>
    <p:sldId id="1619" r:id="rId11"/>
    <p:sldId id="1622" r:id="rId12"/>
    <p:sldId id="1620" r:id="rId13"/>
    <p:sldId id="1379" r:id="rId14"/>
    <p:sldId id="1621" r:id="rId15"/>
    <p:sldId id="1380" r:id="rId16"/>
    <p:sldId id="1488" r:id="rId17"/>
    <p:sldId id="1628" r:id="rId18"/>
    <p:sldId id="1630" r:id="rId19"/>
    <p:sldId id="1625" r:id="rId20"/>
    <p:sldId id="1626" r:id="rId21"/>
    <p:sldId id="1627" r:id="rId22"/>
    <p:sldId id="1631" r:id="rId23"/>
    <p:sldId id="1403" r:id="rId24"/>
    <p:sldId id="1633" r:id="rId25"/>
    <p:sldId id="1632" r:id="rId26"/>
    <p:sldId id="1406" r:id="rId27"/>
    <p:sldId id="1404" r:id="rId28"/>
    <p:sldId id="327" r:id="rId29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002DBC"/>
    <a:srgbClr val="005BE2"/>
    <a:srgbClr val="3174C5"/>
    <a:srgbClr val="000066"/>
    <a:srgbClr val="8BA7FF"/>
    <a:srgbClr val="A50021"/>
    <a:srgbClr val="658AFF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3667" autoAdjust="0"/>
  </p:normalViewPr>
  <p:slideViewPr>
    <p:cSldViewPr>
      <p:cViewPr varScale="1">
        <p:scale>
          <a:sx n="68" d="100"/>
          <a:sy n="68" d="100"/>
        </p:scale>
        <p:origin x="14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B76411-39F1-4FA8-8B05-51445DFE9B1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759A758-A57C-44B4-8F10-59F28ECCC215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3500" b="1" dirty="0">
              <a:solidFill>
                <a:srgbClr val="A50021"/>
              </a:solidFill>
            </a:rPr>
            <a:t>Atos de Fiscalização</a:t>
          </a:r>
        </a:p>
      </dgm:t>
    </dgm:pt>
    <dgm:pt modelId="{84F72F37-DEEC-44ED-A63D-3EC4E9A3CAA2}" type="parTrans" cxnId="{30D2B6AC-773B-4426-BE94-43683AE1CA9A}">
      <dgm:prSet/>
      <dgm:spPr/>
      <dgm:t>
        <a:bodyPr/>
        <a:lstStyle/>
        <a:p>
          <a:endParaRPr lang="pt-BR"/>
        </a:p>
      </dgm:t>
    </dgm:pt>
    <dgm:pt modelId="{B4D1E623-5FB4-40C2-9951-1171DE4485CF}" type="sibTrans" cxnId="{30D2B6AC-773B-4426-BE94-43683AE1CA9A}">
      <dgm:prSet/>
      <dgm:spPr/>
      <dgm:t>
        <a:bodyPr/>
        <a:lstStyle/>
        <a:p>
          <a:endParaRPr lang="pt-BR"/>
        </a:p>
      </dgm:t>
    </dgm:pt>
    <dgm:pt modelId="{EB8DC0B7-92DE-4B05-B4B5-DC29DAAD799E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3500" b="1" dirty="0">
              <a:solidFill>
                <a:srgbClr val="A50021"/>
              </a:solidFill>
            </a:rPr>
            <a:t>Atos de Gestão</a:t>
          </a:r>
          <a:endParaRPr lang="pt-BR" sz="3500" dirty="0">
            <a:solidFill>
              <a:srgbClr val="A50021"/>
            </a:solidFill>
          </a:endParaRPr>
        </a:p>
      </dgm:t>
    </dgm:pt>
    <dgm:pt modelId="{E0D757D5-EF50-4EB9-A467-A017661E0F08}" type="parTrans" cxnId="{A783AFB2-FCB8-4FEB-B527-D665E8B22AD7}">
      <dgm:prSet/>
      <dgm:spPr/>
      <dgm:t>
        <a:bodyPr/>
        <a:lstStyle/>
        <a:p>
          <a:endParaRPr lang="pt-BR"/>
        </a:p>
      </dgm:t>
    </dgm:pt>
    <dgm:pt modelId="{D96B22FC-3A3C-4486-A45B-3FE6869EBF33}" type="sibTrans" cxnId="{A783AFB2-FCB8-4FEB-B527-D665E8B22AD7}">
      <dgm:prSet/>
      <dgm:spPr/>
      <dgm:t>
        <a:bodyPr/>
        <a:lstStyle/>
        <a:p>
          <a:endParaRPr lang="pt-BR"/>
        </a:p>
      </dgm:t>
    </dgm:pt>
    <dgm:pt modelId="{4F38D201-7326-4D06-935F-B17EE455B7CD}" type="pres">
      <dgm:prSet presAssocID="{65B76411-39F1-4FA8-8B05-51445DFE9B14}" presName="diagram" presStyleCnt="0">
        <dgm:presLayoutVars>
          <dgm:dir/>
          <dgm:resizeHandles val="exact"/>
        </dgm:presLayoutVars>
      </dgm:prSet>
      <dgm:spPr/>
    </dgm:pt>
    <dgm:pt modelId="{E453B665-5484-45C4-BB9C-69B1DB97DA26}" type="pres">
      <dgm:prSet presAssocID="{4759A758-A57C-44B4-8F10-59F28ECCC215}" presName="arrow" presStyleLbl="node1" presStyleIdx="0" presStyleCnt="2">
        <dgm:presLayoutVars>
          <dgm:bulletEnabled val="1"/>
        </dgm:presLayoutVars>
      </dgm:prSet>
      <dgm:spPr/>
    </dgm:pt>
    <dgm:pt modelId="{063354DD-B9D7-4331-96DB-5C2D3206AF35}" type="pres">
      <dgm:prSet presAssocID="{EB8DC0B7-92DE-4B05-B4B5-DC29DAAD799E}" presName="arrow" presStyleLbl="node1" presStyleIdx="1" presStyleCnt="2">
        <dgm:presLayoutVars>
          <dgm:bulletEnabled val="1"/>
        </dgm:presLayoutVars>
      </dgm:prSet>
      <dgm:spPr/>
    </dgm:pt>
  </dgm:ptLst>
  <dgm:cxnLst>
    <dgm:cxn modelId="{F447C120-67A2-4577-B61E-4F6FE11DE829}" type="presOf" srcId="{EB8DC0B7-92DE-4B05-B4B5-DC29DAAD799E}" destId="{063354DD-B9D7-4331-96DB-5C2D3206AF35}" srcOrd="0" destOrd="0" presId="urn:microsoft.com/office/officeart/2005/8/layout/arrow5"/>
    <dgm:cxn modelId="{30D2B6AC-773B-4426-BE94-43683AE1CA9A}" srcId="{65B76411-39F1-4FA8-8B05-51445DFE9B14}" destId="{4759A758-A57C-44B4-8F10-59F28ECCC215}" srcOrd="0" destOrd="0" parTransId="{84F72F37-DEEC-44ED-A63D-3EC4E9A3CAA2}" sibTransId="{B4D1E623-5FB4-40C2-9951-1171DE4485CF}"/>
    <dgm:cxn modelId="{A783AFB2-FCB8-4FEB-B527-D665E8B22AD7}" srcId="{65B76411-39F1-4FA8-8B05-51445DFE9B14}" destId="{EB8DC0B7-92DE-4B05-B4B5-DC29DAAD799E}" srcOrd="1" destOrd="0" parTransId="{E0D757D5-EF50-4EB9-A467-A017661E0F08}" sibTransId="{D96B22FC-3A3C-4486-A45B-3FE6869EBF33}"/>
    <dgm:cxn modelId="{69A994C1-9638-4B4C-BFC6-AD5F2E0F81C0}" type="presOf" srcId="{65B76411-39F1-4FA8-8B05-51445DFE9B14}" destId="{4F38D201-7326-4D06-935F-B17EE455B7CD}" srcOrd="0" destOrd="0" presId="urn:microsoft.com/office/officeart/2005/8/layout/arrow5"/>
    <dgm:cxn modelId="{0A747FF6-783E-48B6-99EA-755B5D4B733B}" type="presOf" srcId="{4759A758-A57C-44B4-8F10-59F28ECCC215}" destId="{E453B665-5484-45C4-BB9C-69B1DB97DA26}" srcOrd="0" destOrd="0" presId="urn:microsoft.com/office/officeart/2005/8/layout/arrow5"/>
    <dgm:cxn modelId="{0EC5CD6F-2C12-4F38-AB40-0EC05A69C5C5}" type="presParOf" srcId="{4F38D201-7326-4D06-935F-B17EE455B7CD}" destId="{E453B665-5484-45C4-BB9C-69B1DB97DA26}" srcOrd="0" destOrd="0" presId="urn:microsoft.com/office/officeart/2005/8/layout/arrow5"/>
    <dgm:cxn modelId="{BBCEC081-0657-4AE8-96AF-B823CCFFCE65}" type="presParOf" srcId="{4F38D201-7326-4D06-935F-B17EE455B7CD}" destId="{063354DD-B9D7-4331-96DB-5C2D3206AF35}" srcOrd="1" destOrd="0" presId="urn:microsoft.com/office/officeart/2005/8/layout/arrow5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53B665-5484-45C4-BB9C-69B1DB97DA26}">
      <dsp:nvSpPr>
        <dsp:cNvPr id="0" name=""/>
        <dsp:cNvSpPr/>
      </dsp:nvSpPr>
      <dsp:spPr>
        <a:xfrm rot="16200000">
          <a:off x="2392" y="297"/>
          <a:ext cx="3455789" cy="3455789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b="1" kern="1200" dirty="0">
              <a:solidFill>
                <a:srgbClr val="A50021"/>
              </a:solidFill>
            </a:rPr>
            <a:t>Atos de Fiscalização</a:t>
          </a:r>
        </a:p>
      </dsp:txBody>
      <dsp:txXfrm rot="5400000">
        <a:off x="2393" y="864243"/>
        <a:ext cx="2851026" cy="1727895"/>
      </dsp:txXfrm>
    </dsp:sp>
    <dsp:sp modelId="{063354DD-B9D7-4331-96DB-5C2D3206AF35}">
      <dsp:nvSpPr>
        <dsp:cNvPr id="0" name=""/>
        <dsp:cNvSpPr/>
      </dsp:nvSpPr>
      <dsp:spPr>
        <a:xfrm rot="5400000">
          <a:off x="5685818" y="297"/>
          <a:ext cx="3455789" cy="3455789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b="1" kern="1200" dirty="0">
              <a:solidFill>
                <a:srgbClr val="A50021"/>
              </a:solidFill>
            </a:rPr>
            <a:t>Atos de Gestão</a:t>
          </a:r>
          <a:endParaRPr lang="pt-BR" sz="3500" kern="1200" dirty="0">
            <a:solidFill>
              <a:srgbClr val="A50021"/>
            </a:solidFill>
          </a:endParaRPr>
        </a:p>
      </dsp:txBody>
      <dsp:txXfrm rot="-5400000">
        <a:off x="6290582" y="864244"/>
        <a:ext cx="2851026" cy="1727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r>
              <a:rPr lang="pt-BR"/>
              <a:t>Erivan Pereira de Franca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6C9CD63A-061E-496E-A8ED-92CB59429C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865114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r>
              <a:rPr lang="pt-BR"/>
              <a:t>Erivan Pereira de Franca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0982071-D996-44C7-A424-FEABC86DB76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231855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t-BR"/>
              <a:t>Erivan Pereira de Franca</a:t>
            </a:r>
          </a:p>
        </p:txBody>
      </p:sp>
      <p:sp>
        <p:nvSpPr>
          <p:cNvPr id="6" name="Espaço Reservado para Data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207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BB88-A468-470C-8059-8365FD5851AC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1294-54C6-4DED-ACE4-5225A4A5D311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71E2-6600-45BA-9F91-4559EE5C5D00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0647-F5C0-4DF5-BA2D-9AD584788DF4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643F-8B3E-41A4-9B57-09FD757B54D8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E2A6-8AC4-4FEA-A6E9-F8C7F1C1AD2A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D873-3FD2-4BA7-A430-2A05AFE4AEF0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9E-363D-44D7-8E50-48611DF40CC6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6BE-DD0F-4E17-A928-03C2C9437985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11D2-2B05-4F2E-8ED8-B7630C774012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2311-866D-4A57-950D-68A180A62D5D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D5DB-45D1-4988-B40A-F5B9FEA9E3CE}" type="datetime1">
              <a:rPr lang="pt-BR" smtClean="0"/>
              <a:pPr/>
              <a:t>05/04/2017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1D7D8-F828-4B7D-9816-84392B51A3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0066"/>
          </a:solidFill>
        </p:spPr>
        <p:txBody>
          <a:bodyPr anchor="ctr">
            <a:noAutofit/>
          </a:bodyPr>
          <a:lstStyle/>
          <a:p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FISCALIZAÇÃO EFICIENTE DOS CONTRATOS ADMINISTRATIVOS</a:t>
            </a:r>
            <a:b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i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 Papel do Fiscal de Contrato)</a:t>
            </a:r>
            <a:endParaRPr lang="pt-BR" sz="4000" b="1" i="1" cap="smal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032" y="6021288"/>
            <a:ext cx="4283968" cy="548680"/>
          </a:xfrm>
        </p:spPr>
        <p:txBody>
          <a:bodyPr>
            <a:normAutofit/>
          </a:bodyPr>
          <a:lstStyle/>
          <a:p>
            <a:pPr algn="r"/>
            <a:r>
              <a:rPr lang="pt-BR" sz="2400" b="1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Erivan Pereira de Franca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Omissão no Dever de Nomear Fiscal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159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800" dirty="0"/>
              <a:t> </a:t>
            </a:r>
            <a:r>
              <a:rPr lang="pt-BR" sz="2800" u="sng" dirty="0"/>
              <a:t>Jurisprudência do TCU</a:t>
            </a:r>
            <a:r>
              <a:rPr lang="pt-BR" sz="2800" dirty="0"/>
              <a:t>: </a:t>
            </a:r>
          </a:p>
          <a:p>
            <a:pPr marL="400050" lvl="1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dirty="0"/>
              <a:t> </a:t>
            </a:r>
            <a:r>
              <a:rPr lang="pt-BR" b="1" dirty="0">
                <a:solidFill>
                  <a:srgbClr val="0033CC"/>
                </a:solidFill>
              </a:rPr>
              <a:t>(</a:t>
            </a:r>
            <a:r>
              <a:rPr lang="pt-BR" b="1" dirty="0">
                <a:solidFill>
                  <a:srgbClr val="0033CC"/>
                </a:solidFill>
              </a:rPr>
              <a:t>Acórdão 1867/2013 – Plenário</a:t>
            </a:r>
            <a:r>
              <a:rPr lang="pt-BR" b="1" dirty="0">
                <a:solidFill>
                  <a:srgbClr val="0033CC"/>
                </a:solidFill>
              </a:rPr>
              <a:t>) </a:t>
            </a:r>
            <a:r>
              <a:rPr lang="pt-BR" b="1" i="1" dirty="0">
                <a:solidFill>
                  <a:srgbClr val="0033CC"/>
                </a:solidFill>
              </a:rPr>
              <a:t>Ilegalidade. </a:t>
            </a:r>
            <a:endParaRPr lang="pt-BR" dirty="0">
              <a:solidFill>
                <a:srgbClr val="0033CC"/>
              </a:solidFill>
            </a:endParaRP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</a:t>
            </a:r>
            <a:r>
              <a:rPr lang="pt-BR" dirty="0"/>
              <a:t>9.2. </a:t>
            </a:r>
            <a:r>
              <a:rPr lang="pt-BR" b="1" dirty="0"/>
              <a:t>determinar</a:t>
            </a:r>
            <a:r>
              <a:rPr lang="pt-BR" dirty="0"/>
              <a:t> à Universidade Federal Rural da Amazônia – </a:t>
            </a:r>
            <a:r>
              <a:rPr lang="pt-BR" dirty="0" err="1"/>
              <a:t>Ufra</a:t>
            </a:r>
            <a:r>
              <a:rPr lang="pt-BR" dirty="0"/>
              <a:t> que </a:t>
            </a:r>
            <a:r>
              <a:rPr lang="pt-BR" u="sng" dirty="0"/>
              <a:t>adote providências</a:t>
            </a:r>
            <a:r>
              <a:rPr lang="pt-BR" dirty="0"/>
              <a:t>, inclusive no que concerne ao estabelecimento de rotinas de trabalho adequadas, </a:t>
            </a:r>
            <a:r>
              <a:rPr lang="pt-BR" u="sng" dirty="0"/>
              <a:t>no sentido de evitar a repetição das seguintes falhas</a:t>
            </a:r>
            <a:r>
              <a:rPr lang="pt-BR" dirty="0"/>
              <a:t>: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[...]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9.2.3. </a:t>
            </a:r>
            <a:r>
              <a:rPr lang="pt-BR" b="1" dirty="0"/>
              <a:t>ausência de designação formal de servidor para exercer a função de fiscal de contrato</a:t>
            </a:r>
            <a:r>
              <a:rPr lang="pt-BR" dirty="0"/>
              <a:t>, a fim de acompanhar e fiscalizar a avença, pois tal conduta </a:t>
            </a:r>
            <a:r>
              <a:rPr lang="pt-BR" b="1" dirty="0"/>
              <a:t>caracteriza infração ao que estabelece o art. 67 da Lei nº 8.666/1993</a:t>
            </a:r>
            <a:r>
              <a:rPr lang="pt-BR" dirty="0"/>
              <a:t>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91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Terceirizado não Pode ser Fiscal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159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650" dirty="0"/>
              <a:t> </a:t>
            </a:r>
            <a:r>
              <a:rPr lang="pt-BR" sz="2650" u="sng" dirty="0"/>
              <a:t>Jurisprudência do TCU</a:t>
            </a:r>
            <a:r>
              <a:rPr lang="pt-BR" sz="2650" dirty="0"/>
              <a:t>: </a:t>
            </a:r>
          </a:p>
          <a:p>
            <a:pPr marL="400050" lvl="1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650" dirty="0"/>
              <a:t>  </a:t>
            </a:r>
            <a:r>
              <a:rPr lang="pt-BR" sz="2650" b="1" dirty="0">
                <a:solidFill>
                  <a:srgbClr val="0033CC"/>
                </a:solidFill>
              </a:rPr>
              <a:t>(Acórdão 100/2013 – Plenário) </a:t>
            </a:r>
            <a:r>
              <a:rPr lang="pt-BR" sz="2650" b="1" i="1" dirty="0">
                <a:solidFill>
                  <a:srgbClr val="0033CC"/>
                </a:solidFill>
              </a:rPr>
              <a:t>Designação de terceirizado para exercer fiscalização de contrato. Ilicitude. Observância do princípio da segregação de funções.</a:t>
            </a:r>
            <a:endParaRPr lang="pt-BR" sz="2650" dirty="0">
              <a:solidFill>
                <a:srgbClr val="0033CC"/>
              </a:solidFill>
            </a:endParaRP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650" dirty="0"/>
              <a:t>	9.20. dar ciência [...] quanto às seguinte </a:t>
            </a:r>
            <a:r>
              <a:rPr lang="pt-BR" sz="2650" b="1" dirty="0"/>
              <a:t>falhas</a:t>
            </a:r>
            <a:r>
              <a:rPr lang="pt-BR" sz="2650" dirty="0"/>
              <a:t>: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650" dirty="0"/>
              <a:t>	9.20.1. à </a:t>
            </a:r>
            <a:r>
              <a:rPr lang="pt-BR" sz="2650" b="1" dirty="0"/>
              <a:t>necessidade da substituição de fiscais e auxiliares de fiscalização dos contratos que estejam na situação de </a:t>
            </a:r>
            <a:r>
              <a:rPr lang="pt-BR" sz="2650" b="1" dirty="0">
                <a:solidFill>
                  <a:srgbClr val="002DBC"/>
                </a:solidFill>
              </a:rPr>
              <a:t>terceirizados</a:t>
            </a:r>
            <a:r>
              <a:rPr lang="pt-BR" sz="2650" b="1" dirty="0"/>
              <a:t> </a:t>
            </a:r>
            <a:r>
              <a:rPr lang="pt-BR" sz="2650" dirty="0"/>
              <a:t>ou outra análoga, não efetiva, </a:t>
            </a:r>
            <a:r>
              <a:rPr lang="pt-BR" sz="2650" u="sng" dirty="0"/>
              <a:t>por servidores do quadro de pessoal</a:t>
            </a:r>
            <a:r>
              <a:rPr lang="pt-BR" sz="2650" dirty="0"/>
              <a:t> de Furnas </a:t>
            </a:r>
            <a:r>
              <a:rPr lang="pt-BR" sz="2650" u="sng" dirty="0"/>
              <a:t>e que não tenham participação direta ou indireta com a licitação que originou o contrato a ser fiscalizado, de forma a atender ao princípio de controle de segregação de funções</a:t>
            </a:r>
            <a:r>
              <a:rPr lang="pt-BR" sz="2650" dirty="0"/>
              <a:t> e permitindo o aprimoramento do controle interno;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65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432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22535"/>
            <a:ext cx="9144000" cy="3690410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0000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Distinção Entre Atos de Gestão e Atos de Fiscalização</a:t>
            </a:r>
            <a:endParaRPr lang="pt-BR" sz="4000" b="1" dirty="0">
              <a:solidFill>
                <a:srgbClr val="0000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607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1496"/>
          </a:xfrm>
        </p:spPr>
        <p:txBody>
          <a:bodyPr>
            <a:noAutofit/>
          </a:bodyPr>
          <a:lstStyle/>
          <a:p>
            <a:pPr algn="ctr"/>
            <a:r>
              <a:rPr lang="pt-BR" sz="3200" b="1" cap="small" dirty="0">
                <a:solidFill>
                  <a:srgbClr val="00008A"/>
                </a:solidFill>
              </a:rPr>
              <a:t>Atos de Gestão  x  Atos de Fiscalização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700" b="1" i="1" u="sng" dirty="0">
                <a:solidFill>
                  <a:srgbClr val="000066"/>
                </a:solidFill>
              </a:rPr>
              <a:t>ATOS DE FISCALIZAÇÃO</a:t>
            </a:r>
            <a:endParaRPr lang="pt-BR" sz="2700" i="1" u="sng" dirty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700" i="1" dirty="0"/>
              <a:t> Acompanhar e </a:t>
            </a:r>
            <a:r>
              <a:rPr lang="pt-BR" sz="2700" b="1" i="1" dirty="0"/>
              <a:t>atestar a regular execução dos serviços</a:t>
            </a:r>
            <a:r>
              <a:rPr lang="pt-BR" sz="2700" i="1" dirty="0"/>
              <a:t>, </a:t>
            </a:r>
            <a:r>
              <a:rPr lang="pt-BR" sz="2700" i="1" u="sng" dirty="0"/>
              <a:t>informando ao gestor</a:t>
            </a:r>
            <a:r>
              <a:rPr lang="pt-BR" sz="2700" i="1" dirty="0"/>
              <a:t> a adequação dos serviços prestados em relação às disposições contratuais; autorizar o pagamento é ato de gestão contratual.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700" i="1" dirty="0"/>
              <a:t> C</a:t>
            </a:r>
            <a:r>
              <a:rPr lang="pt-BR" sz="2700" i="1" u="sng" dirty="0"/>
              <a:t>ompete ao fiscal </a:t>
            </a:r>
            <a:r>
              <a:rPr lang="pt-BR" sz="2700" b="1" i="1" u="sng" dirty="0"/>
              <a:t>registrar</a:t>
            </a:r>
            <a:r>
              <a:rPr lang="pt-BR" sz="2700" i="1" u="sng" dirty="0"/>
              <a:t> os atos de fiscalização e apurar a ocorrência de fatos que dão ensejo, em tese, à aplicação de </a:t>
            </a:r>
            <a:r>
              <a:rPr lang="pt-BR" sz="2700" b="1" i="1" u="sng" dirty="0"/>
              <a:t>sanções</a:t>
            </a:r>
            <a:r>
              <a:rPr lang="pt-BR" sz="2700" i="1" u="sng" dirty="0"/>
              <a:t> ao contratado, ou à </a:t>
            </a:r>
            <a:r>
              <a:rPr lang="pt-BR" sz="2700" b="1" i="1" u="sng" dirty="0"/>
              <a:t>rescisão</a:t>
            </a:r>
            <a:r>
              <a:rPr lang="pt-BR" sz="2700" i="1" u="sng" dirty="0"/>
              <a:t> do contrato</a:t>
            </a:r>
            <a:r>
              <a:rPr lang="pt-BR" sz="2700" i="1" dirty="0"/>
              <a:t>, oferecendo, no caso, representação ao superior hierárquico (gestor).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700" i="1" dirty="0"/>
              <a:t> Em resumo: </a:t>
            </a:r>
            <a:r>
              <a:rPr lang="pt-BR" sz="2700" b="1" i="1" dirty="0">
                <a:solidFill>
                  <a:srgbClr val="FF0000"/>
                </a:solidFill>
              </a:rPr>
              <a:t>o fiscal não pratica atos de cunho decisório</a:t>
            </a:r>
            <a:r>
              <a:rPr lang="pt-BR" sz="2700" i="1" dirty="0"/>
              <a:t>. Ele </a:t>
            </a:r>
            <a:r>
              <a:rPr lang="pt-BR" sz="2700" i="1" u="sng" dirty="0"/>
              <a:t>acompanha e informa; subsidia a atuação do gestor</a:t>
            </a:r>
            <a:r>
              <a:rPr lang="pt-BR" sz="2700" i="1" dirty="0"/>
              <a:t>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460432" y="6544391"/>
            <a:ext cx="549424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908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1496"/>
          </a:xfrm>
        </p:spPr>
        <p:txBody>
          <a:bodyPr>
            <a:noAutofit/>
          </a:bodyPr>
          <a:lstStyle/>
          <a:p>
            <a:pPr algn="ctr"/>
            <a:r>
              <a:rPr lang="pt-BR" sz="3200" b="1" cap="small" dirty="0">
                <a:solidFill>
                  <a:srgbClr val="00008A"/>
                </a:solidFill>
              </a:rPr>
              <a:t>Atos de Gestão  x  Atos de Fiscalização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700" b="1" i="1" u="sng" dirty="0">
                <a:solidFill>
                  <a:srgbClr val="000066"/>
                </a:solidFill>
              </a:rPr>
              <a:t>ATOS DE GESTÃO</a:t>
            </a:r>
            <a:endParaRPr lang="pt-BR" sz="2700" i="1" u="sng" dirty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700" i="1" dirty="0"/>
              <a:t> </a:t>
            </a:r>
            <a:r>
              <a:rPr lang="pt-BR" sz="2700" b="1" i="1" dirty="0"/>
              <a:t>Planejamento</a:t>
            </a:r>
            <a:r>
              <a:rPr lang="pt-BR" sz="2700" i="1" dirty="0"/>
              <a:t> de contratações, formalização, </a:t>
            </a:r>
            <a:r>
              <a:rPr lang="pt-BR" sz="2700" b="1" i="1" dirty="0"/>
              <a:t>negociação</a:t>
            </a:r>
            <a:r>
              <a:rPr lang="pt-BR" sz="2700" i="1" dirty="0"/>
              <a:t> e </a:t>
            </a:r>
            <a:r>
              <a:rPr lang="pt-BR" sz="2700" b="1" i="1" dirty="0"/>
              <a:t>repactuação</a:t>
            </a:r>
            <a:r>
              <a:rPr lang="pt-BR" sz="2700" i="1" dirty="0"/>
              <a:t> dos ajustes, em </a:t>
            </a:r>
            <a:r>
              <a:rPr lang="pt-BR" sz="2700" i="1" u="sng" dirty="0"/>
              <a:t>âmbito estratégico</a:t>
            </a:r>
            <a:r>
              <a:rPr lang="pt-BR" sz="2700" i="1" dirty="0"/>
              <a:t>: em conformidade com as diretrizes da administração superior do órgão ou entidade, e para a observância da legislação pertinente pelas unidades que demandam contratação e fiscalizam a execução dos serviços contratados</a:t>
            </a:r>
            <a:r>
              <a:rPr lang="pt-BR" sz="2700" i="1" dirty="0"/>
              <a:t>.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700" i="1" dirty="0"/>
              <a:t> </a:t>
            </a:r>
            <a:r>
              <a:rPr lang="pt-BR" sz="2700" i="1" dirty="0"/>
              <a:t>Em breve síntese: </a:t>
            </a:r>
            <a:r>
              <a:rPr lang="pt-BR" sz="2700" b="1" i="1" dirty="0">
                <a:solidFill>
                  <a:srgbClr val="FF0000"/>
                </a:solidFill>
              </a:rPr>
              <a:t>o gestor exerce poder decisório</a:t>
            </a:r>
            <a:r>
              <a:rPr lang="pt-BR" sz="2700" i="1" dirty="0"/>
              <a:t>; delibera sobre o curso da contratação e decide os incidentes que ocorrem durante a vida do contrato (reajuste, revisão, repactuação, aplicação de sanções, rescisão etc.).</a:t>
            </a:r>
            <a:r>
              <a:rPr lang="pt-BR" sz="2700" i="1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460432" y="6544391"/>
            <a:ext cx="549424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692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txBody>
          <a:bodyPr>
            <a:noAutofit/>
          </a:bodyPr>
          <a:lstStyle/>
          <a:p>
            <a:r>
              <a:rPr lang="pt-BR" sz="3200" b="1" cap="small" dirty="0">
                <a:solidFill>
                  <a:srgbClr val="00008A"/>
                </a:solidFill>
              </a:rPr>
              <a:t>Atos de Gestão  x  Atos de Fiscalização</a:t>
            </a:r>
            <a:br>
              <a:rPr lang="pt-BR" sz="3200" b="1" cap="small" dirty="0">
                <a:solidFill>
                  <a:srgbClr val="00008A"/>
                </a:solidFill>
              </a:rPr>
            </a:br>
            <a:r>
              <a:rPr lang="pt-BR" sz="3000" b="1" dirty="0">
                <a:solidFill>
                  <a:srgbClr val="00008A"/>
                </a:solidFill>
              </a:rPr>
              <a:t>Se possível, deve-se segregar funções</a:t>
            </a:r>
            <a:endParaRPr lang="pt-BR" sz="3000" b="1" dirty="0">
              <a:solidFill>
                <a:srgbClr val="00008A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460432" y="6544391"/>
            <a:ext cx="549424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15</a:t>
            </a:fld>
            <a:endParaRPr lang="pt-BR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0" y="1414200"/>
          <a:ext cx="914400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de cantos arredondados 5"/>
          <p:cNvSpPr/>
          <p:nvPr/>
        </p:nvSpPr>
        <p:spPr>
          <a:xfrm>
            <a:off x="3491880" y="2335232"/>
            <a:ext cx="2160240" cy="16561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SEGREGAÇÃO DE FUNÇÕES</a:t>
            </a:r>
          </a:p>
        </p:txBody>
      </p:sp>
    </p:spTree>
    <p:extLst>
      <p:ext uri="{BB962C8B-B14F-4D97-AF65-F5344CB8AC3E}">
        <p14:creationId xmlns:p14="http://schemas.microsoft.com/office/powerpoint/2010/main" val="965658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1496"/>
          </a:xfrm>
        </p:spPr>
        <p:txBody>
          <a:bodyPr>
            <a:noAutofit/>
          </a:bodyPr>
          <a:lstStyle/>
          <a:p>
            <a:r>
              <a:rPr lang="pt-BR" sz="3200" b="1" cap="small" dirty="0">
                <a:solidFill>
                  <a:srgbClr val="00008A"/>
                </a:solidFill>
              </a:rPr>
              <a:t>Atos de Gestão  x  Atos de Fiscalização</a:t>
            </a:r>
            <a:br>
              <a:rPr lang="pt-BR" sz="3200" b="1" cap="small" dirty="0">
                <a:solidFill>
                  <a:srgbClr val="00008A"/>
                </a:solidFill>
              </a:rPr>
            </a:br>
            <a:r>
              <a:rPr lang="pt-BR" sz="3000" b="1" dirty="0">
                <a:solidFill>
                  <a:srgbClr val="00008A"/>
                </a:solidFill>
              </a:rPr>
              <a:t>Se possível, deve-se segregar funções</a:t>
            </a:r>
            <a:endParaRPr lang="pt-BR" sz="3200" b="1" cap="small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sz="2600" dirty="0"/>
              <a:t> </a:t>
            </a:r>
            <a:r>
              <a:rPr lang="pt-BR" sz="2600" u="sng" dirty="0"/>
              <a:t>Jurisprudência do TCU</a:t>
            </a:r>
            <a:r>
              <a:rPr lang="pt-BR" sz="2600" dirty="0"/>
              <a:t>: </a:t>
            </a:r>
          </a:p>
          <a:p>
            <a:pPr marL="400050" lvl="1" indent="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sz="2600" dirty="0"/>
              <a:t>  </a:t>
            </a:r>
            <a:r>
              <a:rPr lang="pt-BR" sz="2600" b="1" dirty="0">
                <a:solidFill>
                  <a:srgbClr val="0033CC"/>
                </a:solidFill>
              </a:rPr>
              <a:t>(Acórdão 1093/2015– Plenário) </a:t>
            </a:r>
            <a:r>
              <a:rPr lang="pt-BR" sz="2600" b="1" i="1" dirty="0">
                <a:solidFill>
                  <a:srgbClr val="0033CC"/>
                </a:solidFill>
              </a:rPr>
              <a:t>Segregação de funções. </a:t>
            </a:r>
            <a:endParaRPr lang="pt-BR" sz="2600" dirty="0">
              <a:solidFill>
                <a:srgbClr val="0033CC"/>
              </a:solidFill>
            </a:endParaRPr>
          </a:p>
          <a:p>
            <a:pPr marL="400050" lvl="1" indent="0" algn="just">
              <a:spcBef>
                <a:spcPts val="600"/>
              </a:spcBef>
              <a:buNone/>
            </a:pPr>
            <a:r>
              <a:rPr lang="pt-BR" sz="2600" dirty="0"/>
              <a:t>	9.10. dar ciência [...] de que foram detectadas as impropriedades e </a:t>
            </a:r>
            <a:r>
              <a:rPr lang="pt-BR" sz="2600" b="1" dirty="0"/>
              <a:t>irregularidades</a:t>
            </a:r>
            <a:r>
              <a:rPr lang="pt-BR" sz="2600" dirty="0"/>
              <a:t> a seguir listadas (...):</a:t>
            </a:r>
          </a:p>
          <a:p>
            <a:pPr marL="400050" lvl="1" indent="0" algn="just">
              <a:spcBef>
                <a:spcPts val="600"/>
              </a:spcBef>
              <a:buNone/>
            </a:pPr>
            <a:r>
              <a:rPr lang="pt-BR" sz="2600" dirty="0"/>
              <a:t>	9.10.9. </a:t>
            </a:r>
            <a:r>
              <a:rPr lang="pt-BR" sz="2600" b="1" dirty="0"/>
              <a:t>designação de mesmos servidores para desempenho de atribuições em diversas fases e procedimentos </a:t>
            </a:r>
            <a:r>
              <a:rPr lang="pt-BR" sz="2600" dirty="0"/>
              <a:t>de um mesmo processo de licitação e contratação, a exemplo da </a:t>
            </a:r>
            <a:r>
              <a:rPr lang="pt-BR" sz="2600" u="sng" dirty="0"/>
              <a:t>elaboração do edital</a:t>
            </a:r>
            <a:r>
              <a:rPr lang="pt-BR" sz="2600" dirty="0"/>
              <a:t> (e do </a:t>
            </a:r>
            <a:r>
              <a:rPr lang="pt-BR" sz="2600" u="sng" dirty="0"/>
              <a:t>orçamento</a:t>
            </a:r>
            <a:r>
              <a:rPr lang="pt-BR" sz="2600" dirty="0"/>
              <a:t>, </a:t>
            </a:r>
            <a:r>
              <a:rPr lang="pt-BR" sz="2600" u="sng" dirty="0"/>
              <a:t>termo de referência</a:t>
            </a:r>
            <a:r>
              <a:rPr lang="pt-BR" sz="2600" dirty="0"/>
              <a:t>, </a:t>
            </a:r>
            <a:r>
              <a:rPr lang="pt-BR" sz="2600" u="sng" dirty="0"/>
              <a:t>anexos</a:t>
            </a:r>
            <a:r>
              <a:rPr lang="pt-BR" sz="2600" dirty="0"/>
              <a:t> etc.), da </a:t>
            </a:r>
            <a:r>
              <a:rPr lang="pt-BR" sz="2600" u="sng" dirty="0"/>
              <a:t>participação na comissão de licitação</a:t>
            </a:r>
            <a:r>
              <a:rPr lang="pt-BR" sz="2600" dirty="0"/>
              <a:t>, </a:t>
            </a:r>
            <a:r>
              <a:rPr lang="pt-BR" sz="2600" u="sng" dirty="0"/>
              <a:t>da fiscalização do contrato</a:t>
            </a:r>
            <a:r>
              <a:rPr lang="pt-BR" sz="2600" dirty="0"/>
              <a:t> advindo e do </a:t>
            </a:r>
            <a:r>
              <a:rPr lang="pt-BR" sz="2600" u="sng" dirty="0"/>
              <a:t>pagamento dos serviços</a:t>
            </a:r>
            <a:r>
              <a:rPr lang="pt-BR" sz="2600" dirty="0"/>
              <a:t> contratados, incorrendo em </a:t>
            </a:r>
            <a:r>
              <a:rPr lang="pt-BR" sz="2600" b="1" dirty="0"/>
              <a:t>descumprimento do princípio da segregação de funções</a:t>
            </a:r>
            <a:r>
              <a:rPr lang="pt-BR" sz="2600" dirty="0"/>
              <a:t>;</a:t>
            </a:r>
            <a:endParaRPr lang="pt-BR" sz="9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460432" y="6544391"/>
            <a:ext cx="549424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860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22535"/>
            <a:ext cx="9144000" cy="3690410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0000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 Atribuição do Fiscal: Manter Registros Fidedignos da Fiscalização e dos Pagamentos</a:t>
            </a:r>
            <a:endParaRPr lang="pt-BR" sz="4000" b="1" dirty="0">
              <a:solidFill>
                <a:srgbClr val="0000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456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Obrigatoriedade da Manutenção de Registro dos Atos de Fiscalização e Pagamento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52040"/>
            <a:ext cx="8784976" cy="547260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700" i="1" dirty="0"/>
              <a:t> A manutenção de registros da fiscalização é </a:t>
            </a:r>
            <a:r>
              <a:rPr lang="pt-BR" sz="2700" b="1" i="1" dirty="0"/>
              <a:t>obrigação</a:t>
            </a:r>
            <a:r>
              <a:rPr lang="pt-BR" sz="2700" i="1" dirty="0"/>
              <a:t> imposta pela Lei. Os </a:t>
            </a:r>
            <a:r>
              <a:rPr lang="pt-BR" sz="2700" b="1" i="1" dirty="0"/>
              <a:t>registros fidedignos </a:t>
            </a:r>
            <a:r>
              <a:rPr lang="pt-BR" sz="2700" i="1" dirty="0"/>
              <a:t>legitimam a liquidação e pagamento das despesas, bem como subsidiam a tomada de decisões pela autoridade administrativa.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endParaRPr lang="pt-BR" sz="2800" dirty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800" dirty="0"/>
              <a:t> </a:t>
            </a:r>
            <a:r>
              <a:rPr lang="pt-BR" sz="2800" u="sng" dirty="0"/>
              <a:t>Lei 8.666/93</a:t>
            </a:r>
            <a:r>
              <a:rPr lang="pt-BR" sz="2800" dirty="0"/>
              <a:t>: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Art. 67 .....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§ 1º O representante da Administração anotará em </a:t>
            </a:r>
            <a:r>
              <a:rPr lang="pt-BR" b="1" dirty="0"/>
              <a:t>registro próprio </a:t>
            </a:r>
            <a:r>
              <a:rPr lang="pt-BR" u="sng" dirty="0"/>
              <a:t>todas</a:t>
            </a:r>
            <a:r>
              <a:rPr lang="pt-BR" dirty="0"/>
              <a:t> as </a:t>
            </a:r>
            <a:r>
              <a:rPr lang="pt-BR" b="1" dirty="0"/>
              <a:t>ocorrências</a:t>
            </a:r>
            <a:r>
              <a:rPr lang="pt-BR" dirty="0"/>
              <a:t> relacionadas com a execução do contrato, determinando o que for necessário à regularização das faltas ou defeitos observados.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pt-BR" dirty="0"/>
          </a:p>
          <a:p>
            <a:pPr marL="0" indent="0" algn="just">
              <a:spcBef>
                <a:spcPts val="0"/>
              </a:spcBef>
              <a:buNone/>
            </a:pP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7325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Manutenção de Registros </a:t>
            </a:r>
            <a:br>
              <a:rPr lang="pt-BR" sz="3200" b="1" cap="small" dirty="0">
                <a:solidFill>
                  <a:srgbClr val="00008A"/>
                </a:solidFill>
              </a:rPr>
            </a:br>
            <a:r>
              <a:rPr lang="pt-BR" sz="3000" b="1" dirty="0">
                <a:solidFill>
                  <a:srgbClr val="00008A"/>
                </a:solidFill>
              </a:rPr>
              <a:t>Usualmente na forma de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9990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sz="2700" dirty="0"/>
              <a:t> </a:t>
            </a:r>
            <a:r>
              <a:rPr lang="pt-BR" sz="2700" u="sng" dirty="0"/>
              <a:t>Jurisprudência do TCU</a:t>
            </a:r>
            <a:r>
              <a:rPr lang="pt-BR" sz="2700" dirty="0"/>
              <a:t>: </a:t>
            </a:r>
          </a:p>
          <a:p>
            <a:pPr marL="400050" lvl="1" indent="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sz="2700" dirty="0"/>
              <a:t> </a:t>
            </a:r>
            <a:r>
              <a:rPr lang="pt-BR" sz="2700" b="1" dirty="0">
                <a:solidFill>
                  <a:srgbClr val="0033CC"/>
                </a:solidFill>
              </a:rPr>
              <a:t>(Acórdão 769/2013 – Plenário) </a:t>
            </a:r>
            <a:r>
              <a:rPr lang="pt-BR" sz="2700" b="1" i="1" dirty="0">
                <a:solidFill>
                  <a:srgbClr val="0033CC"/>
                </a:solidFill>
              </a:rPr>
              <a:t>Fiscalização. Registro formal. O que deve ser registrado? Homenagem ao princípio da eficiência.</a:t>
            </a:r>
            <a:endParaRPr lang="pt-BR" sz="2700" dirty="0">
              <a:solidFill>
                <a:srgbClr val="0033CC"/>
              </a:solidFill>
            </a:endParaRPr>
          </a:p>
          <a:p>
            <a:pPr marL="400050" lvl="1" indent="0" algn="just">
              <a:spcBef>
                <a:spcPts val="600"/>
              </a:spcBef>
              <a:buNone/>
            </a:pPr>
            <a:r>
              <a:rPr lang="pt-BR" sz="2700" dirty="0"/>
              <a:t>	 9.2.9. </a:t>
            </a:r>
            <a:r>
              <a:rPr lang="pt-BR" sz="2700" b="1" dirty="0"/>
              <a:t>formalizem processos de execução dos contratos</a:t>
            </a:r>
            <a:r>
              <a:rPr lang="pt-BR" sz="2700" dirty="0"/>
              <a:t>, reunindo a </a:t>
            </a:r>
            <a:r>
              <a:rPr lang="pt-BR" sz="2700" u="sng" dirty="0"/>
              <a:t>documentação física e financeira</a:t>
            </a:r>
            <a:r>
              <a:rPr lang="pt-BR" sz="2700" dirty="0"/>
              <a:t>, tais como solicitações de compras/serviços, aprovações de compras/serviços, notas fiscais, </a:t>
            </a:r>
            <a:r>
              <a:rPr lang="pt-BR" sz="2700" dirty="0" err="1"/>
              <a:t>atestos</a:t>
            </a:r>
            <a:r>
              <a:rPr lang="pt-BR" sz="2700" dirty="0"/>
              <a:t>, pareceres e relatórios de fiscalização e de acompanhamento do contrato, comprovantes de pagamento, </a:t>
            </a:r>
            <a:r>
              <a:rPr lang="pt-BR" sz="2700" b="1" dirty="0"/>
              <a:t>a fim de aperfeiçoar a gestão e atender ao principio da eficiência</a:t>
            </a:r>
            <a:r>
              <a:rPr lang="pt-BR" sz="2700" dirty="0"/>
              <a:t>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34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TEMAS ABORDADOS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Autofit/>
          </a:bodyPr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latin typeface="+mj-lt"/>
              </a:rPr>
              <a:t>O poder-dever de fiscalizar a execução dos contratos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latin typeface="+mj-lt"/>
              </a:rPr>
              <a:t>A obrigatoriedade de designar fiscais de contratos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latin typeface="+mj-lt"/>
              </a:rPr>
              <a:t>Atos de gestão x atos de fiscalização (o princípio da segregação de funções)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latin typeface="+mj-lt"/>
              </a:rPr>
              <a:t>Principal atribuição do fiscal de contrato: manter registros fidedignos dos atos de fiscalização e dos pagamentos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latin typeface="+mj-lt"/>
              </a:rPr>
              <a:t>Responsabilidade pessoal do fiscal de contrato</a:t>
            </a:r>
          </a:p>
        </p:txBody>
      </p:sp>
    </p:spTree>
    <p:extLst>
      <p:ext uri="{BB962C8B-B14F-4D97-AF65-F5344CB8AC3E}">
        <p14:creationId xmlns:p14="http://schemas.microsoft.com/office/powerpoint/2010/main" val="76209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600" b="1" cap="small" dirty="0">
                <a:solidFill>
                  <a:srgbClr val="00008A"/>
                </a:solidFill>
              </a:rPr>
              <a:t>Manutenção de Registros </a:t>
            </a:r>
            <a:br>
              <a:rPr lang="pt-BR" sz="3600" b="1" cap="small" dirty="0">
                <a:solidFill>
                  <a:srgbClr val="00008A"/>
                </a:solidFill>
              </a:rPr>
            </a:br>
            <a:r>
              <a:rPr lang="pt-BR" sz="3000" b="1" dirty="0">
                <a:solidFill>
                  <a:srgbClr val="00008A"/>
                </a:solidFill>
              </a:rPr>
              <a:t>Que documentos juntar ao processo?</a:t>
            </a:r>
            <a:endParaRPr lang="pt-BR" sz="30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2789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i="1" dirty="0"/>
              <a:t> </a:t>
            </a:r>
            <a:r>
              <a:rPr lang="pt-BR" sz="2600" b="1" i="1" dirty="0"/>
              <a:t>Documentos essenciais </a:t>
            </a:r>
            <a:r>
              <a:rPr lang="pt-BR" sz="2600" i="1" dirty="0"/>
              <a:t>que podem ser exigidos da contratada e devem ser juntados ao processo de fiscalização:</a:t>
            </a:r>
          </a:p>
          <a:p>
            <a:pPr marL="540000" lvl="1" algn="just" defTabSz="361950">
              <a:spcBef>
                <a:spcPts val="12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sz="2600" dirty="0"/>
              <a:t> Projeto Básico ou Termo de Referência</a:t>
            </a:r>
          </a:p>
          <a:p>
            <a:pPr marL="54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sz="2600" dirty="0"/>
              <a:t> Proposta da Contratada</a:t>
            </a:r>
          </a:p>
          <a:p>
            <a:pPr marL="54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sz="2600" dirty="0"/>
              <a:t> Nota de Empenho</a:t>
            </a:r>
          </a:p>
          <a:p>
            <a:pPr marL="540000" lvl="1" algn="just" defTabSz="361950">
              <a:buSzPct val="100000"/>
              <a:buFont typeface="Wingdings" pitchFamily="2" charset="2"/>
              <a:buChar char="ü"/>
            </a:pPr>
            <a:r>
              <a:rPr lang="pt-BR" sz="2600" dirty="0"/>
              <a:t> Instrumento de Contrato</a:t>
            </a:r>
          </a:p>
          <a:p>
            <a:pPr marL="54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sz="2600" dirty="0"/>
              <a:t> Convenção ou Acordo Coletivo de Trabalho</a:t>
            </a:r>
          </a:p>
          <a:p>
            <a:pPr marL="54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sz="2600" dirty="0"/>
              <a:t> Comprovante da Garantia</a:t>
            </a:r>
          </a:p>
          <a:p>
            <a:pPr marL="54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sz="2600" dirty="0"/>
              <a:t> Documentos Recebidos da Contratada (</a:t>
            </a:r>
            <a:r>
              <a:rPr lang="pt-BR" sz="2600" u="sng" dirty="0"/>
              <a:t>a questão da autenticidade</a:t>
            </a:r>
            <a:r>
              <a:rPr lang="pt-BR" sz="2600" dirty="0"/>
              <a:t>).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716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4000" b="1" cap="small" dirty="0">
                <a:solidFill>
                  <a:srgbClr val="00008A"/>
                </a:solidFill>
              </a:rPr>
              <a:t>Manutenção de Registros </a:t>
            </a:r>
            <a:br>
              <a:rPr lang="pt-BR" sz="4000" b="1" cap="small" dirty="0">
                <a:solidFill>
                  <a:srgbClr val="00008A"/>
                </a:solidFill>
              </a:rPr>
            </a:br>
            <a:r>
              <a:rPr lang="pt-BR" sz="3000" b="1" dirty="0">
                <a:solidFill>
                  <a:srgbClr val="00008A"/>
                </a:solidFill>
              </a:rPr>
              <a:t>Que ocorrências registrar?</a:t>
            </a:r>
            <a:endParaRPr lang="pt-BR" sz="30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55888"/>
          </a:xfrm>
        </p:spPr>
        <p:txBody>
          <a:bodyPr>
            <a:noAutofit/>
          </a:bodyPr>
          <a:lstStyle/>
          <a:p>
            <a:pPr marL="360000" lvl="1" algn="just" defTabSz="361950">
              <a:spcBef>
                <a:spcPts val="18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dirty="0"/>
              <a:t> Atas de Reuniões </a:t>
            </a:r>
          </a:p>
          <a:p>
            <a:pPr marL="36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dirty="0"/>
              <a:t> Comunicações com a Contratada</a:t>
            </a:r>
          </a:p>
          <a:p>
            <a:pPr marL="36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dirty="0"/>
              <a:t> </a:t>
            </a:r>
            <a:r>
              <a:rPr lang="pt-BR" dirty="0"/>
              <a:t>Controles de qualidade e tempestividade da execução dos serviços</a:t>
            </a:r>
            <a:endParaRPr lang="pt-BR" dirty="0"/>
          </a:p>
          <a:p>
            <a:pPr marL="36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dirty="0"/>
              <a:t> </a:t>
            </a:r>
            <a:r>
              <a:rPr lang="pt-BR" dirty="0"/>
              <a:t>Deficiências na prestação dos serviços, ou inexecução</a:t>
            </a:r>
            <a:endParaRPr lang="pt-BR" dirty="0"/>
          </a:p>
          <a:p>
            <a:pPr marL="36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dirty="0"/>
              <a:t> </a:t>
            </a:r>
            <a:r>
              <a:rPr lang="pt-BR" dirty="0"/>
              <a:t>Verificação do cumprimento das obrigações fiscais, trabalhistas e previdenciárias</a:t>
            </a:r>
            <a:endParaRPr lang="pt-BR" dirty="0"/>
          </a:p>
          <a:p>
            <a:pPr marL="36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dirty="0"/>
              <a:t> </a:t>
            </a:r>
            <a:r>
              <a:rPr lang="pt-BR" dirty="0"/>
              <a:t>Pagamentos mensais à contratada</a:t>
            </a:r>
            <a:endParaRPr lang="pt-BR" dirty="0"/>
          </a:p>
          <a:p>
            <a:pPr marL="360000" lvl="1" algn="just" defTabSz="361950"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pt-BR" dirty="0"/>
              <a:t> </a:t>
            </a:r>
            <a:r>
              <a:rPr lang="pt-BR" dirty="0"/>
              <a:t>Fatos que ensejam a aplicação de penalidades ou a rescisão unilateral do contrato pela Administração</a:t>
            </a:r>
            <a:endParaRPr lang="pt-BR" dirty="0"/>
          </a:p>
          <a:p>
            <a:pPr marL="0" indent="0" algn="just">
              <a:spcBef>
                <a:spcPts val="0"/>
              </a:spcBef>
              <a:buNone/>
            </a:pP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047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22535"/>
            <a:ext cx="9144000" cy="3690410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0000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 Pessoal do Fiscal: Critérios Adotados Para Atribuição de Responsabilidade</a:t>
            </a:r>
            <a:endParaRPr lang="pt-BR" sz="4000" b="1" dirty="0">
              <a:solidFill>
                <a:srgbClr val="0000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9500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Teoria Subjetiva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159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800" i="1" dirty="0"/>
              <a:t> </a:t>
            </a:r>
            <a:r>
              <a:rPr lang="pt-BR" sz="2800" b="1" i="1" dirty="0"/>
              <a:t>Conduta culposa</a:t>
            </a:r>
            <a:r>
              <a:rPr lang="pt-BR" sz="2800" i="1" dirty="0"/>
              <a:t>: conduta comissiva ou omissiva do agente, dolosa ou culposa, infringente dos deveres impostos pelo regime de direito público</a:t>
            </a:r>
            <a:r>
              <a:rPr lang="pt-BR" sz="2800" i="1" dirty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800" dirty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800" dirty="0"/>
              <a:t> </a:t>
            </a:r>
            <a:r>
              <a:rPr lang="pt-BR" sz="2800" u="sng" dirty="0"/>
              <a:t>Jurisprudência do TCU</a:t>
            </a:r>
            <a:r>
              <a:rPr lang="pt-BR" sz="2800" dirty="0"/>
              <a:t>: </a:t>
            </a:r>
          </a:p>
          <a:p>
            <a:pPr marL="400050" lvl="1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dirty="0"/>
              <a:t>  </a:t>
            </a:r>
            <a:r>
              <a:rPr lang="pt-BR" b="1" dirty="0">
                <a:solidFill>
                  <a:srgbClr val="0033CC"/>
                </a:solidFill>
              </a:rPr>
              <a:t>(</a:t>
            </a:r>
            <a:r>
              <a:rPr lang="pt-BR" b="1" dirty="0">
                <a:solidFill>
                  <a:srgbClr val="0033CC"/>
                </a:solidFill>
              </a:rPr>
              <a:t>Acórdão 2420/2015 – Plenário</a:t>
            </a:r>
            <a:r>
              <a:rPr lang="pt-BR" b="1" dirty="0">
                <a:solidFill>
                  <a:srgbClr val="0033CC"/>
                </a:solidFill>
              </a:rPr>
              <a:t>) </a:t>
            </a:r>
            <a:r>
              <a:rPr lang="pt-BR" b="1" i="1" dirty="0">
                <a:solidFill>
                  <a:srgbClr val="0033CC"/>
                </a:solidFill>
              </a:rPr>
              <a:t>Atribuição de responsabilidade. Teoria subjetiva.</a:t>
            </a:r>
            <a:r>
              <a:rPr lang="pt-BR" dirty="0">
                <a:solidFill>
                  <a:srgbClr val="0033CC"/>
                </a:solidFill>
              </a:rPr>
              <a:t>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[VOTO]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</a:t>
            </a:r>
            <a:r>
              <a:rPr lang="pt-BR" dirty="0"/>
              <a:t>41. No âmbito dos processos nesta Corte de Contas, </a:t>
            </a:r>
            <a:r>
              <a:rPr lang="pt-BR" b="1" dirty="0"/>
              <a:t>a responsabilidade dos administradores de recursos públicos</a:t>
            </a:r>
            <a:r>
              <a:rPr lang="pt-BR" dirty="0"/>
              <a:t>, escorada no parágrafo único do art. 70 da Constituição Federal, </a:t>
            </a:r>
            <a:r>
              <a:rPr lang="pt-BR" b="1" dirty="0"/>
              <a:t>segue a regra geral da responsabilidade civil, ou seja, é de natureza subjetiva</a:t>
            </a:r>
            <a:r>
              <a:rPr lang="pt-BR" dirty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459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Teoria Subjetiva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159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800" dirty="0"/>
              <a:t>  </a:t>
            </a:r>
            <a:r>
              <a:rPr lang="pt-BR" sz="2800" b="1" dirty="0">
                <a:solidFill>
                  <a:srgbClr val="0033CC"/>
                </a:solidFill>
              </a:rPr>
              <a:t>(</a:t>
            </a:r>
            <a:r>
              <a:rPr lang="pt-BR" sz="2800" b="1" dirty="0">
                <a:solidFill>
                  <a:srgbClr val="0033CC"/>
                </a:solidFill>
              </a:rPr>
              <a:t>Acórdão 2420/2015 – Plenário</a:t>
            </a:r>
            <a:r>
              <a:rPr lang="pt-BR" sz="2800" b="1" dirty="0">
                <a:solidFill>
                  <a:srgbClr val="0033CC"/>
                </a:solidFill>
              </a:rPr>
              <a:t>) </a:t>
            </a:r>
            <a:r>
              <a:rPr lang="pt-BR" sz="2800" b="1" i="1" dirty="0">
                <a:solidFill>
                  <a:srgbClr val="0033CC"/>
                </a:solidFill>
              </a:rPr>
              <a:t>continuação...</a:t>
            </a:r>
            <a:r>
              <a:rPr lang="pt-BR" sz="2800" dirty="0">
                <a:solidFill>
                  <a:srgbClr val="0033CC"/>
                </a:solidFill>
              </a:rPr>
              <a:t>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[...]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</a:t>
            </a:r>
            <a:r>
              <a:rPr lang="pt-BR" b="1" dirty="0"/>
              <a:t>São exigidos simultaneamente três pressupostos para a responsabilização, quais sejam</a:t>
            </a:r>
            <a:r>
              <a:rPr lang="pt-BR" dirty="0"/>
              <a:t>: (i) o ato ilícito na gestão dos recursos públicos; (</a:t>
            </a:r>
            <a:r>
              <a:rPr lang="pt-BR" dirty="0" err="1"/>
              <a:t>ii</a:t>
            </a:r>
            <a:r>
              <a:rPr lang="pt-BR" dirty="0"/>
              <a:t>) a conduta dolosa ou culposa e; (</a:t>
            </a:r>
            <a:r>
              <a:rPr lang="pt-BR" dirty="0" err="1"/>
              <a:t>iii</a:t>
            </a:r>
            <a:r>
              <a:rPr lang="pt-BR" dirty="0"/>
              <a:t>) o nexo de causalidade entre o dano e o comportamento do agente. Há de ser investigado, ainda, se houve a ocorrência de algum eventual excludente de culpabilidade, tal como a inexigibilidade de conduta diversa ou a ausência de potencial conhecimento da ilicitude.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146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Responsabilidade do Fiscal de Contrato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52040"/>
            <a:ext cx="8784976" cy="547260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800" dirty="0"/>
              <a:t> </a:t>
            </a:r>
            <a:r>
              <a:rPr lang="pt-BR" sz="2800" u="sng" dirty="0"/>
              <a:t>Jurisprudência do TCU</a:t>
            </a:r>
            <a:r>
              <a:rPr lang="pt-BR" sz="2800" dirty="0"/>
              <a:t>: </a:t>
            </a:r>
          </a:p>
          <a:p>
            <a:pPr marL="400050" lvl="1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dirty="0"/>
              <a:t>  </a:t>
            </a:r>
            <a:r>
              <a:rPr lang="pt-BR" b="1" dirty="0">
                <a:solidFill>
                  <a:srgbClr val="0033CC"/>
                </a:solidFill>
              </a:rPr>
              <a:t>(Acórdão 859/2006 – Plenário) </a:t>
            </a:r>
            <a:r>
              <a:rPr lang="pt-BR" b="1" i="1" dirty="0">
                <a:solidFill>
                  <a:srgbClr val="0033CC"/>
                </a:solidFill>
              </a:rPr>
              <a:t>Fiscal do contrato. Omissão ou negligência. Responsabilidade pessoal pelo dano ao Erário.</a:t>
            </a:r>
            <a:r>
              <a:rPr lang="pt-BR" dirty="0">
                <a:solidFill>
                  <a:srgbClr val="0033CC"/>
                </a:solidFill>
              </a:rPr>
              <a:t>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[SUMÁRIO]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	3. </a:t>
            </a:r>
            <a:r>
              <a:rPr lang="pt-BR" b="1" dirty="0"/>
              <a:t>A negligência do fiscal </a:t>
            </a:r>
            <a:r>
              <a:rPr lang="pt-BR" dirty="0"/>
              <a:t>da Administração na fiscalização de obra ou acompanhamento de contrato </a:t>
            </a:r>
            <a:r>
              <a:rPr lang="pt-BR" b="1" dirty="0"/>
              <a:t>atrai para si a responsabilidade </a:t>
            </a:r>
            <a:r>
              <a:rPr lang="pt-BR" dirty="0"/>
              <a:t>por eventuais danos que poderiam ter sido evitados, bem como às penas previstas nos </a:t>
            </a:r>
            <a:r>
              <a:rPr lang="pt-BR" dirty="0" err="1"/>
              <a:t>arts</a:t>
            </a:r>
            <a:r>
              <a:rPr lang="pt-BR" dirty="0"/>
              <a:t>. 57 e 58 da Lei n° 8.443/92.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678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Critério do “Homem Médio”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700" dirty="0"/>
              <a:t> </a:t>
            </a:r>
            <a:r>
              <a:rPr lang="pt-BR" sz="2700" u="sng" dirty="0"/>
              <a:t>Doutrina</a:t>
            </a:r>
            <a:r>
              <a:rPr lang="pt-BR" sz="2700" dirty="0"/>
              <a:t>: </a:t>
            </a:r>
          </a:p>
          <a:p>
            <a:pPr marL="400050" lvl="1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700" dirty="0"/>
              <a:t>  </a:t>
            </a:r>
            <a:r>
              <a:rPr lang="pt-BR" sz="2700" b="1" dirty="0">
                <a:solidFill>
                  <a:srgbClr val="006600"/>
                </a:solidFill>
              </a:rPr>
              <a:t>(Sílvio Rodrigues) </a:t>
            </a:r>
            <a:r>
              <a:rPr lang="pt-BR" sz="2700" b="1" i="1" dirty="0">
                <a:solidFill>
                  <a:srgbClr val="006600"/>
                </a:solidFill>
              </a:rPr>
              <a:t>Responsabilização do agente causador do dano. Critério do “homem médio”.  Inexigibilidade de conduta diversa. </a:t>
            </a:r>
            <a:endParaRPr lang="pt-BR" sz="2700" dirty="0">
              <a:solidFill>
                <a:srgbClr val="006600"/>
              </a:solidFill>
            </a:endParaRP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700" dirty="0"/>
              <a:t>	</a:t>
            </a:r>
            <a:r>
              <a:rPr lang="pt-BR" sz="2700" u="sng" dirty="0"/>
              <a:t>Para se verificar se existiu</a:t>
            </a:r>
            <a:r>
              <a:rPr lang="pt-BR" sz="2700" dirty="0"/>
              <a:t>, ou não, erro de conduta, e portanto </a:t>
            </a:r>
            <a:r>
              <a:rPr lang="pt-BR" sz="2700" b="1" dirty="0"/>
              <a:t>culpa</a:t>
            </a:r>
            <a:r>
              <a:rPr lang="pt-BR" sz="2700" dirty="0"/>
              <a:t>, por parte do </a:t>
            </a:r>
            <a:r>
              <a:rPr lang="pt-BR" sz="2700" u="sng" dirty="0"/>
              <a:t>agente causador do dano</a:t>
            </a:r>
            <a:r>
              <a:rPr lang="pt-BR" sz="2700" dirty="0"/>
              <a:t>, mister se faz comparar o seu comportamento com aquele que seria normal e </a:t>
            </a:r>
            <a:r>
              <a:rPr lang="pt-BR" sz="2700" dirty="0" err="1"/>
              <a:t>correntio</a:t>
            </a:r>
            <a:r>
              <a:rPr lang="pt-BR" sz="2700" dirty="0"/>
              <a:t> em um </a:t>
            </a:r>
            <a:r>
              <a:rPr lang="pt-BR" sz="2700" b="1" dirty="0"/>
              <a:t>homem médio</a:t>
            </a:r>
            <a:r>
              <a:rPr lang="pt-BR" sz="2700" dirty="0"/>
              <a:t>, fixado como padrão. Se de tal comparação resultar que o dano derivou de uma imprudência, imperícia ou negligência do autor do dano, nos quais não incorreria o homem padrão, criado </a:t>
            </a:r>
            <a:r>
              <a:rPr lang="pt-BR" sz="2700" i="1" dirty="0"/>
              <a:t>in </a:t>
            </a:r>
            <a:r>
              <a:rPr lang="pt-BR" sz="2700" i="1" dirty="0" err="1"/>
              <a:t>abstracto</a:t>
            </a:r>
            <a:r>
              <a:rPr lang="pt-BR" sz="2700" i="1" dirty="0"/>
              <a:t> </a:t>
            </a:r>
            <a:r>
              <a:rPr lang="pt-BR" sz="2700" dirty="0"/>
              <a:t>pelo julgador, caracteriza-se a culpa, ou seja, o erro de conduta.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7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432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Exemplo de Aplicação do Critério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7191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700" dirty="0"/>
              <a:t> </a:t>
            </a:r>
            <a:r>
              <a:rPr lang="pt-BR" sz="2700" u="sng" dirty="0"/>
              <a:t>Jurisprudência do TCU</a:t>
            </a:r>
            <a:r>
              <a:rPr lang="pt-BR" sz="2700" dirty="0"/>
              <a:t>: </a:t>
            </a:r>
          </a:p>
          <a:p>
            <a:pPr marL="400050" lvl="1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700" dirty="0"/>
              <a:t>  </a:t>
            </a:r>
            <a:r>
              <a:rPr lang="pt-BR" sz="2700" b="1" dirty="0">
                <a:solidFill>
                  <a:srgbClr val="0033CC"/>
                </a:solidFill>
              </a:rPr>
              <a:t>(Acórdão 43/2015 – Plenário – INFORMATIVO 228) </a:t>
            </a:r>
            <a:r>
              <a:rPr lang="pt-BR" sz="2700" b="1" i="1" dirty="0">
                <a:solidFill>
                  <a:srgbClr val="0033CC"/>
                </a:solidFill>
              </a:rPr>
              <a:t>Fiscal do contrato. Atestação de execução sem cobertura contratual. Responsabilidade pessoal pelo dano ao Erário.</a:t>
            </a:r>
            <a:r>
              <a:rPr lang="pt-BR" sz="2700" dirty="0">
                <a:solidFill>
                  <a:srgbClr val="0033CC"/>
                </a:solidFill>
              </a:rPr>
              <a:t>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700" dirty="0"/>
              <a:t>	 </a:t>
            </a:r>
            <a:r>
              <a:rPr lang="pt-BR" sz="2700" b="1" dirty="0"/>
              <a:t>O fiscal do contrato tem o dever de conhecer </a:t>
            </a:r>
            <a:r>
              <a:rPr lang="pt-BR" sz="2700" dirty="0"/>
              <a:t>os limites e </a:t>
            </a:r>
            <a:r>
              <a:rPr lang="pt-BR" sz="2700" b="1" dirty="0"/>
              <a:t>as regras para alterações contratuais definidos na Lei de Licitações</a:t>
            </a:r>
            <a:r>
              <a:rPr lang="pt-BR" sz="2700" dirty="0"/>
              <a:t>, e, por conseguinte, a obrigação de notificar seus superiores sobre a necessidade de realizar o devido aditivo contratual, evitando a atestação da execução de itens não previstos no ajuste, sob pena de ser-lhe aplicada a multa do art. 58, inciso II, da Lei 8.443/92.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12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1008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5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OBRIGADO!!!</a:t>
            </a:r>
            <a:endParaRPr lang="pt-BR" sz="5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22535"/>
            <a:ext cx="9144000" cy="3690410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0000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Poder-Dever de Fiscalizar os Contratos Administrativos</a:t>
            </a:r>
            <a:endParaRPr lang="pt-BR" sz="4000" b="1" dirty="0">
              <a:solidFill>
                <a:srgbClr val="0000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1496"/>
          </a:xfrm>
        </p:spPr>
        <p:txBody>
          <a:bodyPr>
            <a:noAutofit/>
          </a:bodyPr>
          <a:lstStyle/>
          <a:p>
            <a:r>
              <a:rPr lang="pt-BR" sz="3200" b="1" cap="small" dirty="0">
                <a:solidFill>
                  <a:srgbClr val="00008A"/>
                </a:solidFill>
              </a:rPr>
              <a:t>Poder-Dever de Fiscalizar os Contratos</a:t>
            </a:r>
            <a:endParaRPr lang="pt-BR" sz="3200" b="1" cap="small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94928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800" i="1" dirty="0"/>
              <a:t> </a:t>
            </a:r>
            <a:r>
              <a:rPr lang="pt-BR" sz="2800" i="1" u="sng" dirty="0"/>
              <a:t>A fiscalização da execução contratual é uma prerrogativa da Administração</a:t>
            </a:r>
            <a:r>
              <a:rPr lang="pt-BR" sz="2800" i="1" dirty="0"/>
              <a:t>: trata-se de um verdadeiro </a:t>
            </a:r>
            <a:r>
              <a:rPr lang="pt-BR" sz="2800" b="1" i="1" dirty="0"/>
              <a:t>poder-dever</a:t>
            </a:r>
            <a:r>
              <a:rPr lang="pt-BR" sz="2800" i="1" dirty="0"/>
              <a:t> indeclinável.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endParaRPr lang="pt-BR" sz="2800" dirty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800" dirty="0"/>
              <a:t> </a:t>
            </a:r>
            <a:r>
              <a:rPr lang="pt-BR" sz="2800" u="sng" dirty="0"/>
              <a:t>Lei 8.666/93</a:t>
            </a:r>
            <a:r>
              <a:rPr lang="pt-BR" sz="2800" dirty="0"/>
              <a:t>: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Art. 58.  O regime jurídico dos contratos administrativos instituído por esta Lei confere à Administração, em relação a eles, a </a:t>
            </a:r>
            <a:r>
              <a:rPr lang="pt-BR" b="1" dirty="0"/>
              <a:t>prerrogativa</a:t>
            </a:r>
            <a:r>
              <a:rPr lang="pt-BR" dirty="0"/>
              <a:t> de: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[...]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dirty="0"/>
              <a:t>III - </a:t>
            </a:r>
            <a:r>
              <a:rPr lang="pt-BR" b="1" dirty="0"/>
              <a:t>fiscalizar-lhes a execução</a:t>
            </a:r>
            <a:r>
              <a:rPr lang="pt-BR" dirty="0"/>
              <a:t>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460432" y="6544391"/>
            <a:ext cx="549424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62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1496"/>
          </a:xfrm>
        </p:spPr>
        <p:txBody>
          <a:bodyPr>
            <a:noAutofit/>
          </a:bodyPr>
          <a:lstStyle/>
          <a:p>
            <a:r>
              <a:rPr lang="pt-BR" sz="3200" b="1" cap="small" dirty="0">
                <a:solidFill>
                  <a:srgbClr val="00008A"/>
                </a:solidFill>
              </a:rPr>
              <a:t>Poder-Dever de Fiscalizar os Contratos</a:t>
            </a:r>
            <a:endParaRPr lang="pt-BR" sz="3200" b="1" cap="small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94928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600" dirty="0"/>
              <a:t> </a:t>
            </a:r>
            <a:r>
              <a:rPr lang="pt-BR" sz="2600" u="sng" dirty="0"/>
              <a:t>Jurisprudência do TCU</a:t>
            </a:r>
            <a:r>
              <a:rPr lang="pt-BR" sz="2600" dirty="0"/>
              <a:t>: </a:t>
            </a:r>
          </a:p>
          <a:p>
            <a:pPr marL="400050" lvl="1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600" dirty="0"/>
              <a:t>  </a:t>
            </a:r>
            <a:r>
              <a:rPr lang="pt-BR" sz="2600" b="1" dirty="0">
                <a:solidFill>
                  <a:srgbClr val="0033CC"/>
                </a:solidFill>
              </a:rPr>
              <a:t>(Acórdão 3378/2012 – Plenário) </a:t>
            </a:r>
            <a:r>
              <a:rPr lang="pt-BR" sz="2600" b="1" i="1" dirty="0">
                <a:solidFill>
                  <a:srgbClr val="0033CC"/>
                </a:solidFill>
              </a:rPr>
              <a:t>Fiscalização. Poder-dever. </a:t>
            </a:r>
            <a:endParaRPr lang="pt-BR" sz="2600" dirty="0">
              <a:solidFill>
                <a:srgbClr val="0033CC"/>
              </a:solidFill>
            </a:endParaRP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600" dirty="0"/>
              <a:t>	[VOTO]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600" dirty="0"/>
              <a:t>	32. Não se pode ignorar que </a:t>
            </a:r>
            <a:r>
              <a:rPr lang="pt-BR" sz="2600" b="1" dirty="0"/>
              <a:t>a prerrogativa </a:t>
            </a:r>
            <a:r>
              <a:rPr lang="pt-BR" sz="2600" dirty="0"/>
              <a:t>conferida à Administração </a:t>
            </a:r>
            <a:r>
              <a:rPr lang="pt-BR" sz="2600" b="1" dirty="0"/>
              <a:t>de fiscalizar </a:t>
            </a:r>
            <a:r>
              <a:rPr lang="pt-BR" sz="2600" dirty="0"/>
              <a:t>a implementação da avença </a:t>
            </a:r>
            <a:r>
              <a:rPr lang="pt-BR" sz="2600" b="1" dirty="0"/>
              <a:t>deve ser interpretada também como uma obrigação</a:t>
            </a:r>
            <a:r>
              <a:rPr lang="pt-BR" sz="2600" dirty="0"/>
              <a:t>. Por isso, fala-se em um </a:t>
            </a:r>
            <a:r>
              <a:rPr lang="pt-BR" sz="2600" b="1" dirty="0"/>
              <a:t>poder-dever</a:t>
            </a:r>
            <a:r>
              <a:rPr lang="pt-BR" sz="2600" dirty="0"/>
              <a:t>, porquanto, em homenagem ao princípio do interesse público, </a:t>
            </a:r>
            <a:r>
              <a:rPr lang="pt-BR" sz="2600" u="sng" dirty="0"/>
              <a:t>não pode a Administração aguardar o término do contrato para verificar se o objeto fora de fato concluído conforme o programado</a:t>
            </a:r>
            <a:r>
              <a:rPr lang="pt-BR" sz="2600" dirty="0"/>
              <a:t>, uma vez que, no momento do seu recebimento, muitos vícios podem já se encontrar encobertos.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pt-BR" sz="2600" dirty="0"/>
          </a:p>
          <a:p>
            <a:pPr marL="0" indent="0" algn="just">
              <a:spcBef>
                <a:spcPts val="0"/>
              </a:spcBef>
              <a:buNone/>
            </a:pPr>
            <a:endParaRPr lang="pt-BR" sz="2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460432" y="6544391"/>
            <a:ext cx="549424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03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Poder-Dever de Fiscalizar os Contratos</a:t>
            </a:r>
            <a:br>
              <a:rPr lang="pt-BR" sz="3200" b="1" cap="small" dirty="0">
                <a:solidFill>
                  <a:srgbClr val="00008A"/>
                </a:solidFill>
              </a:rPr>
            </a:br>
            <a:r>
              <a:rPr lang="pt-BR" sz="3000" b="1" dirty="0">
                <a:solidFill>
                  <a:srgbClr val="00008A"/>
                </a:solidFill>
              </a:rPr>
              <a:t>A fiscalização eficiente diminui riscos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9990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600" dirty="0"/>
              <a:t> </a:t>
            </a:r>
            <a:r>
              <a:rPr lang="pt-BR" sz="2600" u="sng" dirty="0"/>
              <a:t>Jurisprudência do TCU</a:t>
            </a:r>
            <a:r>
              <a:rPr lang="pt-BR" sz="2600" dirty="0"/>
              <a:t>: </a:t>
            </a:r>
          </a:p>
          <a:p>
            <a:pPr marL="400050" lvl="1" indent="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600" dirty="0"/>
              <a:t>  </a:t>
            </a:r>
            <a:r>
              <a:rPr lang="pt-BR" sz="2600" b="1" dirty="0">
                <a:solidFill>
                  <a:srgbClr val="0033CC"/>
                </a:solidFill>
              </a:rPr>
              <a:t>(</a:t>
            </a:r>
            <a:r>
              <a:rPr lang="pt-BR" sz="2600" b="1" dirty="0">
                <a:solidFill>
                  <a:srgbClr val="0033CC"/>
                </a:solidFill>
              </a:rPr>
              <a:t>Acórdão 112/2007 – Plenário</a:t>
            </a:r>
            <a:r>
              <a:rPr lang="pt-BR" sz="2600" b="1" dirty="0">
                <a:solidFill>
                  <a:srgbClr val="0033CC"/>
                </a:solidFill>
              </a:rPr>
              <a:t>). </a:t>
            </a:r>
            <a:r>
              <a:rPr lang="pt-BR" sz="2600" b="1" i="1" dirty="0">
                <a:solidFill>
                  <a:srgbClr val="0033CC"/>
                </a:solidFill>
              </a:rPr>
              <a:t>A fiscalização eficiente diminui riscos para a Administração. </a:t>
            </a:r>
            <a:endParaRPr lang="pt-BR" sz="2600" b="1" dirty="0">
              <a:solidFill>
                <a:srgbClr val="0033CC"/>
              </a:solidFill>
            </a:endParaRPr>
          </a:p>
          <a:p>
            <a:pPr marL="40005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600" dirty="0"/>
              <a:t>	[VOTO]</a:t>
            </a:r>
          </a:p>
          <a:p>
            <a:pPr marL="40005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600" dirty="0"/>
              <a:t>	</a:t>
            </a:r>
            <a:r>
              <a:rPr lang="pt-BR" sz="2600" dirty="0"/>
              <a:t>12. Registro que a </a:t>
            </a:r>
            <a:r>
              <a:rPr lang="pt-BR" sz="2600" b="1" dirty="0"/>
              <a:t>entidade pública pode se resguardar de possíveis responsabilidades</a:t>
            </a:r>
            <a:r>
              <a:rPr lang="pt-BR" sz="2600" dirty="0"/>
              <a:t>, relativamente às obrigações trabalhistas, </a:t>
            </a:r>
            <a:r>
              <a:rPr lang="pt-BR" sz="2600" b="1" dirty="0"/>
              <a:t>por meio de uma eficiente fiscalização do contrato</a:t>
            </a:r>
            <a:r>
              <a:rPr lang="pt-BR" sz="2600" dirty="0"/>
              <a:t>. Podem-se condicionar os pagamentos mensais às comprovações da efetiva realização dos dispêndios concernentes aos salários e às obrigações trabalhistas do mês anterior. Tal procedimento, ao tempo que resguarda a entidade pública, não compromete o certame licitatório com exigências não amparadas pela </a:t>
            </a:r>
            <a:r>
              <a:rPr lang="pt-BR" sz="2600" b="1" dirty="0"/>
              <a:t>Lei 8.666/93</a:t>
            </a:r>
            <a:r>
              <a:rPr lang="pt-BR" sz="2600" dirty="0"/>
              <a:t>.</a:t>
            </a:r>
            <a:endParaRPr lang="pt-BR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22535"/>
            <a:ext cx="9144000" cy="3690410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0000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Obrigatoriedade de Designar Fiscais Para os Contratos Administrativos</a:t>
            </a:r>
            <a:endParaRPr lang="pt-BR" sz="4000" b="1" dirty="0">
              <a:solidFill>
                <a:srgbClr val="0000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22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Obrigação Legal de Nomear Fiscal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7191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900" i="1" dirty="0"/>
              <a:t> </a:t>
            </a:r>
            <a:r>
              <a:rPr lang="pt-BR" sz="2900" i="1" u="sng" dirty="0"/>
              <a:t>Boa Prática</a:t>
            </a:r>
            <a:r>
              <a:rPr lang="pt-BR" sz="2900" i="1" dirty="0"/>
              <a:t>: Para cada contrato deve ser designado formalmente um servidor para atuar como fiscal.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endParaRPr lang="pt-BR" sz="2900" dirty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900" dirty="0"/>
              <a:t> </a:t>
            </a:r>
            <a:r>
              <a:rPr lang="pt-BR" sz="2900" u="sng" dirty="0"/>
              <a:t>Lei 8.666/93</a:t>
            </a:r>
            <a:r>
              <a:rPr lang="pt-BR" sz="2900" dirty="0"/>
              <a:t>: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900" dirty="0"/>
              <a:t>Art. 67. A execução do contrato deverá ser acompanhada e fiscalizada por um </a:t>
            </a:r>
            <a:r>
              <a:rPr lang="pt-BR" sz="2900" u="sng" dirty="0"/>
              <a:t>representante da Administração especialmente designado </a:t>
            </a:r>
            <a:r>
              <a:rPr lang="pt-BR" sz="2900" dirty="0"/>
              <a:t>(...)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pt-BR" sz="29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213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3200" b="1" cap="small" dirty="0">
                <a:solidFill>
                  <a:srgbClr val="00008A"/>
                </a:solidFill>
              </a:rPr>
              <a:t>A Nomeação Deve ser Formal</a:t>
            </a:r>
            <a:endParaRPr lang="pt-BR" sz="2800" b="1" dirty="0">
              <a:solidFill>
                <a:srgbClr val="00008A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159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400" dirty="0"/>
              <a:t> </a:t>
            </a:r>
            <a:r>
              <a:rPr lang="pt-BR" sz="2400" u="sng" dirty="0"/>
              <a:t>Jurisprudência do TCU</a:t>
            </a:r>
            <a:r>
              <a:rPr lang="pt-BR" sz="2400" dirty="0"/>
              <a:t>: </a:t>
            </a:r>
          </a:p>
          <a:p>
            <a:pPr marL="400050" lvl="1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2400" dirty="0"/>
              <a:t> </a:t>
            </a:r>
            <a:r>
              <a:rPr lang="pt-BR" sz="2400" b="1" dirty="0">
                <a:solidFill>
                  <a:srgbClr val="0033CC"/>
                </a:solidFill>
              </a:rPr>
              <a:t>(</a:t>
            </a:r>
            <a:r>
              <a:rPr lang="pt-BR" sz="2400" b="1" dirty="0">
                <a:solidFill>
                  <a:srgbClr val="0033CC"/>
                </a:solidFill>
              </a:rPr>
              <a:t>Acórdão 792/2008 – Segunda Câmara</a:t>
            </a:r>
            <a:r>
              <a:rPr lang="pt-BR" sz="2400" b="1" dirty="0">
                <a:solidFill>
                  <a:srgbClr val="0033CC"/>
                </a:solidFill>
              </a:rPr>
              <a:t>) </a:t>
            </a:r>
            <a:r>
              <a:rPr lang="pt-BR" sz="2400" b="1" i="1" dirty="0">
                <a:solidFill>
                  <a:srgbClr val="0033CC"/>
                </a:solidFill>
              </a:rPr>
              <a:t>Forma livre. </a:t>
            </a:r>
            <a:endParaRPr lang="pt-BR" sz="2400" dirty="0">
              <a:solidFill>
                <a:srgbClr val="0033CC"/>
              </a:solidFill>
            </a:endParaRP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400" dirty="0"/>
              <a:t>	</a:t>
            </a:r>
            <a:r>
              <a:rPr lang="pt-BR" sz="2400" dirty="0"/>
              <a:t>[VOTO]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400" dirty="0"/>
              <a:t>	(...) outro aspecto que chamou a atenção foi a exigência de </a:t>
            </a:r>
            <a:r>
              <a:rPr lang="pt-BR" sz="2400" b="1" dirty="0"/>
              <a:t>nomeação de servidor responsável pela fiscalização dos contratos</a:t>
            </a:r>
            <a:r>
              <a:rPr lang="pt-BR" sz="2400" dirty="0"/>
              <a:t>, violando, assim, o art. 67 da Lei 8.666/93. A esse respeito, [...] </a:t>
            </a:r>
            <a:r>
              <a:rPr lang="pt-BR" sz="2400" u="sng" dirty="0"/>
              <a:t>a melhor compreensão do aludido dispositivo</a:t>
            </a:r>
            <a:r>
              <a:rPr lang="pt-BR" sz="2400" dirty="0"/>
              <a:t> é no sentido de que </a:t>
            </a:r>
            <a:r>
              <a:rPr lang="pt-BR" sz="2400" b="1" dirty="0"/>
              <a:t>pode ser designado um determinado servidor, uma comissão, ou até mesmo o chefe de um setor específico </a:t>
            </a:r>
            <a:r>
              <a:rPr lang="pt-BR" sz="2400" dirty="0"/>
              <a:t>[...], neste caso, sem a necessidade de personificar esse ou aquele servidor.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pt-BR" sz="2400" dirty="0"/>
              <a:t>	Outro aspecto que deve ser considerado é que </a:t>
            </a:r>
            <a:r>
              <a:rPr lang="pt-BR" sz="2400" b="1" dirty="0"/>
              <a:t>a nomeação poderá ser realizada por simples despacho</a:t>
            </a:r>
            <a:r>
              <a:rPr lang="pt-BR" sz="2400" dirty="0"/>
              <a:t> da autoridade administrativa no próprio processo de aquisição/pagamento, </a:t>
            </a:r>
            <a:r>
              <a:rPr lang="pt-BR" sz="2400" u="sng" dirty="0"/>
              <a:t>sem a necessidade de portarias.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32440" y="6544391"/>
            <a:ext cx="477416" cy="365125"/>
          </a:xfrm>
        </p:spPr>
        <p:txBody>
          <a:bodyPr/>
          <a:lstStyle/>
          <a:p>
            <a:fld id="{9CA1D7D8-F828-4B7D-9816-84392B51A3C0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02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a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23319</TotalTime>
  <Words>1033</Words>
  <Application>Microsoft Office PowerPoint</Application>
  <PresentationFormat>Apresentação na tela (4:3)</PresentationFormat>
  <Paragraphs>142</Paragraphs>
  <Slides>28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</vt:lpstr>
      <vt:lpstr>Wingdings</vt:lpstr>
      <vt:lpstr>Tema do Office</vt:lpstr>
      <vt:lpstr>GESTÃO E FISCALIZAÇÃO EFICIENTE DOS CONTRATOS ADMINISTRATIVOS (O Papel do Fiscal de Contrato)</vt:lpstr>
      <vt:lpstr>TEMAS ABORDADOS</vt:lpstr>
      <vt:lpstr>O Poder-Dever de Fiscalizar os Contratos Administrativos</vt:lpstr>
      <vt:lpstr>Poder-Dever de Fiscalizar os Contratos</vt:lpstr>
      <vt:lpstr>Poder-Dever de Fiscalizar os Contratos</vt:lpstr>
      <vt:lpstr>Poder-Dever de Fiscalizar os Contratos A fiscalização eficiente diminui riscos</vt:lpstr>
      <vt:lpstr>A Obrigatoriedade de Designar Fiscais Para os Contratos Administrativos</vt:lpstr>
      <vt:lpstr>Obrigação Legal de Nomear Fiscal</vt:lpstr>
      <vt:lpstr>A Nomeação Deve ser Formal</vt:lpstr>
      <vt:lpstr>Omissão no Dever de Nomear Fiscal</vt:lpstr>
      <vt:lpstr>Terceirizado não Pode ser Fiscal</vt:lpstr>
      <vt:lpstr>Distinção Entre Atos de Gestão e Atos de Fiscalização</vt:lpstr>
      <vt:lpstr>Atos de Gestão  x  Atos de Fiscalização</vt:lpstr>
      <vt:lpstr>Atos de Gestão  x  Atos de Fiscalização</vt:lpstr>
      <vt:lpstr>Atos de Gestão  x  Atos de Fiscalização Se possível, deve-se segregar funções</vt:lpstr>
      <vt:lpstr>Atos de Gestão  x  Atos de Fiscalização Se possível, deve-se segregar funções</vt:lpstr>
      <vt:lpstr>Principal Atribuição do Fiscal: Manter Registros Fidedignos da Fiscalização e dos Pagamentos</vt:lpstr>
      <vt:lpstr>Obrigatoriedade da Manutenção de Registro dos Atos de Fiscalização e Pagamento</vt:lpstr>
      <vt:lpstr>Manutenção de Registros  Usualmente na forma de processo</vt:lpstr>
      <vt:lpstr>Manutenção de Registros  Que documentos juntar ao processo?</vt:lpstr>
      <vt:lpstr>Manutenção de Registros  Que ocorrências registrar?</vt:lpstr>
      <vt:lpstr>Responsabilidade Pessoal do Fiscal: Critérios Adotados Para Atribuição de Responsabilidade</vt:lpstr>
      <vt:lpstr>Teoria Subjetiva</vt:lpstr>
      <vt:lpstr>Teoria Subjetiva</vt:lpstr>
      <vt:lpstr>Responsabilidade do Fiscal de Contrato</vt:lpstr>
      <vt:lpstr>Critério do “Homem Médio”</vt:lpstr>
      <vt:lpstr>Exemplo de Aplicação do Critério</vt:lpstr>
      <vt:lpstr>Apresentação do PowerPoint</vt:lpstr>
    </vt:vector>
  </TitlesOfParts>
  <Company>TCU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erivanpf</dc:creator>
  <cp:lastModifiedBy>ERIVAN PEREIRA DE FRANCA</cp:lastModifiedBy>
  <cp:revision>1899</cp:revision>
  <cp:lastPrinted>2014-05-29T21:34:53Z</cp:lastPrinted>
  <dcterms:created xsi:type="dcterms:W3CDTF">2009-08-25T15:17:57Z</dcterms:created>
  <dcterms:modified xsi:type="dcterms:W3CDTF">2017-04-05T23:10:25Z</dcterms:modified>
</cp:coreProperties>
</file>