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398" r:id="rId2"/>
    <p:sldId id="511" r:id="rId3"/>
    <p:sldId id="512" r:id="rId4"/>
    <p:sldId id="509" r:id="rId5"/>
    <p:sldId id="515" r:id="rId6"/>
    <p:sldId id="513" r:id="rId7"/>
    <p:sldId id="410" r:id="rId8"/>
    <p:sldId id="394" r:id="rId9"/>
    <p:sldId id="453" r:id="rId10"/>
    <p:sldId id="498" r:id="rId11"/>
    <p:sldId id="499" r:id="rId12"/>
    <p:sldId id="500" r:id="rId13"/>
    <p:sldId id="501" r:id="rId14"/>
    <p:sldId id="326" r:id="rId15"/>
    <p:sldId id="483" r:id="rId16"/>
    <p:sldId id="508" r:id="rId17"/>
    <p:sldId id="458" r:id="rId18"/>
    <p:sldId id="294" r:id="rId19"/>
    <p:sldId id="480" r:id="rId20"/>
    <p:sldId id="478" r:id="rId21"/>
    <p:sldId id="481" r:id="rId22"/>
    <p:sldId id="479" r:id="rId23"/>
    <p:sldId id="484" r:id="rId24"/>
    <p:sldId id="476" r:id="rId25"/>
    <p:sldId id="472" r:id="rId26"/>
    <p:sldId id="462" r:id="rId27"/>
    <p:sldId id="463" r:id="rId28"/>
    <p:sldId id="470" r:id="rId29"/>
    <p:sldId id="447" r:id="rId30"/>
    <p:sldId id="465" r:id="rId31"/>
    <p:sldId id="464" r:id="rId32"/>
    <p:sldId id="475" r:id="rId33"/>
    <p:sldId id="507" r:id="rId34"/>
    <p:sldId id="490" r:id="rId35"/>
    <p:sldId id="461" r:id="rId36"/>
    <p:sldId id="459" r:id="rId37"/>
    <p:sldId id="460" r:id="rId38"/>
    <p:sldId id="506" r:id="rId39"/>
    <p:sldId id="433" r:id="rId40"/>
    <p:sldId id="434" r:id="rId41"/>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os" initials="CAMH" lastIdx="26" clrIdx="0"/>
  <p:cmAuthor id="1" name="fredericogj"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667" autoAdjust="0"/>
    <p:restoredTop sz="95742" autoAdjust="0"/>
  </p:normalViewPr>
  <p:slideViewPr>
    <p:cSldViewPr>
      <p:cViewPr varScale="1">
        <p:scale>
          <a:sx n="74" d="100"/>
          <a:sy n="74" d="100"/>
        </p:scale>
        <p:origin x="-189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2CFF82-54F8-43DD-8173-773DFA301BA8}" type="doc">
      <dgm:prSet loTypeId="urn:microsoft.com/office/officeart/2005/8/layout/matrix1" loCatId="matrix" qsTypeId="urn:microsoft.com/office/officeart/2005/8/quickstyle/simple4" qsCatId="simple" csTypeId="urn:microsoft.com/office/officeart/2005/8/colors/colorful1#2" csCatId="colorful" phldr="1"/>
      <dgm:spPr/>
      <dgm:t>
        <a:bodyPr/>
        <a:lstStyle/>
        <a:p>
          <a:endParaRPr lang="pt-BR"/>
        </a:p>
      </dgm:t>
    </dgm:pt>
    <dgm:pt modelId="{A49AFED2-F928-497B-A8A8-6825105899EE}">
      <dgm:prSet phldrT="[Texto]" custT="1"/>
      <dgm:spPr>
        <a:ln w="28575">
          <a:solidFill>
            <a:schemeClr val="tx1"/>
          </a:solidFill>
        </a:ln>
      </dgm:spPr>
      <dgm:t>
        <a:bodyPr/>
        <a:lstStyle/>
        <a:p>
          <a:r>
            <a:rPr lang="pt-BR" sz="2000" dirty="0" smtClean="0"/>
            <a:t>Resposta</a:t>
          </a:r>
          <a:endParaRPr lang="pt-BR" sz="2000" dirty="0"/>
        </a:p>
      </dgm:t>
    </dgm:pt>
    <dgm:pt modelId="{ACB0EF4B-8531-4660-8275-207C3314EFFA}" type="parTrans" cxnId="{1F164BBC-1512-4A60-9A09-FF393A61D6B3}">
      <dgm:prSet/>
      <dgm:spPr/>
      <dgm:t>
        <a:bodyPr/>
        <a:lstStyle/>
        <a:p>
          <a:endParaRPr lang="pt-BR"/>
        </a:p>
      </dgm:t>
    </dgm:pt>
    <dgm:pt modelId="{9E098761-52CB-48C1-A324-BBEA7D04E3FF}" type="sibTrans" cxnId="{1F164BBC-1512-4A60-9A09-FF393A61D6B3}">
      <dgm:prSet/>
      <dgm:spPr/>
      <dgm:t>
        <a:bodyPr/>
        <a:lstStyle/>
        <a:p>
          <a:endParaRPr lang="pt-BR"/>
        </a:p>
      </dgm:t>
    </dgm:pt>
    <dgm:pt modelId="{BC1D3A6B-A41F-48E3-BB6A-1E44A06E79B0}">
      <dgm:prSet phldrT="[Texto]" custT="1"/>
      <dgm:spPr>
        <a:solidFill>
          <a:srgbClr val="FF6600"/>
        </a:solidFill>
        <a:ln>
          <a:solidFill>
            <a:schemeClr val="tx1"/>
          </a:solidFill>
        </a:ln>
      </dgm:spPr>
      <dgm:t>
        <a:bodyPr/>
        <a:lstStyle/>
        <a:p>
          <a:r>
            <a:rPr lang="pt-BR" sz="2400" dirty="0" smtClean="0"/>
            <a:t>Transferir</a:t>
          </a:r>
          <a:endParaRPr lang="pt-BR" sz="2400" dirty="0"/>
        </a:p>
      </dgm:t>
    </dgm:pt>
    <dgm:pt modelId="{68A1516C-6DC4-408D-8FA1-215E14904FC8}" type="parTrans" cxnId="{5C3DA1B1-345A-4E16-B10C-FF41CDD4E78C}">
      <dgm:prSet/>
      <dgm:spPr/>
      <dgm:t>
        <a:bodyPr/>
        <a:lstStyle/>
        <a:p>
          <a:endParaRPr lang="pt-BR"/>
        </a:p>
      </dgm:t>
    </dgm:pt>
    <dgm:pt modelId="{DF37248D-3300-4E58-8EF1-86208DAE4957}" type="sibTrans" cxnId="{5C3DA1B1-345A-4E16-B10C-FF41CDD4E78C}">
      <dgm:prSet/>
      <dgm:spPr/>
      <dgm:t>
        <a:bodyPr/>
        <a:lstStyle/>
        <a:p>
          <a:endParaRPr lang="pt-BR"/>
        </a:p>
      </dgm:t>
    </dgm:pt>
    <dgm:pt modelId="{4BEB9243-EE78-4B2A-A080-E8C609222296}">
      <dgm:prSet phldrT="[Texto]" custT="1"/>
      <dgm:spPr>
        <a:solidFill>
          <a:srgbClr val="009DD9"/>
        </a:solidFill>
        <a:ln>
          <a:solidFill>
            <a:schemeClr val="tx1"/>
          </a:solidFill>
        </a:ln>
      </dgm:spPr>
      <dgm:t>
        <a:bodyPr/>
        <a:lstStyle/>
        <a:p>
          <a:r>
            <a:rPr lang="pt-BR" sz="2400" dirty="0" smtClean="0"/>
            <a:t>Mitigar</a:t>
          </a:r>
          <a:endParaRPr lang="pt-BR" sz="2400" dirty="0"/>
        </a:p>
      </dgm:t>
    </dgm:pt>
    <dgm:pt modelId="{216E89AC-3476-4857-A434-A16B39F38E70}" type="parTrans" cxnId="{FD25C21B-60EB-4E2D-9738-92DBDA1D8815}">
      <dgm:prSet/>
      <dgm:spPr/>
      <dgm:t>
        <a:bodyPr/>
        <a:lstStyle/>
        <a:p>
          <a:endParaRPr lang="pt-BR"/>
        </a:p>
      </dgm:t>
    </dgm:pt>
    <dgm:pt modelId="{030215AD-B60A-4A92-9A93-4978D650314C}" type="sibTrans" cxnId="{FD25C21B-60EB-4E2D-9738-92DBDA1D8815}">
      <dgm:prSet/>
      <dgm:spPr/>
      <dgm:t>
        <a:bodyPr/>
        <a:lstStyle/>
        <a:p>
          <a:endParaRPr lang="pt-BR"/>
        </a:p>
      </dgm:t>
    </dgm:pt>
    <dgm:pt modelId="{223DDB47-08A2-45EC-B678-4911F32BBD7B}">
      <dgm:prSet phldrT="[Texto]" custT="1"/>
      <dgm:spPr>
        <a:solidFill>
          <a:srgbClr val="00B050"/>
        </a:solidFill>
        <a:ln>
          <a:solidFill>
            <a:schemeClr val="tx1"/>
          </a:solidFill>
        </a:ln>
      </dgm:spPr>
      <dgm:t>
        <a:bodyPr/>
        <a:lstStyle/>
        <a:p>
          <a:r>
            <a:rPr lang="pt-BR" sz="2400" dirty="0" smtClean="0"/>
            <a:t>Aceitar</a:t>
          </a:r>
          <a:endParaRPr lang="pt-BR" sz="2400" dirty="0"/>
        </a:p>
      </dgm:t>
    </dgm:pt>
    <dgm:pt modelId="{532FA3CD-9ED6-41EF-838E-CFFF6F8219B6}" type="parTrans" cxnId="{B38D464F-355A-40F2-A36C-229EE3BE0239}">
      <dgm:prSet/>
      <dgm:spPr/>
      <dgm:t>
        <a:bodyPr/>
        <a:lstStyle/>
        <a:p>
          <a:endParaRPr lang="pt-BR"/>
        </a:p>
      </dgm:t>
    </dgm:pt>
    <dgm:pt modelId="{ADB8C408-DDCE-4A76-BB25-26457DC0AE07}" type="sibTrans" cxnId="{B38D464F-355A-40F2-A36C-229EE3BE0239}">
      <dgm:prSet/>
      <dgm:spPr/>
      <dgm:t>
        <a:bodyPr/>
        <a:lstStyle/>
        <a:p>
          <a:endParaRPr lang="pt-BR"/>
        </a:p>
      </dgm:t>
    </dgm:pt>
    <dgm:pt modelId="{F3940F34-A407-41F5-80FE-D4CF73A17D43}">
      <dgm:prSet phldrT="[Texto]" custT="1"/>
      <dgm:spPr>
        <a:ln>
          <a:solidFill>
            <a:schemeClr val="tx1"/>
          </a:solidFill>
        </a:ln>
      </dgm:spPr>
      <dgm:t>
        <a:bodyPr/>
        <a:lstStyle/>
        <a:p>
          <a:r>
            <a:rPr lang="pt-BR" sz="2400" dirty="0" smtClean="0"/>
            <a:t>Evitar</a:t>
          </a:r>
          <a:endParaRPr lang="pt-BR" sz="2400" dirty="0"/>
        </a:p>
      </dgm:t>
    </dgm:pt>
    <dgm:pt modelId="{F4F530B3-4AEE-42F8-8355-30F365DE08ED}" type="parTrans" cxnId="{EB6F4076-96DC-4773-BEFC-BEC2BF4FCE70}">
      <dgm:prSet/>
      <dgm:spPr/>
      <dgm:t>
        <a:bodyPr/>
        <a:lstStyle/>
        <a:p>
          <a:endParaRPr lang="pt-BR"/>
        </a:p>
      </dgm:t>
    </dgm:pt>
    <dgm:pt modelId="{DF461E44-71F1-4266-B0C5-37EBED6AA8FC}" type="sibTrans" cxnId="{EB6F4076-96DC-4773-BEFC-BEC2BF4FCE70}">
      <dgm:prSet/>
      <dgm:spPr/>
      <dgm:t>
        <a:bodyPr/>
        <a:lstStyle/>
        <a:p>
          <a:endParaRPr lang="pt-BR"/>
        </a:p>
      </dgm:t>
    </dgm:pt>
    <dgm:pt modelId="{A8BA81AF-1C21-433A-81B4-6ECCF69D6E64}" type="pres">
      <dgm:prSet presAssocID="{912CFF82-54F8-43DD-8173-773DFA301BA8}" presName="diagram" presStyleCnt="0">
        <dgm:presLayoutVars>
          <dgm:chMax val="1"/>
          <dgm:dir/>
          <dgm:animLvl val="ctr"/>
          <dgm:resizeHandles val="exact"/>
        </dgm:presLayoutVars>
      </dgm:prSet>
      <dgm:spPr/>
      <dgm:t>
        <a:bodyPr/>
        <a:lstStyle/>
        <a:p>
          <a:endParaRPr lang="pt-BR"/>
        </a:p>
      </dgm:t>
    </dgm:pt>
    <dgm:pt modelId="{D2A20EF6-3C98-4716-B476-E1129CCDA11F}" type="pres">
      <dgm:prSet presAssocID="{912CFF82-54F8-43DD-8173-773DFA301BA8}" presName="matrix" presStyleCnt="0"/>
      <dgm:spPr/>
      <dgm:t>
        <a:bodyPr/>
        <a:lstStyle/>
        <a:p>
          <a:endParaRPr lang="pt-BR"/>
        </a:p>
      </dgm:t>
    </dgm:pt>
    <dgm:pt modelId="{50A2F2DB-A0B1-4B81-A134-7D542695FC87}" type="pres">
      <dgm:prSet presAssocID="{912CFF82-54F8-43DD-8173-773DFA301BA8}" presName="tile1" presStyleLbl="node1" presStyleIdx="0" presStyleCnt="4" custLinFactNeighborX="99095"/>
      <dgm:spPr/>
      <dgm:t>
        <a:bodyPr/>
        <a:lstStyle/>
        <a:p>
          <a:endParaRPr lang="pt-BR"/>
        </a:p>
      </dgm:t>
    </dgm:pt>
    <dgm:pt modelId="{986251A9-907C-47F2-9210-F4C8ED3C8762}" type="pres">
      <dgm:prSet presAssocID="{912CFF82-54F8-43DD-8173-773DFA301BA8}" presName="tile1text" presStyleLbl="node1" presStyleIdx="0" presStyleCnt="4">
        <dgm:presLayoutVars>
          <dgm:chMax val="0"/>
          <dgm:chPref val="0"/>
          <dgm:bulletEnabled val="1"/>
        </dgm:presLayoutVars>
      </dgm:prSet>
      <dgm:spPr/>
      <dgm:t>
        <a:bodyPr/>
        <a:lstStyle/>
        <a:p>
          <a:endParaRPr lang="pt-BR"/>
        </a:p>
      </dgm:t>
    </dgm:pt>
    <dgm:pt modelId="{BCB9EE6C-9A37-4AC8-90AE-2C1C188137B2}" type="pres">
      <dgm:prSet presAssocID="{912CFF82-54F8-43DD-8173-773DFA301BA8}" presName="tile2" presStyleLbl="node1" presStyleIdx="1" presStyleCnt="4" custLinFactNeighborX="-96977"/>
      <dgm:spPr/>
      <dgm:t>
        <a:bodyPr/>
        <a:lstStyle/>
        <a:p>
          <a:endParaRPr lang="pt-BR"/>
        </a:p>
      </dgm:t>
    </dgm:pt>
    <dgm:pt modelId="{D49A7F94-A131-4AC5-AB75-E82F36A91690}" type="pres">
      <dgm:prSet presAssocID="{912CFF82-54F8-43DD-8173-773DFA301BA8}" presName="tile2text" presStyleLbl="node1" presStyleIdx="1" presStyleCnt="4">
        <dgm:presLayoutVars>
          <dgm:chMax val="0"/>
          <dgm:chPref val="0"/>
          <dgm:bulletEnabled val="1"/>
        </dgm:presLayoutVars>
      </dgm:prSet>
      <dgm:spPr/>
      <dgm:t>
        <a:bodyPr/>
        <a:lstStyle/>
        <a:p>
          <a:endParaRPr lang="pt-BR"/>
        </a:p>
      </dgm:t>
    </dgm:pt>
    <dgm:pt modelId="{A52B481A-FB5A-4933-81E8-220B637A439B}" type="pres">
      <dgm:prSet presAssocID="{912CFF82-54F8-43DD-8173-773DFA301BA8}" presName="tile3" presStyleLbl="node1" presStyleIdx="2" presStyleCnt="4" custLinFactNeighborX="99095" custLinFactNeighborY="0"/>
      <dgm:spPr/>
      <dgm:t>
        <a:bodyPr/>
        <a:lstStyle/>
        <a:p>
          <a:endParaRPr lang="pt-BR"/>
        </a:p>
      </dgm:t>
    </dgm:pt>
    <dgm:pt modelId="{BAD7B4BE-17C3-470A-8754-530854D05E59}" type="pres">
      <dgm:prSet presAssocID="{912CFF82-54F8-43DD-8173-773DFA301BA8}" presName="tile3text" presStyleLbl="node1" presStyleIdx="2" presStyleCnt="4">
        <dgm:presLayoutVars>
          <dgm:chMax val="0"/>
          <dgm:chPref val="0"/>
          <dgm:bulletEnabled val="1"/>
        </dgm:presLayoutVars>
      </dgm:prSet>
      <dgm:spPr/>
      <dgm:t>
        <a:bodyPr/>
        <a:lstStyle/>
        <a:p>
          <a:endParaRPr lang="pt-BR"/>
        </a:p>
      </dgm:t>
    </dgm:pt>
    <dgm:pt modelId="{D1CDDD78-AD0E-42C6-8EFC-2B0F81011DE6}" type="pres">
      <dgm:prSet presAssocID="{912CFF82-54F8-43DD-8173-773DFA301BA8}" presName="tile4" presStyleLbl="node1" presStyleIdx="3" presStyleCnt="4" custLinFactNeighborX="-96918" custLinFactNeighborY="5000"/>
      <dgm:spPr/>
      <dgm:t>
        <a:bodyPr/>
        <a:lstStyle/>
        <a:p>
          <a:endParaRPr lang="pt-BR"/>
        </a:p>
      </dgm:t>
    </dgm:pt>
    <dgm:pt modelId="{C3066774-FC86-4651-994C-934F39D52EBE}" type="pres">
      <dgm:prSet presAssocID="{912CFF82-54F8-43DD-8173-773DFA301BA8}" presName="tile4text" presStyleLbl="node1" presStyleIdx="3" presStyleCnt="4">
        <dgm:presLayoutVars>
          <dgm:chMax val="0"/>
          <dgm:chPref val="0"/>
          <dgm:bulletEnabled val="1"/>
        </dgm:presLayoutVars>
      </dgm:prSet>
      <dgm:spPr/>
      <dgm:t>
        <a:bodyPr/>
        <a:lstStyle/>
        <a:p>
          <a:endParaRPr lang="pt-BR"/>
        </a:p>
      </dgm:t>
    </dgm:pt>
    <dgm:pt modelId="{34F5045F-9D28-41C8-8E4E-148461EF876B}" type="pres">
      <dgm:prSet presAssocID="{912CFF82-54F8-43DD-8173-773DFA301BA8}" presName="centerTile" presStyleLbl="fgShp" presStyleIdx="0" presStyleCnt="1" custLinFactNeighborX="-444" custLinFactNeighborY="2075">
        <dgm:presLayoutVars>
          <dgm:chMax val="0"/>
          <dgm:chPref val="0"/>
        </dgm:presLayoutVars>
      </dgm:prSet>
      <dgm:spPr/>
      <dgm:t>
        <a:bodyPr/>
        <a:lstStyle/>
        <a:p>
          <a:endParaRPr lang="pt-BR"/>
        </a:p>
      </dgm:t>
    </dgm:pt>
  </dgm:ptLst>
  <dgm:cxnLst>
    <dgm:cxn modelId="{4E92DFE4-919C-4A27-AF10-2BEDA0F906D2}" type="presOf" srcId="{BC1D3A6B-A41F-48E3-BB6A-1E44A06E79B0}" destId="{D49A7F94-A131-4AC5-AB75-E82F36A91690}" srcOrd="1" destOrd="0" presId="urn:microsoft.com/office/officeart/2005/8/layout/matrix1"/>
    <dgm:cxn modelId="{E908A02D-BB7E-47AE-AC51-C0C4DE2D4B9D}" type="presOf" srcId="{223DDB47-08A2-45EC-B678-4911F32BBD7B}" destId="{D1CDDD78-AD0E-42C6-8EFC-2B0F81011DE6}" srcOrd="0" destOrd="0" presId="urn:microsoft.com/office/officeart/2005/8/layout/matrix1"/>
    <dgm:cxn modelId="{25D3BE32-78F5-4EE3-B72D-1BBE192ED765}" type="presOf" srcId="{4BEB9243-EE78-4B2A-A080-E8C609222296}" destId="{A52B481A-FB5A-4933-81E8-220B637A439B}" srcOrd="0" destOrd="0" presId="urn:microsoft.com/office/officeart/2005/8/layout/matrix1"/>
    <dgm:cxn modelId="{4AFC5769-E341-44FD-A8F0-ED5BBB95D56A}" type="presOf" srcId="{F3940F34-A407-41F5-80FE-D4CF73A17D43}" destId="{986251A9-907C-47F2-9210-F4C8ED3C8762}" srcOrd="1" destOrd="0" presId="urn:microsoft.com/office/officeart/2005/8/layout/matrix1"/>
    <dgm:cxn modelId="{35037ABA-C138-47AD-B966-9F25DAF8896D}" type="presOf" srcId="{A49AFED2-F928-497B-A8A8-6825105899EE}" destId="{34F5045F-9D28-41C8-8E4E-148461EF876B}" srcOrd="0" destOrd="0" presId="urn:microsoft.com/office/officeart/2005/8/layout/matrix1"/>
    <dgm:cxn modelId="{5A2AE776-AA8A-41CE-B9A5-8C614A31C72B}" type="presOf" srcId="{BC1D3A6B-A41F-48E3-BB6A-1E44A06E79B0}" destId="{BCB9EE6C-9A37-4AC8-90AE-2C1C188137B2}" srcOrd="0" destOrd="0" presId="urn:microsoft.com/office/officeart/2005/8/layout/matrix1"/>
    <dgm:cxn modelId="{1F164BBC-1512-4A60-9A09-FF393A61D6B3}" srcId="{912CFF82-54F8-43DD-8173-773DFA301BA8}" destId="{A49AFED2-F928-497B-A8A8-6825105899EE}" srcOrd="0" destOrd="0" parTransId="{ACB0EF4B-8531-4660-8275-207C3314EFFA}" sibTransId="{9E098761-52CB-48C1-A324-BBEA7D04E3FF}"/>
    <dgm:cxn modelId="{5C3DA1B1-345A-4E16-B10C-FF41CDD4E78C}" srcId="{A49AFED2-F928-497B-A8A8-6825105899EE}" destId="{BC1D3A6B-A41F-48E3-BB6A-1E44A06E79B0}" srcOrd="1" destOrd="0" parTransId="{68A1516C-6DC4-408D-8FA1-215E14904FC8}" sibTransId="{DF37248D-3300-4E58-8EF1-86208DAE4957}"/>
    <dgm:cxn modelId="{EB6F4076-96DC-4773-BEFC-BEC2BF4FCE70}" srcId="{A49AFED2-F928-497B-A8A8-6825105899EE}" destId="{F3940F34-A407-41F5-80FE-D4CF73A17D43}" srcOrd="0" destOrd="0" parTransId="{F4F530B3-4AEE-42F8-8355-30F365DE08ED}" sibTransId="{DF461E44-71F1-4266-B0C5-37EBED6AA8FC}"/>
    <dgm:cxn modelId="{B38D464F-355A-40F2-A36C-229EE3BE0239}" srcId="{A49AFED2-F928-497B-A8A8-6825105899EE}" destId="{223DDB47-08A2-45EC-B678-4911F32BBD7B}" srcOrd="3" destOrd="0" parTransId="{532FA3CD-9ED6-41EF-838E-CFFF6F8219B6}" sibTransId="{ADB8C408-DDCE-4A76-BB25-26457DC0AE07}"/>
    <dgm:cxn modelId="{2F65EB9F-0507-4341-ACEA-E690BE4DD206}" type="presOf" srcId="{F3940F34-A407-41F5-80FE-D4CF73A17D43}" destId="{50A2F2DB-A0B1-4B81-A134-7D542695FC87}" srcOrd="0" destOrd="0" presId="urn:microsoft.com/office/officeart/2005/8/layout/matrix1"/>
    <dgm:cxn modelId="{5C7B268A-46C7-4CD9-8226-956C3D011018}" type="presOf" srcId="{912CFF82-54F8-43DD-8173-773DFA301BA8}" destId="{A8BA81AF-1C21-433A-81B4-6ECCF69D6E64}" srcOrd="0" destOrd="0" presId="urn:microsoft.com/office/officeart/2005/8/layout/matrix1"/>
    <dgm:cxn modelId="{8589D0C0-D00E-40BD-AEEF-CE4EA90997A7}" type="presOf" srcId="{4BEB9243-EE78-4B2A-A080-E8C609222296}" destId="{BAD7B4BE-17C3-470A-8754-530854D05E59}" srcOrd="1" destOrd="0" presId="urn:microsoft.com/office/officeart/2005/8/layout/matrix1"/>
    <dgm:cxn modelId="{FC571DFF-3EDB-47A0-AB38-61F07EAEED16}" type="presOf" srcId="{223DDB47-08A2-45EC-B678-4911F32BBD7B}" destId="{C3066774-FC86-4651-994C-934F39D52EBE}" srcOrd="1" destOrd="0" presId="urn:microsoft.com/office/officeart/2005/8/layout/matrix1"/>
    <dgm:cxn modelId="{FD25C21B-60EB-4E2D-9738-92DBDA1D8815}" srcId="{A49AFED2-F928-497B-A8A8-6825105899EE}" destId="{4BEB9243-EE78-4B2A-A080-E8C609222296}" srcOrd="2" destOrd="0" parTransId="{216E89AC-3476-4857-A434-A16B39F38E70}" sibTransId="{030215AD-B60A-4A92-9A93-4978D650314C}"/>
    <dgm:cxn modelId="{412765AE-CED9-4E13-8645-357621E43E8F}" type="presParOf" srcId="{A8BA81AF-1C21-433A-81B4-6ECCF69D6E64}" destId="{D2A20EF6-3C98-4716-B476-E1129CCDA11F}" srcOrd="0" destOrd="0" presId="urn:microsoft.com/office/officeart/2005/8/layout/matrix1"/>
    <dgm:cxn modelId="{C5A3F656-1B50-4152-A3F5-A4E34BBC824D}" type="presParOf" srcId="{D2A20EF6-3C98-4716-B476-E1129CCDA11F}" destId="{50A2F2DB-A0B1-4B81-A134-7D542695FC87}" srcOrd="0" destOrd="0" presId="urn:microsoft.com/office/officeart/2005/8/layout/matrix1"/>
    <dgm:cxn modelId="{9CB1FBEA-01C8-4DA9-BC85-DACF30D13824}" type="presParOf" srcId="{D2A20EF6-3C98-4716-B476-E1129CCDA11F}" destId="{986251A9-907C-47F2-9210-F4C8ED3C8762}" srcOrd="1" destOrd="0" presId="urn:microsoft.com/office/officeart/2005/8/layout/matrix1"/>
    <dgm:cxn modelId="{AFCCF9CC-B1DA-4E39-8C6F-1DD682C9044A}" type="presParOf" srcId="{D2A20EF6-3C98-4716-B476-E1129CCDA11F}" destId="{BCB9EE6C-9A37-4AC8-90AE-2C1C188137B2}" srcOrd="2" destOrd="0" presId="urn:microsoft.com/office/officeart/2005/8/layout/matrix1"/>
    <dgm:cxn modelId="{3499E6FA-CF59-4F2E-AFCD-610AC326D737}" type="presParOf" srcId="{D2A20EF6-3C98-4716-B476-E1129CCDA11F}" destId="{D49A7F94-A131-4AC5-AB75-E82F36A91690}" srcOrd="3" destOrd="0" presId="urn:microsoft.com/office/officeart/2005/8/layout/matrix1"/>
    <dgm:cxn modelId="{C1270413-A1F9-436D-A388-6CC2447F6E80}" type="presParOf" srcId="{D2A20EF6-3C98-4716-B476-E1129CCDA11F}" destId="{A52B481A-FB5A-4933-81E8-220B637A439B}" srcOrd="4" destOrd="0" presId="urn:microsoft.com/office/officeart/2005/8/layout/matrix1"/>
    <dgm:cxn modelId="{F8EE9D01-70F9-44C1-8C65-ADE66A77D1B8}" type="presParOf" srcId="{D2A20EF6-3C98-4716-B476-E1129CCDA11F}" destId="{BAD7B4BE-17C3-470A-8754-530854D05E59}" srcOrd="5" destOrd="0" presId="urn:microsoft.com/office/officeart/2005/8/layout/matrix1"/>
    <dgm:cxn modelId="{56019B57-429A-499F-8664-7D5C3A7B7B4C}" type="presParOf" srcId="{D2A20EF6-3C98-4716-B476-E1129CCDA11F}" destId="{D1CDDD78-AD0E-42C6-8EFC-2B0F81011DE6}" srcOrd="6" destOrd="0" presId="urn:microsoft.com/office/officeart/2005/8/layout/matrix1"/>
    <dgm:cxn modelId="{9EF423B2-3A8F-455E-9A4B-DE04E8D86900}" type="presParOf" srcId="{D2A20EF6-3C98-4716-B476-E1129CCDA11F}" destId="{C3066774-FC86-4651-994C-934F39D52EBE}" srcOrd="7" destOrd="0" presId="urn:microsoft.com/office/officeart/2005/8/layout/matrix1"/>
    <dgm:cxn modelId="{7410EA3C-F803-4249-939C-145344C8F4A6}" type="presParOf" srcId="{A8BA81AF-1C21-433A-81B4-6ECCF69D6E64}" destId="{34F5045F-9D28-41C8-8E4E-148461EF876B}"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B5A650-3AC5-4AC9-9C10-2E47D550B90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EF79E217-C139-4E83-85CA-B48B3DEF17AA}">
      <dgm:prSet phldrT="[Texto]" custT="1"/>
      <dgm:spPr>
        <a:solidFill>
          <a:schemeClr val="accent5">
            <a:lumMod val="20000"/>
            <a:lumOff val="80000"/>
            <a:alpha val="52000"/>
          </a:schemeClr>
        </a:solidFill>
      </dgm:spPr>
      <dgm:t>
        <a:bodyPr/>
        <a:lstStyle/>
        <a:p>
          <a:r>
            <a:rPr lang="pt-BR" sz="3000" b="1" dirty="0" smtClean="0">
              <a:solidFill>
                <a:schemeClr val="accent1">
                  <a:lumMod val="75000"/>
                </a:schemeClr>
              </a:solidFill>
            </a:rPr>
            <a:t>Aquisições </a:t>
          </a:r>
          <a:r>
            <a:rPr lang="pt-BR" sz="1800" b="1" dirty="0" smtClean="0">
              <a:solidFill>
                <a:schemeClr val="accent1">
                  <a:lumMod val="75000"/>
                </a:schemeClr>
              </a:solidFill>
            </a:rPr>
            <a:t>(poder de compra, uso da demanda)</a:t>
          </a:r>
          <a:endParaRPr lang="pt-BR" sz="1800" b="1" dirty="0">
            <a:solidFill>
              <a:schemeClr val="accent1">
                <a:lumMod val="75000"/>
              </a:schemeClr>
            </a:solidFill>
          </a:endParaRPr>
        </a:p>
      </dgm:t>
    </dgm:pt>
    <dgm:pt modelId="{DE2CF956-6F2F-454A-9684-A0077CB6B69B}" type="parTrans" cxnId="{69B5A155-BDDA-4D55-8035-99125FC431B1}">
      <dgm:prSet/>
      <dgm:spPr/>
      <dgm:t>
        <a:bodyPr/>
        <a:lstStyle/>
        <a:p>
          <a:endParaRPr lang="pt-BR"/>
        </a:p>
      </dgm:t>
    </dgm:pt>
    <dgm:pt modelId="{73A729AA-2B8F-4554-9CB6-39577D9F6980}" type="sibTrans" cxnId="{69B5A155-BDDA-4D55-8035-99125FC431B1}">
      <dgm:prSet/>
      <dgm:spPr/>
      <dgm:t>
        <a:bodyPr/>
        <a:lstStyle/>
        <a:p>
          <a:endParaRPr lang="pt-BR"/>
        </a:p>
      </dgm:t>
    </dgm:pt>
    <dgm:pt modelId="{C00BA38F-B375-4971-9E8E-00315384AFF0}">
      <dgm:prSet phldrT="[Texto]"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pt-BR" sz="24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pt-BR" sz="2600" b="1" dirty="0" smtClean="0">
              <a:solidFill>
                <a:schemeClr val="accent1">
                  <a:lumMod val="75000"/>
                </a:schemeClr>
              </a:solidFill>
            </a:rPr>
            <a:t>instrumento de implementação de </a:t>
          </a:r>
          <a:r>
            <a:rPr lang="pt-BR" sz="2600" b="1" dirty="0" smtClean="0">
              <a:solidFill>
                <a:srgbClr val="FF0000"/>
              </a:solidFill>
            </a:rPr>
            <a:t>políticas da organização </a:t>
          </a:r>
          <a:r>
            <a:rPr lang="pt-BR" sz="2600" b="1" dirty="0" smtClean="0">
              <a:solidFill>
                <a:schemeClr val="accent1">
                  <a:lumMod val="75000"/>
                </a:schemeClr>
              </a:solidFill>
            </a:rPr>
            <a:t>(resultado, produtividade, eficiência)</a:t>
          </a:r>
        </a:p>
        <a:p>
          <a:pPr defTabSz="1155700">
            <a:lnSpc>
              <a:spcPct val="90000"/>
            </a:lnSpc>
            <a:spcBef>
              <a:spcPct val="0"/>
            </a:spcBef>
            <a:spcAft>
              <a:spcPct val="35000"/>
            </a:spcAft>
          </a:pPr>
          <a:endParaRPr lang="pt-BR" sz="2600" b="1" dirty="0">
            <a:solidFill>
              <a:schemeClr val="tx1"/>
            </a:solidFill>
          </a:endParaRPr>
        </a:p>
      </dgm:t>
    </dgm:pt>
    <dgm:pt modelId="{2E56D9B1-54A0-4402-89B7-C6F67A3DB26E}" type="parTrans" cxnId="{F6F98F84-6448-48C7-A77E-0FA250F5B811}">
      <dgm:prSet/>
      <dgm:spPr>
        <a:solidFill>
          <a:schemeClr val="tx1"/>
        </a:solidFill>
      </dgm:spPr>
      <dgm:t>
        <a:bodyPr/>
        <a:lstStyle/>
        <a:p>
          <a:endParaRPr lang="pt-BR"/>
        </a:p>
      </dgm:t>
    </dgm:pt>
    <dgm:pt modelId="{EF147964-C2A1-4A1F-8451-DF6523E7E14A}" type="sibTrans" cxnId="{F6F98F84-6448-48C7-A77E-0FA250F5B811}">
      <dgm:prSet/>
      <dgm:spPr/>
      <dgm:t>
        <a:bodyPr/>
        <a:lstStyle/>
        <a:p>
          <a:endParaRPr lang="pt-BR"/>
        </a:p>
      </dgm:t>
    </dgm:pt>
    <dgm:pt modelId="{1105A2E6-38D8-47D4-B2D7-9827E798F6C6}">
      <dgm:prSet phldrT="[Texto]" custT="1"/>
      <dgm:spPr>
        <a:solidFill>
          <a:schemeClr val="bg1"/>
        </a:solidFill>
        <a:ln>
          <a:solidFill>
            <a:schemeClr val="tx1"/>
          </a:solidFill>
        </a:ln>
      </dgm:spPr>
      <dgm:t>
        <a:bodyPr/>
        <a:lstStyle/>
        <a:p>
          <a:r>
            <a:rPr lang="pt-BR" sz="2800" b="1" dirty="0" smtClean="0">
              <a:solidFill>
                <a:schemeClr val="accent1">
                  <a:lumMod val="75000"/>
                </a:schemeClr>
              </a:solidFill>
            </a:rPr>
            <a:t>Promoção de </a:t>
          </a:r>
          <a:r>
            <a:rPr lang="pt-BR" sz="2800" b="1" dirty="0" smtClean="0">
              <a:solidFill>
                <a:srgbClr val="FF0000"/>
              </a:solidFill>
            </a:rPr>
            <a:t>inovação e avanço tecnológico</a:t>
          </a:r>
          <a:endParaRPr lang="pt-BR" sz="2800" b="1" dirty="0">
            <a:solidFill>
              <a:srgbClr val="FF0000"/>
            </a:solidFill>
          </a:endParaRPr>
        </a:p>
      </dgm:t>
    </dgm:pt>
    <dgm:pt modelId="{27300F38-6671-4A95-94B4-64C60913D119}" type="parTrans" cxnId="{88405D53-3A3E-476A-93F1-A5CE8976C2D5}">
      <dgm:prSet/>
      <dgm:spPr>
        <a:solidFill>
          <a:schemeClr val="tx1"/>
        </a:solidFill>
      </dgm:spPr>
      <dgm:t>
        <a:bodyPr/>
        <a:lstStyle/>
        <a:p>
          <a:endParaRPr lang="pt-BR"/>
        </a:p>
      </dgm:t>
    </dgm:pt>
    <dgm:pt modelId="{A3767DBC-AA2A-41C3-B992-81584F5C15E2}" type="sibTrans" cxnId="{88405D53-3A3E-476A-93F1-A5CE8976C2D5}">
      <dgm:prSet/>
      <dgm:spPr/>
      <dgm:t>
        <a:bodyPr/>
        <a:lstStyle/>
        <a:p>
          <a:endParaRPr lang="pt-BR"/>
        </a:p>
      </dgm:t>
    </dgm:pt>
    <dgm:pt modelId="{42A0D667-9A3B-406C-8B5B-481F4D6289F8}">
      <dgm:prSet custT="1"/>
      <dgm:spPr>
        <a:solidFill>
          <a:schemeClr val="bg1"/>
        </a:solidFill>
        <a:ln>
          <a:solidFill>
            <a:schemeClr val="tx1"/>
          </a:solidFill>
        </a:ln>
      </dgm:spPr>
      <dgm:t>
        <a:bodyPr/>
        <a:lstStyle/>
        <a:p>
          <a:r>
            <a:rPr lang="pt-BR" sz="2800" b="1" dirty="0" smtClean="0">
              <a:solidFill>
                <a:schemeClr val="accent1">
                  <a:lumMod val="75000"/>
                </a:schemeClr>
              </a:solidFill>
            </a:rPr>
            <a:t>alocação de recursos em setores estratégicos e relevantes para o </a:t>
          </a:r>
          <a:r>
            <a:rPr lang="pt-BR" sz="2800" b="1" dirty="0" smtClean="0">
              <a:solidFill>
                <a:srgbClr val="FF0000"/>
              </a:solidFill>
            </a:rPr>
            <a:t>desenvolvimento organizacional, social e ambiental (</a:t>
          </a:r>
          <a:r>
            <a:rPr lang="pt-BR" sz="2800" b="1" i="1" dirty="0" err="1" smtClean="0">
              <a:solidFill>
                <a:srgbClr val="FF0000"/>
              </a:solidFill>
            </a:rPr>
            <a:t>value</a:t>
          </a:r>
          <a:r>
            <a:rPr lang="pt-BR" sz="2800" b="1" i="1" dirty="0" smtClean="0">
              <a:solidFill>
                <a:srgbClr val="FF0000"/>
              </a:solidFill>
            </a:rPr>
            <a:t> for </a:t>
          </a:r>
          <a:r>
            <a:rPr lang="pt-BR" sz="2800" b="1" i="1" dirty="0" err="1" smtClean="0">
              <a:solidFill>
                <a:srgbClr val="FF0000"/>
              </a:solidFill>
            </a:rPr>
            <a:t>money</a:t>
          </a:r>
          <a:r>
            <a:rPr lang="pt-BR" sz="2800" b="1" dirty="0" smtClean="0">
              <a:solidFill>
                <a:srgbClr val="FF0000"/>
              </a:solidFill>
            </a:rPr>
            <a:t>)</a:t>
          </a:r>
        </a:p>
      </dgm:t>
    </dgm:pt>
    <dgm:pt modelId="{EA71D82F-5B40-408A-935F-294D9D6E6406}" type="parTrans" cxnId="{288EA6D7-F80B-4E18-9287-187DCA27B32E}">
      <dgm:prSet/>
      <dgm:spPr>
        <a:solidFill>
          <a:schemeClr val="tx1"/>
        </a:solidFill>
      </dgm:spPr>
      <dgm:t>
        <a:bodyPr/>
        <a:lstStyle/>
        <a:p>
          <a:endParaRPr lang="pt-BR"/>
        </a:p>
      </dgm:t>
    </dgm:pt>
    <dgm:pt modelId="{A163BC30-3020-4789-8C99-1DB6BFE78848}" type="sibTrans" cxnId="{288EA6D7-F80B-4E18-9287-187DCA27B32E}">
      <dgm:prSet/>
      <dgm:spPr/>
      <dgm:t>
        <a:bodyPr/>
        <a:lstStyle/>
        <a:p>
          <a:endParaRPr lang="pt-BR"/>
        </a:p>
      </dgm:t>
    </dgm:pt>
    <dgm:pt modelId="{CD17A2D5-77D4-4CF0-9F64-9A02F944B9DA}" type="pres">
      <dgm:prSet presAssocID="{32B5A650-3AC5-4AC9-9C10-2E47D550B900}" presName="cycle" presStyleCnt="0">
        <dgm:presLayoutVars>
          <dgm:chMax val="1"/>
          <dgm:dir/>
          <dgm:animLvl val="ctr"/>
          <dgm:resizeHandles val="exact"/>
        </dgm:presLayoutVars>
      </dgm:prSet>
      <dgm:spPr/>
      <dgm:t>
        <a:bodyPr/>
        <a:lstStyle/>
        <a:p>
          <a:endParaRPr lang="pt-BR"/>
        </a:p>
      </dgm:t>
    </dgm:pt>
    <dgm:pt modelId="{576E25E6-A00F-4A95-8EF7-C2E350715B9E}" type="pres">
      <dgm:prSet presAssocID="{EF79E217-C139-4E83-85CA-B48B3DEF17AA}" presName="centerShape" presStyleLbl="node0" presStyleIdx="0" presStyleCnt="1" custScaleX="110014" custLinFactNeighborX="1187" custLinFactNeighborY="-2551"/>
      <dgm:spPr/>
      <dgm:t>
        <a:bodyPr/>
        <a:lstStyle/>
        <a:p>
          <a:endParaRPr lang="pt-BR"/>
        </a:p>
      </dgm:t>
    </dgm:pt>
    <dgm:pt modelId="{4196B647-B014-482A-BC06-82885FE4DA83}" type="pres">
      <dgm:prSet presAssocID="{2E56D9B1-54A0-4402-89B7-C6F67A3DB26E}" presName="parTrans" presStyleLbl="bgSibTrans2D1" presStyleIdx="0" presStyleCnt="3" custAng="19352542" custFlipHor="1" custScaleX="37156" custLinFactNeighborX="41832" custLinFactNeighborY="-80513"/>
      <dgm:spPr/>
      <dgm:t>
        <a:bodyPr/>
        <a:lstStyle/>
        <a:p>
          <a:endParaRPr lang="pt-BR"/>
        </a:p>
      </dgm:t>
    </dgm:pt>
    <dgm:pt modelId="{3540E9FB-7483-467A-8671-AC0728A553D0}" type="pres">
      <dgm:prSet presAssocID="{C00BA38F-B375-4971-9E8E-00315384AFF0}" presName="node" presStyleLbl="node1" presStyleIdx="0" presStyleCnt="3" custScaleX="110952" custScaleY="153372" custRadScaleRad="90327" custRadScaleInc="-32593">
        <dgm:presLayoutVars>
          <dgm:bulletEnabled val="1"/>
        </dgm:presLayoutVars>
      </dgm:prSet>
      <dgm:spPr/>
      <dgm:t>
        <a:bodyPr/>
        <a:lstStyle/>
        <a:p>
          <a:endParaRPr lang="pt-BR"/>
        </a:p>
      </dgm:t>
    </dgm:pt>
    <dgm:pt modelId="{2F6B2CF6-8E30-4C9A-ACC7-569CE4EC80EA}" type="pres">
      <dgm:prSet presAssocID="{EA71D82F-5B40-408A-935F-294D9D6E6406}" presName="parTrans" presStyleLbl="bgSibTrans2D1" presStyleIdx="1" presStyleCnt="3" custAng="11058975" custFlipHor="1" custScaleX="46094" custLinFactNeighborX="5032" custLinFactNeighborY="88701"/>
      <dgm:spPr/>
      <dgm:t>
        <a:bodyPr/>
        <a:lstStyle/>
        <a:p>
          <a:endParaRPr lang="pt-BR"/>
        </a:p>
      </dgm:t>
    </dgm:pt>
    <dgm:pt modelId="{615C9778-BD00-4575-B42A-6EB4C762A247}" type="pres">
      <dgm:prSet presAssocID="{42A0D667-9A3B-406C-8B5B-481F4D6289F8}" presName="node" presStyleLbl="node1" presStyleIdx="1" presStyleCnt="3" custScaleX="252313" custScaleY="107671" custRadScaleRad="96506" custRadScaleInc="-4471">
        <dgm:presLayoutVars>
          <dgm:bulletEnabled val="1"/>
        </dgm:presLayoutVars>
      </dgm:prSet>
      <dgm:spPr/>
      <dgm:t>
        <a:bodyPr/>
        <a:lstStyle/>
        <a:p>
          <a:endParaRPr lang="pt-BR"/>
        </a:p>
      </dgm:t>
    </dgm:pt>
    <dgm:pt modelId="{2F99349F-7DC5-4D3B-8A78-8C48D8FDDB48}" type="pres">
      <dgm:prSet presAssocID="{27300F38-6671-4A95-94B4-64C60913D119}" presName="parTrans" presStyleLbl="bgSibTrans2D1" presStyleIdx="2" presStyleCnt="3" custAng="9798732" custFlipHor="0" custScaleX="34808" custLinFactNeighborX="-48030" custLinFactNeighborY="-79715"/>
      <dgm:spPr/>
      <dgm:t>
        <a:bodyPr/>
        <a:lstStyle/>
        <a:p>
          <a:endParaRPr lang="pt-BR"/>
        </a:p>
      </dgm:t>
    </dgm:pt>
    <dgm:pt modelId="{CB759B71-FAEE-46DD-984E-0C25E2F51342}" type="pres">
      <dgm:prSet presAssocID="{1105A2E6-38D8-47D4-B2D7-9827E798F6C6}" presName="node" presStyleLbl="node1" presStyleIdx="2" presStyleCnt="3" custScaleX="111497" custScaleY="141298" custRadScaleRad="92938" custRadScaleInc="30031">
        <dgm:presLayoutVars>
          <dgm:bulletEnabled val="1"/>
        </dgm:presLayoutVars>
      </dgm:prSet>
      <dgm:spPr/>
      <dgm:t>
        <a:bodyPr/>
        <a:lstStyle/>
        <a:p>
          <a:endParaRPr lang="pt-BR"/>
        </a:p>
      </dgm:t>
    </dgm:pt>
  </dgm:ptLst>
  <dgm:cxnLst>
    <dgm:cxn modelId="{7EC31C9D-4357-495D-A427-13D38D1E5E5C}" type="presOf" srcId="{1105A2E6-38D8-47D4-B2D7-9827E798F6C6}" destId="{CB759B71-FAEE-46DD-984E-0C25E2F51342}" srcOrd="0" destOrd="0" presId="urn:microsoft.com/office/officeart/2005/8/layout/radial4"/>
    <dgm:cxn modelId="{288EA6D7-F80B-4E18-9287-187DCA27B32E}" srcId="{EF79E217-C139-4E83-85CA-B48B3DEF17AA}" destId="{42A0D667-9A3B-406C-8B5B-481F4D6289F8}" srcOrd="1" destOrd="0" parTransId="{EA71D82F-5B40-408A-935F-294D9D6E6406}" sibTransId="{A163BC30-3020-4789-8C99-1DB6BFE78848}"/>
    <dgm:cxn modelId="{F00A05AD-6394-4F1E-959E-44C616567780}" type="presOf" srcId="{EA71D82F-5B40-408A-935F-294D9D6E6406}" destId="{2F6B2CF6-8E30-4C9A-ACC7-569CE4EC80EA}" srcOrd="0" destOrd="0" presId="urn:microsoft.com/office/officeart/2005/8/layout/radial4"/>
    <dgm:cxn modelId="{88405D53-3A3E-476A-93F1-A5CE8976C2D5}" srcId="{EF79E217-C139-4E83-85CA-B48B3DEF17AA}" destId="{1105A2E6-38D8-47D4-B2D7-9827E798F6C6}" srcOrd="2" destOrd="0" parTransId="{27300F38-6671-4A95-94B4-64C60913D119}" sibTransId="{A3767DBC-AA2A-41C3-B992-81584F5C15E2}"/>
    <dgm:cxn modelId="{AF5A43A4-168A-41BE-BC90-478FDB0D2C6D}" type="presOf" srcId="{2E56D9B1-54A0-4402-89B7-C6F67A3DB26E}" destId="{4196B647-B014-482A-BC06-82885FE4DA83}" srcOrd="0" destOrd="0" presId="urn:microsoft.com/office/officeart/2005/8/layout/radial4"/>
    <dgm:cxn modelId="{089DE911-09D3-4074-B208-56B55D284E91}" type="presOf" srcId="{27300F38-6671-4A95-94B4-64C60913D119}" destId="{2F99349F-7DC5-4D3B-8A78-8C48D8FDDB48}" srcOrd="0" destOrd="0" presId="urn:microsoft.com/office/officeart/2005/8/layout/radial4"/>
    <dgm:cxn modelId="{DCDA5941-C80D-4174-AA99-DA74797138FD}" type="presOf" srcId="{42A0D667-9A3B-406C-8B5B-481F4D6289F8}" destId="{615C9778-BD00-4575-B42A-6EB4C762A247}" srcOrd="0" destOrd="0" presId="urn:microsoft.com/office/officeart/2005/8/layout/radial4"/>
    <dgm:cxn modelId="{0CA0B6C4-88CD-41A8-8EEF-009A86441FCB}" type="presOf" srcId="{C00BA38F-B375-4971-9E8E-00315384AFF0}" destId="{3540E9FB-7483-467A-8671-AC0728A553D0}" srcOrd="0" destOrd="0" presId="urn:microsoft.com/office/officeart/2005/8/layout/radial4"/>
    <dgm:cxn modelId="{AFF31AFF-5B8F-4436-B31D-894C51A41926}" type="presOf" srcId="{EF79E217-C139-4E83-85CA-B48B3DEF17AA}" destId="{576E25E6-A00F-4A95-8EF7-C2E350715B9E}" srcOrd="0" destOrd="0" presId="urn:microsoft.com/office/officeart/2005/8/layout/radial4"/>
    <dgm:cxn modelId="{69B5A155-BDDA-4D55-8035-99125FC431B1}" srcId="{32B5A650-3AC5-4AC9-9C10-2E47D550B900}" destId="{EF79E217-C139-4E83-85CA-B48B3DEF17AA}" srcOrd="0" destOrd="0" parTransId="{DE2CF956-6F2F-454A-9684-A0077CB6B69B}" sibTransId="{73A729AA-2B8F-4554-9CB6-39577D9F6980}"/>
    <dgm:cxn modelId="{F6F98F84-6448-48C7-A77E-0FA250F5B811}" srcId="{EF79E217-C139-4E83-85CA-B48B3DEF17AA}" destId="{C00BA38F-B375-4971-9E8E-00315384AFF0}" srcOrd="0" destOrd="0" parTransId="{2E56D9B1-54A0-4402-89B7-C6F67A3DB26E}" sibTransId="{EF147964-C2A1-4A1F-8451-DF6523E7E14A}"/>
    <dgm:cxn modelId="{C4B54EE0-4556-4E3A-84A9-9A32989A5BCD}" type="presOf" srcId="{32B5A650-3AC5-4AC9-9C10-2E47D550B900}" destId="{CD17A2D5-77D4-4CF0-9F64-9A02F944B9DA}" srcOrd="0" destOrd="0" presId="urn:microsoft.com/office/officeart/2005/8/layout/radial4"/>
    <dgm:cxn modelId="{187E737E-557D-4EDC-8C35-984CE25EC808}" type="presParOf" srcId="{CD17A2D5-77D4-4CF0-9F64-9A02F944B9DA}" destId="{576E25E6-A00F-4A95-8EF7-C2E350715B9E}" srcOrd="0" destOrd="0" presId="urn:microsoft.com/office/officeart/2005/8/layout/radial4"/>
    <dgm:cxn modelId="{529E2E79-BEB0-4B3D-9E50-77084A81FC61}" type="presParOf" srcId="{CD17A2D5-77D4-4CF0-9F64-9A02F944B9DA}" destId="{4196B647-B014-482A-BC06-82885FE4DA83}" srcOrd="1" destOrd="0" presId="urn:microsoft.com/office/officeart/2005/8/layout/radial4"/>
    <dgm:cxn modelId="{661D5D3C-C392-494F-AC78-19E6EA915DD6}" type="presParOf" srcId="{CD17A2D5-77D4-4CF0-9F64-9A02F944B9DA}" destId="{3540E9FB-7483-467A-8671-AC0728A553D0}" srcOrd="2" destOrd="0" presId="urn:microsoft.com/office/officeart/2005/8/layout/radial4"/>
    <dgm:cxn modelId="{E17E352D-6F73-49FD-A850-7F1C02F11968}" type="presParOf" srcId="{CD17A2D5-77D4-4CF0-9F64-9A02F944B9DA}" destId="{2F6B2CF6-8E30-4C9A-ACC7-569CE4EC80EA}" srcOrd="3" destOrd="0" presId="urn:microsoft.com/office/officeart/2005/8/layout/radial4"/>
    <dgm:cxn modelId="{36ED55D0-D034-47F0-9321-4DEF56746AD1}" type="presParOf" srcId="{CD17A2D5-77D4-4CF0-9F64-9A02F944B9DA}" destId="{615C9778-BD00-4575-B42A-6EB4C762A247}" srcOrd="4" destOrd="0" presId="urn:microsoft.com/office/officeart/2005/8/layout/radial4"/>
    <dgm:cxn modelId="{3478C70D-421A-4431-BA93-4EABA9EE4407}" type="presParOf" srcId="{CD17A2D5-77D4-4CF0-9F64-9A02F944B9DA}" destId="{2F99349F-7DC5-4D3B-8A78-8C48D8FDDB48}" srcOrd="5" destOrd="0" presId="urn:microsoft.com/office/officeart/2005/8/layout/radial4"/>
    <dgm:cxn modelId="{DA6C894B-BFCA-458F-8B26-AC882A7E5593}" type="presParOf" srcId="{CD17A2D5-77D4-4CF0-9F64-9A02F944B9DA}" destId="{CB759B71-FAEE-46DD-984E-0C25E2F51342}" srcOrd="6" destOrd="0" presId="urn:microsoft.com/office/officeart/2005/8/layout/radial4"/>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B5A650-3AC5-4AC9-9C10-2E47D550B90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EF79E217-C139-4E83-85CA-B48B3DEF17AA}">
      <dgm:prSet phldrT="[Texto]" custT="1"/>
      <dgm:spPr>
        <a:solidFill>
          <a:schemeClr val="accent5">
            <a:lumMod val="20000"/>
            <a:lumOff val="80000"/>
            <a:alpha val="52000"/>
          </a:schemeClr>
        </a:solidFill>
      </dgm:spPr>
      <dgm:t>
        <a:bodyPr/>
        <a:lstStyle/>
        <a:p>
          <a:r>
            <a:rPr lang="pt-BR" sz="3000" b="1" dirty="0" smtClean="0">
              <a:solidFill>
                <a:schemeClr val="accent1">
                  <a:lumMod val="75000"/>
                </a:schemeClr>
              </a:solidFill>
            </a:rPr>
            <a:t>Aquisições públicas </a:t>
          </a:r>
          <a:r>
            <a:rPr lang="pt-BR" sz="1800" b="1" dirty="0" smtClean="0">
              <a:solidFill>
                <a:schemeClr val="accent1">
                  <a:lumMod val="75000"/>
                </a:schemeClr>
              </a:solidFill>
            </a:rPr>
            <a:t>(vulnerabilidades)</a:t>
          </a:r>
          <a:endParaRPr lang="pt-BR" sz="1800" b="1" dirty="0">
            <a:solidFill>
              <a:schemeClr val="accent1">
                <a:lumMod val="75000"/>
              </a:schemeClr>
            </a:solidFill>
          </a:endParaRPr>
        </a:p>
      </dgm:t>
    </dgm:pt>
    <dgm:pt modelId="{DE2CF956-6F2F-454A-9684-A0077CB6B69B}" type="parTrans" cxnId="{69B5A155-BDDA-4D55-8035-99125FC431B1}">
      <dgm:prSet/>
      <dgm:spPr/>
      <dgm:t>
        <a:bodyPr/>
        <a:lstStyle/>
        <a:p>
          <a:endParaRPr lang="pt-BR"/>
        </a:p>
      </dgm:t>
    </dgm:pt>
    <dgm:pt modelId="{73A729AA-2B8F-4554-9CB6-39577D9F6980}" type="sibTrans" cxnId="{69B5A155-BDDA-4D55-8035-99125FC431B1}">
      <dgm:prSet/>
      <dgm:spPr/>
      <dgm:t>
        <a:bodyPr/>
        <a:lstStyle/>
        <a:p>
          <a:endParaRPr lang="pt-BR"/>
        </a:p>
      </dgm:t>
    </dgm:pt>
    <dgm:pt modelId="{C00BA38F-B375-4971-9E8E-00315384AFF0}">
      <dgm:prSet phldrT="[Texto]"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pt-BR" sz="24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pt-BR" sz="2600" b="1" dirty="0" smtClean="0">
              <a:solidFill>
                <a:schemeClr val="accent1">
                  <a:lumMod val="75000"/>
                </a:schemeClr>
              </a:solidFill>
            </a:rPr>
            <a:t>erros administrativos e nas decisões tomadas </a:t>
          </a:r>
        </a:p>
        <a:p>
          <a:pPr defTabSz="1155700">
            <a:lnSpc>
              <a:spcPct val="90000"/>
            </a:lnSpc>
            <a:spcBef>
              <a:spcPct val="0"/>
            </a:spcBef>
            <a:spcAft>
              <a:spcPct val="35000"/>
            </a:spcAft>
          </a:pPr>
          <a:endParaRPr lang="pt-BR" sz="2600" b="1" dirty="0">
            <a:solidFill>
              <a:schemeClr val="tx1"/>
            </a:solidFill>
          </a:endParaRPr>
        </a:p>
      </dgm:t>
    </dgm:pt>
    <dgm:pt modelId="{2E56D9B1-54A0-4402-89B7-C6F67A3DB26E}" type="parTrans" cxnId="{F6F98F84-6448-48C7-A77E-0FA250F5B811}">
      <dgm:prSet/>
      <dgm:spPr>
        <a:solidFill>
          <a:schemeClr val="accent1">
            <a:lumMod val="75000"/>
          </a:schemeClr>
        </a:solidFill>
      </dgm:spPr>
      <dgm:t>
        <a:bodyPr/>
        <a:lstStyle/>
        <a:p>
          <a:endParaRPr lang="pt-BR" dirty="0"/>
        </a:p>
      </dgm:t>
    </dgm:pt>
    <dgm:pt modelId="{EF147964-C2A1-4A1F-8451-DF6523E7E14A}" type="sibTrans" cxnId="{F6F98F84-6448-48C7-A77E-0FA250F5B811}">
      <dgm:prSet/>
      <dgm:spPr/>
      <dgm:t>
        <a:bodyPr/>
        <a:lstStyle/>
        <a:p>
          <a:endParaRPr lang="pt-BR"/>
        </a:p>
      </dgm:t>
    </dgm:pt>
    <dgm:pt modelId="{1105A2E6-38D8-47D4-B2D7-9827E798F6C6}">
      <dgm:prSet phldrT="[Texto]" custT="1"/>
      <dgm:spPr>
        <a:solidFill>
          <a:schemeClr val="bg1"/>
        </a:solidFill>
        <a:ln>
          <a:solidFill>
            <a:schemeClr val="tx1"/>
          </a:solidFill>
        </a:ln>
      </dgm:spPr>
      <dgm:t>
        <a:bodyPr/>
        <a:lstStyle/>
        <a:p>
          <a:r>
            <a:rPr lang="pt-BR" sz="2800" b="1" dirty="0" smtClean="0">
              <a:solidFill>
                <a:schemeClr val="accent1">
                  <a:lumMod val="75000"/>
                </a:schemeClr>
              </a:solidFill>
            </a:rPr>
            <a:t>Corrupção, desperdício, fraudes, ineficiência</a:t>
          </a:r>
          <a:endParaRPr lang="pt-BR" sz="2800" b="1" dirty="0">
            <a:solidFill>
              <a:schemeClr val="accent1">
                <a:lumMod val="75000"/>
              </a:schemeClr>
            </a:solidFill>
          </a:endParaRPr>
        </a:p>
      </dgm:t>
    </dgm:pt>
    <dgm:pt modelId="{27300F38-6671-4A95-94B4-64C60913D119}" type="parTrans" cxnId="{88405D53-3A3E-476A-93F1-A5CE8976C2D5}">
      <dgm:prSet/>
      <dgm:spPr>
        <a:solidFill>
          <a:schemeClr val="accent1">
            <a:lumMod val="75000"/>
          </a:schemeClr>
        </a:solidFill>
      </dgm:spPr>
      <dgm:t>
        <a:bodyPr/>
        <a:lstStyle/>
        <a:p>
          <a:endParaRPr lang="pt-BR" dirty="0"/>
        </a:p>
      </dgm:t>
    </dgm:pt>
    <dgm:pt modelId="{A3767DBC-AA2A-41C3-B992-81584F5C15E2}" type="sibTrans" cxnId="{88405D53-3A3E-476A-93F1-A5CE8976C2D5}">
      <dgm:prSet/>
      <dgm:spPr/>
      <dgm:t>
        <a:bodyPr/>
        <a:lstStyle/>
        <a:p>
          <a:endParaRPr lang="pt-BR"/>
        </a:p>
      </dgm:t>
    </dgm:pt>
    <dgm:pt modelId="{42A0D667-9A3B-406C-8B5B-481F4D6289F8}">
      <dgm:prSet custT="1"/>
      <dgm:spPr>
        <a:solidFill>
          <a:schemeClr val="bg1"/>
        </a:solidFill>
        <a:ln>
          <a:solidFill>
            <a:schemeClr val="tx1"/>
          </a:solidFill>
        </a:ln>
      </dgm:spPr>
      <dgm:t>
        <a:bodyPr/>
        <a:lstStyle/>
        <a:p>
          <a:r>
            <a:rPr lang="pt-BR" sz="2800" b="1" dirty="0" smtClean="0">
              <a:solidFill>
                <a:schemeClr val="accent1">
                  <a:lumMod val="75000"/>
                </a:schemeClr>
              </a:solidFill>
            </a:rPr>
            <a:t>Compras em maior número e de objetos complexos e em diversas áreas </a:t>
          </a:r>
        </a:p>
      </dgm:t>
    </dgm:pt>
    <dgm:pt modelId="{EA71D82F-5B40-408A-935F-294D9D6E6406}" type="parTrans" cxnId="{288EA6D7-F80B-4E18-9287-187DCA27B32E}">
      <dgm:prSet/>
      <dgm:spPr>
        <a:solidFill>
          <a:schemeClr val="accent1">
            <a:lumMod val="75000"/>
          </a:schemeClr>
        </a:solidFill>
      </dgm:spPr>
      <dgm:t>
        <a:bodyPr/>
        <a:lstStyle/>
        <a:p>
          <a:endParaRPr lang="pt-BR" dirty="0"/>
        </a:p>
      </dgm:t>
    </dgm:pt>
    <dgm:pt modelId="{A163BC30-3020-4789-8C99-1DB6BFE78848}" type="sibTrans" cxnId="{288EA6D7-F80B-4E18-9287-187DCA27B32E}">
      <dgm:prSet/>
      <dgm:spPr/>
      <dgm:t>
        <a:bodyPr/>
        <a:lstStyle/>
        <a:p>
          <a:endParaRPr lang="pt-BR"/>
        </a:p>
      </dgm:t>
    </dgm:pt>
    <dgm:pt modelId="{CD17A2D5-77D4-4CF0-9F64-9A02F944B9DA}" type="pres">
      <dgm:prSet presAssocID="{32B5A650-3AC5-4AC9-9C10-2E47D550B900}" presName="cycle" presStyleCnt="0">
        <dgm:presLayoutVars>
          <dgm:chMax val="1"/>
          <dgm:dir/>
          <dgm:animLvl val="ctr"/>
          <dgm:resizeHandles val="exact"/>
        </dgm:presLayoutVars>
      </dgm:prSet>
      <dgm:spPr/>
      <dgm:t>
        <a:bodyPr/>
        <a:lstStyle/>
        <a:p>
          <a:endParaRPr lang="pt-BR"/>
        </a:p>
      </dgm:t>
    </dgm:pt>
    <dgm:pt modelId="{576E25E6-A00F-4A95-8EF7-C2E350715B9E}" type="pres">
      <dgm:prSet presAssocID="{EF79E217-C139-4E83-85CA-B48B3DEF17AA}" presName="centerShape" presStyleLbl="node0" presStyleIdx="0" presStyleCnt="1" custScaleX="110014" custLinFactNeighborX="1187" custLinFactNeighborY="-2551"/>
      <dgm:spPr/>
      <dgm:t>
        <a:bodyPr/>
        <a:lstStyle/>
        <a:p>
          <a:endParaRPr lang="pt-BR"/>
        </a:p>
      </dgm:t>
    </dgm:pt>
    <dgm:pt modelId="{4196B647-B014-482A-BC06-82885FE4DA83}" type="pres">
      <dgm:prSet presAssocID="{2E56D9B1-54A0-4402-89B7-C6F67A3DB26E}" presName="parTrans" presStyleLbl="bgSibTrans2D1" presStyleIdx="0" presStyleCnt="3" custAng="19352542" custFlipHor="1" custScaleX="37156" custLinFactNeighborX="41832" custLinFactNeighborY="-80513"/>
      <dgm:spPr/>
      <dgm:t>
        <a:bodyPr/>
        <a:lstStyle/>
        <a:p>
          <a:endParaRPr lang="pt-BR"/>
        </a:p>
      </dgm:t>
    </dgm:pt>
    <dgm:pt modelId="{3540E9FB-7483-467A-8671-AC0728A553D0}" type="pres">
      <dgm:prSet presAssocID="{C00BA38F-B375-4971-9E8E-00315384AFF0}" presName="node" presStyleLbl="node1" presStyleIdx="0" presStyleCnt="3" custScaleX="110952" custScaleY="153372" custRadScaleRad="90327" custRadScaleInc="-32593">
        <dgm:presLayoutVars>
          <dgm:bulletEnabled val="1"/>
        </dgm:presLayoutVars>
      </dgm:prSet>
      <dgm:spPr/>
      <dgm:t>
        <a:bodyPr/>
        <a:lstStyle/>
        <a:p>
          <a:endParaRPr lang="pt-BR"/>
        </a:p>
      </dgm:t>
    </dgm:pt>
    <dgm:pt modelId="{2F6B2CF6-8E30-4C9A-ACC7-569CE4EC80EA}" type="pres">
      <dgm:prSet presAssocID="{EA71D82F-5B40-408A-935F-294D9D6E6406}" presName="parTrans" presStyleLbl="bgSibTrans2D1" presStyleIdx="1" presStyleCnt="3" custAng="11058975" custFlipHor="1" custScaleX="46094" custLinFactNeighborX="5032" custLinFactNeighborY="88701"/>
      <dgm:spPr/>
      <dgm:t>
        <a:bodyPr/>
        <a:lstStyle/>
        <a:p>
          <a:endParaRPr lang="pt-BR"/>
        </a:p>
      </dgm:t>
    </dgm:pt>
    <dgm:pt modelId="{615C9778-BD00-4575-B42A-6EB4C762A247}" type="pres">
      <dgm:prSet presAssocID="{42A0D667-9A3B-406C-8B5B-481F4D6289F8}" presName="node" presStyleLbl="node1" presStyleIdx="1" presStyleCnt="3" custScaleX="252313" custScaleY="107671" custRadScaleRad="96506" custRadScaleInc="-4471">
        <dgm:presLayoutVars>
          <dgm:bulletEnabled val="1"/>
        </dgm:presLayoutVars>
      </dgm:prSet>
      <dgm:spPr/>
      <dgm:t>
        <a:bodyPr/>
        <a:lstStyle/>
        <a:p>
          <a:endParaRPr lang="pt-BR"/>
        </a:p>
      </dgm:t>
    </dgm:pt>
    <dgm:pt modelId="{2F99349F-7DC5-4D3B-8A78-8C48D8FDDB48}" type="pres">
      <dgm:prSet presAssocID="{27300F38-6671-4A95-94B4-64C60913D119}" presName="parTrans" presStyleLbl="bgSibTrans2D1" presStyleIdx="2" presStyleCnt="3" custAng="9798732" custFlipHor="0" custScaleX="34808" custLinFactNeighborX="-48030" custLinFactNeighborY="-79715"/>
      <dgm:spPr/>
      <dgm:t>
        <a:bodyPr/>
        <a:lstStyle/>
        <a:p>
          <a:endParaRPr lang="pt-BR"/>
        </a:p>
      </dgm:t>
    </dgm:pt>
    <dgm:pt modelId="{CB759B71-FAEE-46DD-984E-0C25E2F51342}" type="pres">
      <dgm:prSet presAssocID="{1105A2E6-38D8-47D4-B2D7-9827E798F6C6}" presName="node" presStyleLbl="node1" presStyleIdx="2" presStyleCnt="3" custScaleX="111497" custScaleY="141298" custRadScaleRad="92938" custRadScaleInc="30031">
        <dgm:presLayoutVars>
          <dgm:bulletEnabled val="1"/>
        </dgm:presLayoutVars>
      </dgm:prSet>
      <dgm:spPr/>
      <dgm:t>
        <a:bodyPr/>
        <a:lstStyle/>
        <a:p>
          <a:endParaRPr lang="pt-BR"/>
        </a:p>
      </dgm:t>
    </dgm:pt>
  </dgm:ptLst>
  <dgm:cxnLst>
    <dgm:cxn modelId="{288EA6D7-F80B-4E18-9287-187DCA27B32E}" srcId="{EF79E217-C139-4E83-85CA-B48B3DEF17AA}" destId="{42A0D667-9A3B-406C-8B5B-481F4D6289F8}" srcOrd="1" destOrd="0" parTransId="{EA71D82F-5B40-408A-935F-294D9D6E6406}" sibTransId="{A163BC30-3020-4789-8C99-1DB6BFE78848}"/>
    <dgm:cxn modelId="{4F302605-F93F-4CAA-B2AE-0F72FF58D8D4}" type="presOf" srcId="{32B5A650-3AC5-4AC9-9C10-2E47D550B900}" destId="{CD17A2D5-77D4-4CF0-9F64-9A02F944B9DA}" srcOrd="0" destOrd="0" presId="urn:microsoft.com/office/officeart/2005/8/layout/radial4"/>
    <dgm:cxn modelId="{88405D53-3A3E-476A-93F1-A5CE8976C2D5}" srcId="{EF79E217-C139-4E83-85CA-B48B3DEF17AA}" destId="{1105A2E6-38D8-47D4-B2D7-9827E798F6C6}" srcOrd="2" destOrd="0" parTransId="{27300F38-6671-4A95-94B4-64C60913D119}" sibTransId="{A3767DBC-AA2A-41C3-B992-81584F5C15E2}"/>
    <dgm:cxn modelId="{1091E163-BC6F-4EE6-AF3D-E21E07B286D6}" type="presOf" srcId="{EF79E217-C139-4E83-85CA-B48B3DEF17AA}" destId="{576E25E6-A00F-4A95-8EF7-C2E350715B9E}" srcOrd="0" destOrd="0" presId="urn:microsoft.com/office/officeart/2005/8/layout/radial4"/>
    <dgm:cxn modelId="{29AA6DB8-2A29-4D84-A8A3-1927587BAACA}" type="presOf" srcId="{42A0D667-9A3B-406C-8B5B-481F4D6289F8}" destId="{615C9778-BD00-4575-B42A-6EB4C762A247}" srcOrd="0" destOrd="0" presId="urn:microsoft.com/office/officeart/2005/8/layout/radial4"/>
    <dgm:cxn modelId="{13BC2287-524A-4385-B146-5E3C395A1B40}" type="presOf" srcId="{EA71D82F-5B40-408A-935F-294D9D6E6406}" destId="{2F6B2CF6-8E30-4C9A-ACC7-569CE4EC80EA}" srcOrd="0" destOrd="0" presId="urn:microsoft.com/office/officeart/2005/8/layout/radial4"/>
    <dgm:cxn modelId="{7CF9FBE2-4535-42C2-97E7-4F1337C145AE}" type="presOf" srcId="{27300F38-6671-4A95-94B4-64C60913D119}" destId="{2F99349F-7DC5-4D3B-8A78-8C48D8FDDB48}" srcOrd="0" destOrd="0" presId="urn:microsoft.com/office/officeart/2005/8/layout/radial4"/>
    <dgm:cxn modelId="{F0AEA755-A104-4E63-8F6C-FDD017C4BDB0}" type="presOf" srcId="{2E56D9B1-54A0-4402-89B7-C6F67A3DB26E}" destId="{4196B647-B014-482A-BC06-82885FE4DA83}" srcOrd="0" destOrd="0" presId="urn:microsoft.com/office/officeart/2005/8/layout/radial4"/>
    <dgm:cxn modelId="{CBC4C411-131E-4D14-85B1-7C437AF3EB7A}" type="presOf" srcId="{C00BA38F-B375-4971-9E8E-00315384AFF0}" destId="{3540E9FB-7483-467A-8671-AC0728A553D0}" srcOrd="0" destOrd="0" presId="urn:microsoft.com/office/officeart/2005/8/layout/radial4"/>
    <dgm:cxn modelId="{69B5A155-BDDA-4D55-8035-99125FC431B1}" srcId="{32B5A650-3AC5-4AC9-9C10-2E47D550B900}" destId="{EF79E217-C139-4E83-85CA-B48B3DEF17AA}" srcOrd="0" destOrd="0" parTransId="{DE2CF956-6F2F-454A-9684-A0077CB6B69B}" sibTransId="{73A729AA-2B8F-4554-9CB6-39577D9F6980}"/>
    <dgm:cxn modelId="{F6F98F84-6448-48C7-A77E-0FA250F5B811}" srcId="{EF79E217-C139-4E83-85CA-B48B3DEF17AA}" destId="{C00BA38F-B375-4971-9E8E-00315384AFF0}" srcOrd="0" destOrd="0" parTransId="{2E56D9B1-54A0-4402-89B7-C6F67A3DB26E}" sibTransId="{EF147964-C2A1-4A1F-8451-DF6523E7E14A}"/>
    <dgm:cxn modelId="{CC9BA023-C41C-4A43-A134-10595A9F7DDB}" type="presOf" srcId="{1105A2E6-38D8-47D4-B2D7-9827E798F6C6}" destId="{CB759B71-FAEE-46DD-984E-0C25E2F51342}" srcOrd="0" destOrd="0" presId="urn:microsoft.com/office/officeart/2005/8/layout/radial4"/>
    <dgm:cxn modelId="{9CECB530-2B20-4A8F-BC3E-4C3DACA54115}" type="presParOf" srcId="{CD17A2D5-77D4-4CF0-9F64-9A02F944B9DA}" destId="{576E25E6-A00F-4A95-8EF7-C2E350715B9E}" srcOrd="0" destOrd="0" presId="urn:microsoft.com/office/officeart/2005/8/layout/radial4"/>
    <dgm:cxn modelId="{24731C53-DFA0-4CA2-8719-BDAB37F06F9E}" type="presParOf" srcId="{CD17A2D5-77D4-4CF0-9F64-9A02F944B9DA}" destId="{4196B647-B014-482A-BC06-82885FE4DA83}" srcOrd="1" destOrd="0" presId="urn:microsoft.com/office/officeart/2005/8/layout/radial4"/>
    <dgm:cxn modelId="{0E09FC09-87EA-4AA7-8AAD-C3B09D568042}" type="presParOf" srcId="{CD17A2D5-77D4-4CF0-9F64-9A02F944B9DA}" destId="{3540E9FB-7483-467A-8671-AC0728A553D0}" srcOrd="2" destOrd="0" presId="urn:microsoft.com/office/officeart/2005/8/layout/radial4"/>
    <dgm:cxn modelId="{7268DB94-0095-435E-AABA-CD5D94C7D25A}" type="presParOf" srcId="{CD17A2D5-77D4-4CF0-9F64-9A02F944B9DA}" destId="{2F6B2CF6-8E30-4C9A-ACC7-569CE4EC80EA}" srcOrd="3" destOrd="0" presId="urn:microsoft.com/office/officeart/2005/8/layout/radial4"/>
    <dgm:cxn modelId="{CB3C722F-AEBB-49C8-8AFF-D43BAA5BF97E}" type="presParOf" srcId="{CD17A2D5-77D4-4CF0-9F64-9A02F944B9DA}" destId="{615C9778-BD00-4575-B42A-6EB4C762A247}" srcOrd="4" destOrd="0" presId="urn:microsoft.com/office/officeart/2005/8/layout/radial4"/>
    <dgm:cxn modelId="{BABD5613-E5FD-49C1-8C39-97974B29FB09}" type="presParOf" srcId="{CD17A2D5-77D4-4CF0-9F64-9A02F944B9DA}" destId="{2F99349F-7DC5-4D3B-8A78-8C48D8FDDB48}" srcOrd="5" destOrd="0" presId="urn:microsoft.com/office/officeart/2005/8/layout/radial4"/>
    <dgm:cxn modelId="{720F9EF9-42B5-40FE-9D14-35DEEC342B5B}" type="presParOf" srcId="{CD17A2D5-77D4-4CF0-9F64-9A02F944B9DA}" destId="{CB759B71-FAEE-46DD-984E-0C25E2F51342}" srcOrd="6" destOrd="0" presId="urn:microsoft.com/office/officeart/2005/8/layout/radial4"/>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2B5A650-3AC5-4AC9-9C10-2E47D550B90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pt-BR"/>
        </a:p>
      </dgm:t>
    </dgm:pt>
    <dgm:pt modelId="{EF79E217-C139-4E83-85CA-B48B3DEF17AA}">
      <dgm:prSet phldrT="[Texto]" custT="1"/>
      <dgm:spPr>
        <a:solidFill>
          <a:schemeClr val="accent5">
            <a:lumMod val="20000"/>
            <a:lumOff val="80000"/>
            <a:alpha val="52000"/>
          </a:schemeClr>
        </a:solidFill>
      </dgm:spPr>
      <dgm:t>
        <a:bodyPr/>
        <a:lstStyle/>
        <a:p>
          <a:r>
            <a:rPr lang="pt-BR" sz="3000" b="1" dirty="0" smtClean="0">
              <a:solidFill>
                <a:schemeClr val="accent1">
                  <a:lumMod val="75000"/>
                </a:schemeClr>
              </a:solidFill>
            </a:rPr>
            <a:t>Aquisições públicas </a:t>
          </a:r>
          <a:r>
            <a:rPr lang="pt-BR" sz="1800" b="1" dirty="0" smtClean="0">
              <a:solidFill>
                <a:schemeClr val="accent1">
                  <a:lumMod val="75000"/>
                </a:schemeClr>
              </a:solidFill>
            </a:rPr>
            <a:t>(prevenir e mitigar os riscos)</a:t>
          </a:r>
          <a:endParaRPr lang="pt-BR" sz="1800" b="1" dirty="0">
            <a:solidFill>
              <a:schemeClr val="accent1">
                <a:lumMod val="75000"/>
              </a:schemeClr>
            </a:solidFill>
          </a:endParaRPr>
        </a:p>
      </dgm:t>
    </dgm:pt>
    <dgm:pt modelId="{DE2CF956-6F2F-454A-9684-A0077CB6B69B}" type="parTrans" cxnId="{69B5A155-BDDA-4D55-8035-99125FC431B1}">
      <dgm:prSet/>
      <dgm:spPr/>
      <dgm:t>
        <a:bodyPr/>
        <a:lstStyle/>
        <a:p>
          <a:endParaRPr lang="pt-BR"/>
        </a:p>
      </dgm:t>
    </dgm:pt>
    <dgm:pt modelId="{73A729AA-2B8F-4554-9CB6-39577D9F6980}" type="sibTrans" cxnId="{69B5A155-BDDA-4D55-8035-99125FC431B1}">
      <dgm:prSet/>
      <dgm:spPr/>
      <dgm:t>
        <a:bodyPr/>
        <a:lstStyle/>
        <a:p>
          <a:endParaRPr lang="pt-BR"/>
        </a:p>
      </dgm:t>
    </dgm:pt>
    <dgm:pt modelId="{C00BA38F-B375-4971-9E8E-00315384AFF0}">
      <dgm:prSet phldrT="[Texto]"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pt-BR" sz="2400" b="1" dirty="0" smtClean="0">
            <a:solidFill>
              <a:schemeClr val="tx1"/>
            </a:solidFill>
          </a:endParaRPr>
        </a:p>
        <a:p>
          <a:pPr marL="0" marR="0" indent="0" defTabSz="914400" eaLnBrk="1" fontAlgn="auto" latinLnBrk="0" hangingPunct="1">
            <a:lnSpc>
              <a:spcPct val="100000"/>
            </a:lnSpc>
            <a:spcBef>
              <a:spcPts val="0"/>
            </a:spcBef>
            <a:spcAft>
              <a:spcPts val="0"/>
            </a:spcAft>
            <a:buClrTx/>
            <a:buSzTx/>
            <a:buFontTx/>
            <a:buNone/>
            <a:tabLst/>
            <a:defRPr/>
          </a:pPr>
          <a:r>
            <a:rPr lang="pt-BR" sz="2600" b="1" dirty="0" smtClean="0">
              <a:solidFill>
                <a:schemeClr val="accent1">
                  <a:lumMod val="75000"/>
                </a:schemeClr>
              </a:solidFill>
            </a:rPr>
            <a:t>Compras eletrônicas</a:t>
          </a:r>
        </a:p>
        <a:p>
          <a:pPr marL="0" marR="0" indent="0" defTabSz="914400" eaLnBrk="1" fontAlgn="auto" latinLnBrk="0" hangingPunct="1">
            <a:lnSpc>
              <a:spcPct val="100000"/>
            </a:lnSpc>
            <a:spcBef>
              <a:spcPts val="0"/>
            </a:spcBef>
            <a:spcAft>
              <a:spcPts val="0"/>
            </a:spcAft>
            <a:buClrTx/>
            <a:buSzTx/>
            <a:buFontTx/>
            <a:buNone/>
            <a:tabLst/>
            <a:defRPr/>
          </a:pPr>
          <a:r>
            <a:rPr lang="pt-BR" sz="2000" b="1" dirty="0" smtClean="0">
              <a:solidFill>
                <a:schemeClr val="tx1"/>
              </a:solidFill>
            </a:rPr>
            <a:t>(</a:t>
          </a:r>
          <a:r>
            <a:rPr lang="pt-BR" sz="2000" b="1" dirty="0" err="1" smtClean="0">
              <a:solidFill>
                <a:srgbClr val="FF0000"/>
              </a:solidFill>
            </a:rPr>
            <a:t>e-procurement</a:t>
          </a:r>
          <a:r>
            <a:rPr lang="pt-BR" sz="2000" b="1" dirty="0" smtClean="0">
              <a:solidFill>
                <a:schemeClr val="tx1"/>
              </a:solidFill>
            </a:rPr>
            <a:t>)</a:t>
          </a:r>
        </a:p>
        <a:p>
          <a:pPr defTabSz="1155700">
            <a:lnSpc>
              <a:spcPct val="90000"/>
            </a:lnSpc>
            <a:spcBef>
              <a:spcPct val="0"/>
            </a:spcBef>
            <a:spcAft>
              <a:spcPct val="35000"/>
            </a:spcAft>
          </a:pPr>
          <a:endParaRPr lang="pt-BR" sz="2600" b="1" dirty="0">
            <a:solidFill>
              <a:schemeClr val="tx1"/>
            </a:solidFill>
          </a:endParaRPr>
        </a:p>
      </dgm:t>
    </dgm:pt>
    <dgm:pt modelId="{2E56D9B1-54A0-4402-89B7-C6F67A3DB26E}" type="parTrans" cxnId="{F6F98F84-6448-48C7-A77E-0FA250F5B811}">
      <dgm:prSet/>
      <dgm:spPr>
        <a:solidFill>
          <a:schemeClr val="tx1"/>
        </a:solidFill>
      </dgm:spPr>
      <dgm:t>
        <a:bodyPr/>
        <a:lstStyle/>
        <a:p>
          <a:endParaRPr lang="pt-BR" dirty="0"/>
        </a:p>
      </dgm:t>
    </dgm:pt>
    <dgm:pt modelId="{EF147964-C2A1-4A1F-8451-DF6523E7E14A}" type="sibTrans" cxnId="{F6F98F84-6448-48C7-A77E-0FA250F5B811}">
      <dgm:prSet/>
      <dgm:spPr/>
      <dgm:t>
        <a:bodyPr/>
        <a:lstStyle/>
        <a:p>
          <a:endParaRPr lang="pt-BR"/>
        </a:p>
      </dgm:t>
    </dgm:pt>
    <dgm:pt modelId="{1105A2E6-38D8-47D4-B2D7-9827E798F6C6}">
      <dgm:prSet phldrT="[Texto]" custT="1"/>
      <dgm:spPr>
        <a:solidFill>
          <a:schemeClr val="bg1"/>
        </a:solidFill>
        <a:ln>
          <a:solidFill>
            <a:schemeClr val="tx1"/>
          </a:solidFill>
        </a:ln>
      </dgm:spPr>
      <dgm:t>
        <a:bodyPr/>
        <a:lstStyle/>
        <a:p>
          <a:r>
            <a:rPr lang="pt-BR" sz="2800" b="1" smtClean="0">
              <a:solidFill>
                <a:schemeClr val="accent1">
                  <a:lumMod val="75000"/>
                </a:schemeClr>
              </a:solidFill>
            </a:rPr>
            <a:t>avaliação </a:t>
          </a:r>
          <a:r>
            <a:rPr lang="pt-BR" sz="2800" b="1" dirty="0" smtClean="0">
              <a:solidFill>
                <a:schemeClr val="accent1">
                  <a:lumMod val="75000"/>
                </a:schemeClr>
              </a:solidFill>
            </a:rPr>
            <a:t>das </a:t>
          </a:r>
          <a:r>
            <a:rPr lang="pt-BR" sz="2800" b="1" dirty="0" smtClean="0">
              <a:solidFill>
                <a:srgbClr val="FF0000"/>
              </a:solidFill>
            </a:rPr>
            <a:t>políticas e cenário </a:t>
          </a:r>
          <a:r>
            <a:rPr lang="pt-BR" sz="2800" b="1" dirty="0" smtClean="0">
              <a:solidFill>
                <a:schemeClr val="accent1">
                  <a:lumMod val="75000"/>
                </a:schemeClr>
              </a:solidFill>
            </a:rPr>
            <a:t>de compras </a:t>
          </a:r>
          <a:r>
            <a:rPr lang="pt-BR" sz="2700" b="1" dirty="0" smtClean="0">
              <a:solidFill>
                <a:schemeClr val="accent1">
                  <a:lumMod val="75000"/>
                </a:schemeClr>
              </a:solidFill>
            </a:rPr>
            <a:t>(</a:t>
          </a:r>
          <a:r>
            <a:rPr lang="pt-BR" sz="2700" b="1" u="sng" dirty="0" smtClean="0">
              <a:solidFill>
                <a:schemeClr val="accent1">
                  <a:lumMod val="75000"/>
                </a:schemeClr>
              </a:solidFill>
            </a:rPr>
            <a:t>conhecimento</a:t>
          </a:r>
          <a:r>
            <a:rPr lang="pt-BR" sz="2700" b="1" dirty="0" smtClean="0">
              <a:solidFill>
                <a:schemeClr val="accent1">
                  <a:lumMod val="75000"/>
                </a:schemeClr>
              </a:solidFill>
            </a:rPr>
            <a:t>)</a:t>
          </a:r>
          <a:endParaRPr lang="pt-BR" sz="2700" b="1" dirty="0">
            <a:solidFill>
              <a:schemeClr val="accent1">
                <a:lumMod val="75000"/>
              </a:schemeClr>
            </a:solidFill>
          </a:endParaRPr>
        </a:p>
      </dgm:t>
    </dgm:pt>
    <dgm:pt modelId="{27300F38-6671-4A95-94B4-64C60913D119}" type="parTrans" cxnId="{88405D53-3A3E-476A-93F1-A5CE8976C2D5}">
      <dgm:prSet/>
      <dgm:spPr>
        <a:solidFill>
          <a:schemeClr val="tx1"/>
        </a:solidFill>
      </dgm:spPr>
      <dgm:t>
        <a:bodyPr/>
        <a:lstStyle/>
        <a:p>
          <a:endParaRPr lang="pt-BR" dirty="0"/>
        </a:p>
      </dgm:t>
    </dgm:pt>
    <dgm:pt modelId="{A3767DBC-AA2A-41C3-B992-81584F5C15E2}" type="sibTrans" cxnId="{88405D53-3A3E-476A-93F1-A5CE8976C2D5}">
      <dgm:prSet/>
      <dgm:spPr/>
      <dgm:t>
        <a:bodyPr/>
        <a:lstStyle/>
        <a:p>
          <a:endParaRPr lang="pt-BR"/>
        </a:p>
      </dgm:t>
    </dgm:pt>
    <dgm:pt modelId="{42A0D667-9A3B-406C-8B5B-481F4D6289F8}">
      <dgm:prSet custT="1"/>
      <dgm:spPr>
        <a:solidFill>
          <a:schemeClr val="bg1"/>
        </a:solidFill>
        <a:ln>
          <a:solidFill>
            <a:schemeClr val="tx1"/>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t-BR" sz="2800" b="1" dirty="0" smtClean="0">
              <a:solidFill>
                <a:schemeClr val="accent1">
                  <a:lumMod val="75000"/>
                </a:schemeClr>
              </a:solidFill>
            </a:rPr>
            <a:t>boa governança, gestão de riscos e controles internos, transparência</a:t>
          </a:r>
        </a:p>
        <a:p>
          <a:r>
            <a:rPr lang="pt-BR" sz="2800" b="1" dirty="0" smtClean="0">
              <a:solidFill>
                <a:schemeClr val="accent1">
                  <a:lumMod val="75000"/>
                </a:schemeClr>
              </a:solidFill>
            </a:rPr>
            <a:t>e pessoal qualificado</a:t>
          </a:r>
        </a:p>
      </dgm:t>
    </dgm:pt>
    <dgm:pt modelId="{EA71D82F-5B40-408A-935F-294D9D6E6406}" type="parTrans" cxnId="{288EA6D7-F80B-4E18-9287-187DCA27B32E}">
      <dgm:prSet/>
      <dgm:spPr>
        <a:solidFill>
          <a:schemeClr val="tx1"/>
        </a:solidFill>
      </dgm:spPr>
      <dgm:t>
        <a:bodyPr/>
        <a:lstStyle/>
        <a:p>
          <a:endParaRPr lang="pt-BR" dirty="0"/>
        </a:p>
      </dgm:t>
    </dgm:pt>
    <dgm:pt modelId="{A163BC30-3020-4789-8C99-1DB6BFE78848}" type="sibTrans" cxnId="{288EA6D7-F80B-4E18-9287-187DCA27B32E}">
      <dgm:prSet/>
      <dgm:spPr/>
      <dgm:t>
        <a:bodyPr/>
        <a:lstStyle/>
        <a:p>
          <a:endParaRPr lang="pt-BR"/>
        </a:p>
      </dgm:t>
    </dgm:pt>
    <dgm:pt modelId="{CD17A2D5-77D4-4CF0-9F64-9A02F944B9DA}" type="pres">
      <dgm:prSet presAssocID="{32B5A650-3AC5-4AC9-9C10-2E47D550B900}" presName="cycle" presStyleCnt="0">
        <dgm:presLayoutVars>
          <dgm:chMax val="1"/>
          <dgm:dir/>
          <dgm:animLvl val="ctr"/>
          <dgm:resizeHandles val="exact"/>
        </dgm:presLayoutVars>
      </dgm:prSet>
      <dgm:spPr/>
      <dgm:t>
        <a:bodyPr/>
        <a:lstStyle/>
        <a:p>
          <a:endParaRPr lang="pt-BR"/>
        </a:p>
      </dgm:t>
    </dgm:pt>
    <dgm:pt modelId="{576E25E6-A00F-4A95-8EF7-C2E350715B9E}" type="pres">
      <dgm:prSet presAssocID="{EF79E217-C139-4E83-85CA-B48B3DEF17AA}" presName="centerShape" presStyleLbl="node0" presStyleIdx="0" presStyleCnt="1" custScaleX="110014" custLinFactNeighborX="1187" custLinFactNeighborY="-2551"/>
      <dgm:spPr/>
      <dgm:t>
        <a:bodyPr/>
        <a:lstStyle/>
        <a:p>
          <a:endParaRPr lang="pt-BR"/>
        </a:p>
      </dgm:t>
    </dgm:pt>
    <dgm:pt modelId="{4196B647-B014-482A-BC06-82885FE4DA83}" type="pres">
      <dgm:prSet presAssocID="{2E56D9B1-54A0-4402-89B7-C6F67A3DB26E}" presName="parTrans" presStyleLbl="bgSibTrans2D1" presStyleIdx="0" presStyleCnt="3" custAng="19352542" custFlipHor="1" custScaleX="37156" custLinFactNeighborX="41832" custLinFactNeighborY="-80513"/>
      <dgm:spPr/>
      <dgm:t>
        <a:bodyPr/>
        <a:lstStyle/>
        <a:p>
          <a:endParaRPr lang="pt-BR"/>
        </a:p>
      </dgm:t>
    </dgm:pt>
    <dgm:pt modelId="{3540E9FB-7483-467A-8671-AC0728A553D0}" type="pres">
      <dgm:prSet presAssocID="{C00BA38F-B375-4971-9E8E-00315384AFF0}" presName="node" presStyleLbl="node1" presStyleIdx="0" presStyleCnt="3" custScaleX="110952" custScaleY="153372" custRadScaleRad="90327" custRadScaleInc="-32593">
        <dgm:presLayoutVars>
          <dgm:bulletEnabled val="1"/>
        </dgm:presLayoutVars>
      </dgm:prSet>
      <dgm:spPr/>
      <dgm:t>
        <a:bodyPr/>
        <a:lstStyle/>
        <a:p>
          <a:endParaRPr lang="pt-BR"/>
        </a:p>
      </dgm:t>
    </dgm:pt>
    <dgm:pt modelId="{2F6B2CF6-8E30-4C9A-ACC7-569CE4EC80EA}" type="pres">
      <dgm:prSet presAssocID="{EA71D82F-5B40-408A-935F-294D9D6E6406}" presName="parTrans" presStyleLbl="bgSibTrans2D1" presStyleIdx="1" presStyleCnt="3" custAng="11058975" custFlipHor="1" custScaleX="46094" custLinFactNeighborX="5032" custLinFactNeighborY="88701"/>
      <dgm:spPr/>
      <dgm:t>
        <a:bodyPr/>
        <a:lstStyle/>
        <a:p>
          <a:endParaRPr lang="pt-BR"/>
        </a:p>
      </dgm:t>
    </dgm:pt>
    <dgm:pt modelId="{615C9778-BD00-4575-B42A-6EB4C762A247}" type="pres">
      <dgm:prSet presAssocID="{42A0D667-9A3B-406C-8B5B-481F4D6289F8}" presName="node" presStyleLbl="node1" presStyleIdx="1" presStyleCnt="3" custScaleX="252313" custScaleY="107671" custRadScaleRad="96506" custRadScaleInc="-4471">
        <dgm:presLayoutVars>
          <dgm:bulletEnabled val="1"/>
        </dgm:presLayoutVars>
      </dgm:prSet>
      <dgm:spPr/>
      <dgm:t>
        <a:bodyPr/>
        <a:lstStyle/>
        <a:p>
          <a:endParaRPr lang="pt-BR"/>
        </a:p>
      </dgm:t>
    </dgm:pt>
    <dgm:pt modelId="{2F99349F-7DC5-4D3B-8A78-8C48D8FDDB48}" type="pres">
      <dgm:prSet presAssocID="{27300F38-6671-4A95-94B4-64C60913D119}" presName="parTrans" presStyleLbl="bgSibTrans2D1" presStyleIdx="2" presStyleCnt="3" custAng="9798732" custFlipHor="0" custScaleX="34808" custLinFactNeighborX="-48030" custLinFactNeighborY="-79715"/>
      <dgm:spPr/>
      <dgm:t>
        <a:bodyPr/>
        <a:lstStyle/>
        <a:p>
          <a:endParaRPr lang="pt-BR"/>
        </a:p>
      </dgm:t>
    </dgm:pt>
    <dgm:pt modelId="{CB759B71-FAEE-46DD-984E-0C25E2F51342}" type="pres">
      <dgm:prSet presAssocID="{1105A2E6-38D8-47D4-B2D7-9827E798F6C6}" presName="node" presStyleLbl="node1" presStyleIdx="2" presStyleCnt="3" custScaleX="111497" custScaleY="141298" custRadScaleRad="92938" custRadScaleInc="30031">
        <dgm:presLayoutVars>
          <dgm:bulletEnabled val="1"/>
        </dgm:presLayoutVars>
      </dgm:prSet>
      <dgm:spPr/>
      <dgm:t>
        <a:bodyPr/>
        <a:lstStyle/>
        <a:p>
          <a:endParaRPr lang="pt-BR"/>
        </a:p>
      </dgm:t>
    </dgm:pt>
  </dgm:ptLst>
  <dgm:cxnLst>
    <dgm:cxn modelId="{5B1D258D-2188-4F55-B148-19129B1ED48B}" type="presOf" srcId="{32B5A650-3AC5-4AC9-9C10-2E47D550B900}" destId="{CD17A2D5-77D4-4CF0-9F64-9A02F944B9DA}" srcOrd="0" destOrd="0" presId="urn:microsoft.com/office/officeart/2005/8/layout/radial4"/>
    <dgm:cxn modelId="{AA7594FA-8C88-4778-BCAE-5D79956A70E6}" type="presOf" srcId="{2E56D9B1-54A0-4402-89B7-C6F67A3DB26E}" destId="{4196B647-B014-482A-BC06-82885FE4DA83}" srcOrd="0" destOrd="0" presId="urn:microsoft.com/office/officeart/2005/8/layout/radial4"/>
    <dgm:cxn modelId="{F6F98F84-6448-48C7-A77E-0FA250F5B811}" srcId="{EF79E217-C139-4E83-85CA-B48B3DEF17AA}" destId="{C00BA38F-B375-4971-9E8E-00315384AFF0}" srcOrd="0" destOrd="0" parTransId="{2E56D9B1-54A0-4402-89B7-C6F67A3DB26E}" sibTransId="{EF147964-C2A1-4A1F-8451-DF6523E7E14A}"/>
    <dgm:cxn modelId="{B1C78BDF-C02E-452C-B1BC-C314C5582245}" type="presOf" srcId="{42A0D667-9A3B-406C-8B5B-481F4D6289F8}" destId="{615C9778-BD00-4575-B42A-6EB4C762A247}" srcOrd="0" destOrd="0" presId="urn:microsoft.com/office/officeart/2005/8/layout/radial4"/>
    <dgm:cxn modelId="{1E547E2C-0376-4575-AE81-FD50E857562A}" type="presOf" srcId="{27300F38-6671-4A95-94B4-64C60913D119}" destId="{2F99349F-7DC5-4D3B-8A78-8C48D8FDDB48}" srcOrd="0" destOrd="0" presId="urn:microsoft.com/office/officeart/2005/8/layout/radial4"/>
    <dgm:cxn modelId="{F5FB52B8-A8DB-41A7-B73F-508472E29A1D}" type="presOf" srcId="{1105A2E6-38D8-47D4-B2D7-9827E798F6C6}" destId="{CB759B71-FAEE-46DD-984E-0C25E2F51342}" srcOrd="0" destOrd="0" presId="urn:microsoft.com/office/officeart/2005/8/layout/radial4"/>
    <dgm:cxn modelId="{1F5F9E7D-B6D3-4958-80F3-545529DF2981}" type="presOf" srcId="{C00BA38F-B375-4971-9E8E-00315384AFF0}" destId="{3540E9FB-7483-467A-8671-AC0728A553D0}" srcOrd="0" destOrd="0" presId="urn:microsoft.com/office/officeart/2005/8/layout/radial4"/>
    <dgm:cxn modelId="{F7D2080A-0063-4B7A-BCAD-D7CC9948DE27}" type="presOf" srcId="{EA71D82F-5B40-408A-935F-294D9D6E6406}" destId="{2F6B2CF6-8E30-4C9A-ACC7-569CE4EC80EA}" srcOrd="0" destOrd="0" presId="urn:microsoft.com/office/officeart/2005/8/layout/radial4"/>
    <dgm:cxn modelId="{69B5A155-BDDA-4D55-8035-99125FC431B1}" srcId="{32B5A650-3AC5-4AC9-9C10-2E47D550B900}" destId="{EF79E217-C139-4E83-85CA-B48B3DEF17AA}" srcOrd="0" destOrd="0" parTransId="{DE2CF956-6F2F-454A-9684-A0077CB6B69B}" sibTransId="{73A729AA-2B8F-4554-9CB6-39577D9F6980}"/>
    <dgm:cxn modelId="{288EA6D7-F80B-4E18-9287-187DCA27B32E}" srcId="{EF79E217-C139-4E83-85CA-B48B3DEF17AA}" destId="{42A0D667-9A3B-406C-8B5B-481F4D6289F8}" srcOrd="1" destOrd="0" parTransId="{EA71D82F-5B40-408A-935F-294D9D6E6406}" sibTransId="{A163BC30-3020-4789-8C99-1DB6BFE78848}"/>
    <dgm:cxn modelId="{05A1015B-C981-44BB-8C2E-1368EE1EE40E}" type="presOf" srcId="{EF79E217-C139-4E83-85CA-B48B3DEF17AA}" destId="{576E25E6-A00F-4A95-8EF7-C2E350715B9E}" srcOrd="0" destOrd="0" presId="urn:microsoft.com/office/officeart/2005/8/layout/radial4"/>
    <dgm:cxn modelId="{88405D53-3A3E-476A-93F1-A5CE8976C2D5}" srcId="{EF79E217-C139-4E83-85CA-B48B3DEF17AA}" destId="{1105A2E6-38D8-47D4-B2D7-9827E798F6C6}" srcOrd="2" destOrd="0" parTransId="{27300F38-6671-4A95-94B4-64C60913D119}" sibTransId="{A3767DBC-AA2A-41C3-B992-81584F5C15E2}"/>
    <dgm:cxn modelId="{6AC7EFBF-AFE1-4ADF-B085-F96310CD9CC3}" type="presParOf" srcId="{CD17A2D5-77D4-4CF0-9F64-9A02F944B9DA}" destId="{576E25E6-A00F-4A95-8EF7-C2E350715B9E}" srcOrd="0" destOrd="0" presId="urn:microsoft.com/office/officeart/2005/8/layout/radial4"/>
    <dgm:cxn modelId="{79054377-AA9A-4EBE-9573-D05613B5010F}" type="presParOf" srcId="{CD17A2D5-77D4-4CF0-9F64-9A02F944B9DA}" destId="{4196B647-B014-482A-BC06-82885FE4DA83}" srcOrd="1" destOrd="0" presId="urn:microsoft.com/office/officeart/2005/8/layout/radial4"/>
    <dgm:cxn modelId="{93164710-35E5-441F-986B-864EF59FB6B7}" type="presParOf" srcId="{CD17A2D5-77D4-4CF0-9F64-9A02F944B9DA}" destId="{3540E9FB-7483-467A-8671-AC0728A553D0}" srcOrd="2" destOrd="0" presId="urn:microsoft.com/office/officeart/2005/8/layout/radial4"/>
    <dgm:cxn modelId="{8C5561B1-996F-49E6-8D58-D5C70FDC19DB}" type="presParOf" srcId="{CD17A2D5-77D4-4CF0-9F64-9A02F944B9DA}" destId="{2F6B2CF6-8E30-4C9A-ACC7-569CE4EC80EA}" srcOrd="3" destOrd="0" presId="urn:microsoft.com/office/officeart/2005/8/layout/radial4"/>
    <dgm:cxn modelId="{B73E79D2-F75D-4296-B4F5-A6F47B0C51F8}" type="presParOf" srcId="{CD17A2D5-77D4-4CF0-9F64-9A02F944B9DA}" destId="{615C9778-BD00-4575-B42A-6EB4C762A247}" srcOrd="4" destOrd="0" presId="urn:microsoft.com/office/officeart/2005/8/layout/radial4"/>
    <dgm:cxn modelId="{3A7AF4BB-EF11-4023-8441-F0E18BD004CD}" type="presParOf" srcId="{CD17A2D5-77D4-4CF0-9F64-9A02F944B9DA}" destId="{2F99349F-7DC5-4D3B-8A78-8C48D8FDDB48}" srcOrd="5" destOrd="0" presId="urn:microsoft.com/office/officeart/2005/8/layout/radial4"/>
    <dgm:cxn modelId="{44B62340-3F49-42A3-926F-4085F7805A98}" type="presParOf" srcId="{CD17A2D5-77D4-4CF0-9F64-9A02F944B9DA}" destId="{CB759B71-FAEE-46DD-984E-0C25E2F51342}" srcOrd="6" destOrd="0" presId="urn:microsoft.com/office/officeart/2005/8/layout/radial4"/>
  </dgm:cxnLst>
  <dgm:bg>
    <a:noFill/>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2F2DB-A0B1-4B81-A134-7D542695FC87}">
      <dsp:nvSpPr>
        <dsp:cNvPr id="0" name=""/>
        <dsp:cNvSpPr/>
      </dsp:nvSpPr>
      <dsp:spPr>
        <a:xfrm rot="16200000">
          <a:off x="2205110" y="-260902"/>
          <a:ext cx="1440160" cy="1961964"/>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smtClean="0"/>
            <a:t>Evitar</a:t>
          </a:r>
          <a:endParaRPr lang="pt-BR" sz="2400" kern="1200" dirty="0"/>
        </a:p>
      </dsp:txBody>
      <dsp:txXfrm rot="5400000">
        <a:off x="1944208" y="0"/>
        <a:ext cx="1961964" cy="1080120"/>
      </dsp:txXfrm>
    </dsp:sp>
    <dsp:sp modelId="{BCB9EE6C-9A37-4AC8-90AE-2C1C188137B2}">
      <dsp:nvSpPr>
        <dsp:cNvPr id="0" name=""/>
        <dsp:cNvSpPr/>
      </dsp:nvSpPr>
      <dsp:spPr>
        <a:xfrm>
          <a:off x="59310" y="0"/>
          <a:ext cx="1961964" cy="1440160"/>
        </a:xfrm>
        <a:prstGeom prst="round1Rect">
          <a:avLst/>
        </a:prstGeom>
        <a:solidFill>
          <a:srgbClr val="FF6600"/>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smtClean="0"/>
            <a:t>Transferir</a:t>
          </a:r>
          <a:endParaRPr lang="pt-BR" sz="2400" kern="1200" dirty="0"/>
        </a:p>
      </dsp:txBody>
      <dsp:txXfrm>
        <a:off x="59310" y="0"/>
        <a:ext cx="1961964" cy="1080120"/>
      </dsp:txXfrm>
    </dsp:sp>
    <dsp:sp modelId="{A52B481A-FB5A-4933-81E8-220B637A439B}">
      <dsp:nvSpPr>
        <dsp:cNvPr id="0" name=""/>
        <dsp:cNvSpPr/>
      </dsp:nvSpPr>
      <dsp:spPr>
        <a:xfrm rot="10800000">
          <a:off x="1944208" y="1440160"/>
          <a:ext cx="1961964" cy="1440160"/>
        </a:xfrm>
        <a:prstGeom prst="round1Rect">
          <a:avLst/>
        </a:prstGeom>
        <a:solidFill>
          <a:srgbClr val="009DD9"/>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smtClean="0"/>
            <a:t>Mitigar</a:t>
          </a:r>
          <a:endParaRPr lang="pt-BR" sz="2400" kern="1200" dirty="0"/>
        </a:p>
      </dsp:txBody>
      <dsp:txXfrm rot="10800000">
        <a:off x="1944208" y="1800200"/>
        <a:ext cx="1961964" cy="1080120"/>
      </dsp:txXfrm>
    </dsp:sp>
    <dsp:sp modelId="{D1CDDD78-AD0E-42C6-8EFC-2B0F81011DE6}">
      <dsp:nvSpPr>
        <dsp:cNvPr id="0" name=""/>
        <dsp:cNvSpPr/>
      </dsp:nvSpPr>
      <dsp:spPr>
        <a:xfrm rot="5400000">
          <a:off x="321369" y="1179257"/>
          <a:ext cx="1440160" cy="1961964"/>
        </a:xfrm>
        <a:prstGeom prst="round1Rect">
          <a:avLst/>
        </a:prstGeom>
        <a:solidFill>
          <a:srgbClr val="00B050"/>
        </a:solidFill>
        <a:ln>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pt-BR" sz="2400" kern="1200" dirty="0" smtClean="0"/>
            <a:t>Aceitar</a:t>
          </a:r>
          <a:endParaRPr lang="pt-BR" sz="2400" kern="1200" dirty="0"/>
        </a:p>
      </dsp:txBody>
      <dsp:txXfrm rot="-5400000">
        <a:off x="60467" y="1800200"/>
        <a:ext cx="1961964" cy="1080120"/>
      </dsp:txXfrm>
    </dsp:sp>
    <dsp:sp modelId="{34F5045F-9D28-41C8-8E4E-148461EF876B}">
      <dsp:nvSpPr>
        <dsp:cNvPr id="0" name=""/>
        <dsp:cNvSpPr/>
      </dsp:nvSpPr>
      <dsp:spPr>
        <a:xfrm>
          <a:off x="1368148" y="1095061"/>
          <a:ext cx="1177178" cy="720080"/>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w="28575">
          <a:solidFill>
            <a:schemeClr val="tx1"/>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t-BR" sz="2000" kern="1200" dirty="0" smtClean="0"/>
            <a:t>Resposta</a:t>
          </a:r>
          <a:endParaRPr lang="pt-BR" sz="2000" kern="1200" dirty="0"/>
        </a:p>
      </dsp:txBody>
      <dsp:txXfrm>
        <a:off x="1403299" y="1130212"/>
        <a:ext cx="1106876" cy="64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E25E6-A00F-4A95-8EF7-C2E350715B9E}">
      <dsp:nvSpPr>
        <dsp:cNvPr id="0" name=""/>
        <dsp:cNvSpPr/>
      </dsp:nvSpPr>
      <dsp:spPr>
        <a:xfrm>
          <a:off x="3168319" y="3096372"/>
          <a:ext cx="2609469" cy="2371943"/>
        </a:xfrm>
        <a:prstGeom prst="ellipse">
          <a:avLst/>
        </a:prstGeom>
        <a:solidFill>
          <a:schemeClr val="accent5">
            <a:lumMod val="20000"/>
            <a:lumOff val="80000"/>
            <a:alpha val="5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pt-BR" sz="3000" b="1" kern="1200" dirty="0" smtClean="0">
              <a:solidFill>
                <a:schemeClr val="accent1">
                  <a:lumMod val="75000"/>
                </a:schemeClr>
              </a:solidFill>
            </a:rPr>
            <a:t>Aquisições </a:t>
          </a:r>
          <a:r>
            <a:rPr lang="pt-BR" sz="1800" b="1" kern="1200" dirty="0" smtClean="0">
              <a:solidFill>
                <a:schemeClr val="accent1">
                  <a:lumMod val="75000"/>
                </a:schemeClr>
              </a:solidFill>
            </a:rPr>
            <a:t>(poder de compra, uso da demanda)</a:t>
          </a:r>
          <a:endParaRPr lang="pt-BR" sz="1800" b="1" kern="1200" dirty="0">
            <a:solidFill>
              <a:schemeClr val="accent1">
                <a:lumMod val="75000"/>
              </a:schemeClr>
            </a:solidFill>
          </a:endParaRPr>
        </a:p>
      </dsp:txBody>
      <dsp:txXfrm>
        <a:off x="3550467" y="3443735"/>
        <a:ext cx="1845173" cy="1677217"/>
      </dsp:txXfrm>
    </dsp:sp>
    <dsp:sp modelId="{4196B647-B014-482A-BC06-82885FE4DA83}">
      <dsp:nvSpPr>
        <dsp:cNvPr id="0" name=""/>
        <dsp:cNvSpPr/>
      </dsp:nvSpPr>
      <dsp:spPr>
        <a:xfrm rot="12329623" flipH="1">
          <a:off x="2632895" y="2920643"/>
          <a:ext cx="674887"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540E9FB-7483-467A-8671-AC0728A553D0}">
      <dsp:nvSpPr>
        <dsp:cNvPr id="0" name=""/>
        <dsp:cNvSpPr/>
      </dsp:nvSpPr>
      <dsp:spPr>
        <a:xfrm>
          <a:off x="71998" y="2232253"/>
          <a:ext cx="2500132" cy="2764801"/>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pt-BR" sz="24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pt-BR" sz="2600" b="1" kern="1200" dirty="0" smtClean="0">
              <a:solidFill>
                <a:schemeClr val="accent1">
                  <a:lumMod val="75000"/>
                </a:schemeClr>
              </a:solidFill>
            </a:rPr>
            <a:t>instrumento de implementação de </a:t>
          </a:r>
          <a:r>
            <a:rPr lang="pt-BR" sz="2600" b="1" kern="1200" dirty="0" smtClean="0">
              <a:solidFill>
                <a:srgbClr val="FF0000"/>
              </a:solidFill>
            </a:rPr>
            <a:t>políticas da organização </a:t>
          </a:r>
          <a:r>
            <a:rPr lang="pt-BR" sz="2600" b="1" kern="1200" dirty="0" smtClean="0">
              <a:solidFill>
                <a:schemeClr val="accent1">
                  <a:lumMod val="75000"/>
                </a:schemeClr>
              </a:solidFill>
            </a:rPr>
            <a:t>(resultado, produtividade, eficiência)</a:t>
          </a:r>
        </a:p>
        <a:p>
          <a:pPr lvl="0" algn="ctr" defTabSz="1155700">
            <a:lnSpc>
              <a:spcPct val="90000"/>
            </a:lnSpc>
            <a:spcBef>
              <a:spcPct val="0"/>
            </a:spcBef>
            <a:spcAft>
              <a:spcPct val="35000"/>
            </a:spcAft>
          </a:pPr>
          <a:endParaRPr lang="pt-BR" sz="2600" b="1" kern="1200" dirty="0">
            <a:solidFill>
              <a:schemeClr val="tx1"/>
            </a:solidFill>
          </a:endParaRPr>
        </a:p>
      </dsp:txBody>
      <dsp:txXfrm>
        <a:off x="145224" y="2305479"/>
        <a:ext cx="2353680" cy="2618349"/>
      </dsp:txXfrm>
    </dsp:sp>
    <dsp:sp modelId="{2F6B2CF6-8E30-4C9A-ACC7-569CE4EC80EA}">
      <dsp:nvSpPr>
        <dsp:cNvPr id="0" name=""/>
        <dsp:cNvSpPr/>
      </dsp:nvSpPr>
      <dsp:spPr>
        <a:xfrm rot="16200000" flipH="1">
          <a:off x="3955665" y="2288213"/>
          <a:ext cx="888196"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15C9778-BD00-4575-B42A-6EB4C762A247}">
      <dsp:nvSpPr>
        <dsp:cNvPr id="0" name=""/>
        <dsp:cNvSpPr/>
      </dsp:nvSpPr>
      <dsp:spPr>
        <a:xfrm>
          <a:off x="1387546" y="95383"/>
          <a:ext cx="5685485" cy="1940960"/>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accent1">
                  <a:lumMod val="75000"/>
                </a:schemeClr>
              </a:solidFill>
            </a:rPr>
            <a:t>alocação de recursos em setores estratégicos e relevantes para o </a:t>
          </a:r>
          <a:r>
            <a:rPr lang="pt-BR" sz="2800" b="1" kern="1200" dirty="0" smtClean="0">
              <a:solidFill>
                <a:srgbClr val="FF0000"/>
              </a:solidFill>
            </a:rPr>
            <a:t>desenvolvimento organizacional, social e ambiental (</a:t>
          </a:r>
          <a:r>
            <a:rPr lang="pt-BR" sz="2800" b="1" i="1" kern="1200" dirty="0" err="1" smtClean="0">
              <a:solidFill>
                <a:srgbClr val="FF0000"/>
              </a:solidFill>
            </a:rPr>
            <a:t>value</a:t>
          </a:r>
          <a:r>
            <a:rPr lang="pt-BR" sz="2800" b="1" i="1" kern="1200" dirty="0" smtClean="0">
              <a:solidFill>
                <a:srgbClr val="FF0000"/>
              </a:solidFill>
            </a:rPr>
            <a:t> for </a:t>
          </a:r>
          <a:r>
            <a:rPr lang="pt-BR" sz="2800" b="1" i="1" kern="1200" dirty="0" err="1" smtClean="0">
              <a:solidFill>
                <a:srgbClr val="FF0000"/>
              </a:solidFill>
            </a:rPr>
            <a:t>money</a:t>
          </a:r>
          <a:r>
            <a:rPr lang="pt-BR" sz="2800" b="1" kern="1200" dirty="0" smtClean="0">
              <a:solidFill>
                <a:srgbClr val="FF0000"/>
              </a:solidFill>
            </a:rPr>
            <a:t>)</a:t>
          </a:r>
        </a:p>
      </dsp:txBody>
      <dsp:txXfrm>
        <a:off x="1444395" y="152232"/>
        <a:ext cx="5571787" cy="1827262"/>
      </dsp:txXfrm>
    </dsp:sp>
    <dsp:sp modelId="{2F99349F-7DC5-4D3B-8A78-8C48D8FDDB48}">
      <dsp:nvSpPr>
        <dsp:cNvPr id="0" name=""/>
        <dsp:cNvSpPr/>
      </dsp:nvSpPr>
      <dsp:spPr>
        <a:xfrm rot="8941106">
          <a:off x="5531217" y="2844602"/>
          <a:ext cx="608126"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B759B71-FAEE-46DD-984E-0C25E2F51342}">
      <dsp:nvSpPr>
        <dsp:cNvPr id="0" name=""/>
        <dsp:cNvSpPr/>
      </dsp:nvSpPr>
      <dsp:spPr>
        <a:xfrm>
          <a:off x="6264702" y="2232235"/>
          <a:ext cx="2512413" cy="2547146"/>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accent1">
                  <a:lumMod val="75000"/>
                </a:schemeClr>
              </a:solidFill>
            </a:rPr>
            <a:t>Promoção de </a:t>
          </a:r>
          <a:r>
            <a:rPr lang="pt-BR" sz="2800" b="1" kern="1200" dirty="0" smtClean="0">
              <a:solidFill>
                <a:srgbClr val="FF0000"/>
              </a:solidFill>
            </a:rPr>
            <a:t>inovação e avanço tecnológico</a:t>
          </a:r>
          <a:endParaRPr lang="pt-BR" sz="2800" b="1" kern="1200" dirty="0">
            <a:solidFill>
              <a:srgbClr val="FF0000"/>
            </a:solidFill>
          </a:endParaRPr>
        </a:p>
      </dsp:txBody>
      <dsp:txXfrm>
        <a:off x="6338288" y="2305821"/>
        <a:ext cx="2365241" cy="2399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E25E6-A00F-4A95-8EF7-C2E350715B9E}">
      <dsp:nvSpPr>
        <dsp:cNvPr id="0" name=""/>
        <dsp:cNvSpPr/>
      </dsp:nvSpPr>
      <dsp:spPr>
        <a:xfrm>
          <a:off x="3168319" y="3096372"/>
          <a:ext cx="2609469" cy="2371943"/>
        </a:xfrm>
        <a:prstGeom prst="ellipse">
          <a:avLst/>
        </a:prstGeom>
        <a:solidFill>
          <a:schemeClr val="accent5">
            <a:lumMod val="20000"/>
            <a:lumOff val="80000"/>
            <a:alpha val="5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pt-BR" sz="3000" b="1" kern="1200" dirty="0" smtClean="0">
              <a:solidFill>
                <a:schemeClr val="accent1">
                  <a:lumMod val="75000"/>
                </a:schemeClr>
              </a:solidFill>
            </a:rPr>
            <a:t>Aquisições públicas </a:t>
          </a:r>
          <a:r>
            <a:rPr lang="pt-BR" sz="1800" b="1" kern="1200" dirty="0" smtClean="0">
              <a:solidFill>
                <a:schemeClr val="accent1">
                  <a:lumMod val="75000"/>
                </a:schemeClr>
              </a:solidFill>
            </a:rPr>
            <a:t>(vulnerabilidades)</a:t>
          </a:r>
          <a:endParaRPr lang="pt-BR" sz="1800" b="1" kern="1200" dirty="0">
            <a:solidFill>
              <a:schemeClr val="accent1">
                <a:lumMod val="75000"/>
              </a:schemeClr>
            </a:solidFill>
          </a:endParaRPr>
        </a:p>
      </dsp:txBody>
      <dsp:txXfrm>
        <a:off x="3550467" y="3443735"/>
        <a:ext cx="1845173" cy="1677217"/>
      </dsp:txXfrm>
    </dsp:sp>
    <dsp:sp modelId="{4196B647-B014-482A-BC06-82885FE4DA83}">
      <dsp:nvSpPr>
        <dsp:cNvPr id="0" name=""/>
        <dsp:cNvSpPr/>
      </dsp:nvSpPr>
      <dsp:spPr>
        <a:xfrm rot="12329623" flipH="1">
          <a:off x="2632895" y="2920643"/>
          <a:ext cx="674887" cy="676003"/>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3540E9FB-7483-467A-8671-AC0728A553D0}">
      <dsp:nvSpPr>
        <dsp:cNvPr id="0" name=""/>
        <dsp:cNvSpPr/>
      </dsp:nvSpPr>
      <dsp:spPr>
        <a:xfrm>
          <a:off x="71998" y="2232253"/>
          <a:ext cx="2500132" cy="2764801"/>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pt-BR" sz="24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pt-BR" sz="2600" b="1" kern="1200" dirty="0" smtClean="0">
              <a:solidFill>
                <a:schemeClr val="accent1">
                  <a:lumMod val="75000"/>
                </a:schemeClr>
              </a:solidFill>
            </a:rPr>
            <a:t>erros administrativos e nas decisões tomadas </a:t>
          </a:r>
        </a:p>
        <a:p>
          <a:pPr lvl="0" algn="ctr" defTabSz="1155700">
            <a:lnSpc>
              <a:spcPct val="90000"/>
            </a:lnSpc>
            <a:spcBef>
              <a:spcPct val="0"/>
            </a:spcBef>
            <a:spcAft>
              <a:spcPct val="35000"/>
            </a:spcAft>
          </a:pPr>
          <a:endParaRPr lang="pt-BR" sz="2600" b="1" kern="1200" dirty="0">
            <a:solidFill>
              <a:schemeClr val="tx1"/>
            </a:solidFill>
          </a:endParaRPr>
        </a:p>
      </dsp:txBody>
      <dsp:txXfrm>
        <a:off x="145224" y="2305479"/>
        <a:ext cx="2353680" cy="2618349"/>
      </dsp:txXfrm>
    </dsp:sp>
    <dsp:sp modelId="{2F6B2CF6-8E30-4C9A-ACC7-569CE4EC80EA}">
      <dsp:nvSpPr>
        <dsp:cNvPr id="0" name=""/>
        <dsp:cNvSpPr/>
      </dsp:nvSpPr>
      <dsp:spPr>
        <a:xfrm rot="16200000" flipH="1">
          <a:off x="3955665" y="2288213"/>
          <a:ext cx="888196" cy="676003"/>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15C9778-BD00-4575-B42A-6EB4C762A247}">
      <dsp:nvSpPr>
        <dsp:cNvPr id="0" name=""/>
        <dsp:cNvSpPr/>
      </dsp:nvSpPr>
      <dsp:spPr>
        <a:xfrm>
          <a:off x="1387546" y="95383"/>
          <a:ext cx="5685485" cy="1940960"/>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accent1">
                  <a:lumMod val="75000"/>
                </a:schemeClr>
              </a:solidFill>
            </a:rPr>
            <a:t>Compras em maior número e de objetos complexos e em diversas áreas </a:t>
          </a:r>
        </a:p>
      </dsp:txBody>
      <dsp:txXfrm>
        <a:off x="1444395" y="152232"/>
        <a:ext cx="5571787" cy="1827262"/>
      </dsp:txXfrm>
    </dsp:sp>
    <dsp:sp modelId="{2F99349F-7DC5-4D3B-8A78-8C48D8FDDB48}">
      <dsp:nvSpPr>
        <dsp:cNvPr id="0" name=""/>
        <dsp:cNvSpPr/>
      </dsp:nvSpPr>
      <dsp:spPr>
        <a:xfrm rot="8941106">
          <a:off x="5531217" y="2844602"/>
          <a:ext cx="608126" cy="676003"/>
        </a:xfrm>
        <a:prstGeom prst="leftArrow">
          <a:avLst>
            <a:gd name="adj1" fmla="val 60000"/>
            <a:gd name="adj2" fmla="val 5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B759B71-FAEE-46DD-984E-0C25E2F51342}">
      <dsp:nvSpPr>
        <dsp:cNvPr id="0" name=""/>
        <dsp:cNvSpPr/>
      </dsp:nvSpPr>
      <dsp:spPr>
        <a:xfrm>
          <a:off x="6264702" y="2232235"/>
          <a:ext cx="2512413" cy="2547146"/>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pt-BR" sz="2800" b="1" kern="1200" dirty="0" smtClean="0">
              <a:solidFill>
                <a:schemeClr val="accent1">
                  <a:lumMod val="75000"/>
                </a:schemeClr>
              </a:solidFill>
            </a:rPr>
            <a:t>Corrupção, desperdício, fraudes, ineficiência</a:t>
          </a:r>
          <a:endParaRPr lang="pt-BR" sz="2800" b="1" kern="1200" dirty="0">
            <a:solidFill>
              <a:schemeClr val="accent1">
                <a:lumMod val="75000"/>
              </a:schemeClr>
            </a:solidFill>
          </a:endParaRPr>
        </a:p>
      </dsp:txBody>
      <dsp:txXfrm>
        <a:off x="6338288" y="2305821"/>
        <a:ext cx="2365241" cy="23999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E25E6-A00F-4A95-8EF7-C2E350715B9E}">
      <dsp:nvSpPr>
        <dsp:cNvPr id="0" name=""/>
        <dsp:cNvSpPr/>
      </dsp:nvSpPr>
      <dsp:spPr>
        <a:xfrm>
          <a:off x="3168319" y="3096372"/>
          <a:ext cx="2609469" cy="2371943"/>
        </a:xfrm>
        <a:prstGeom prst="ellipse">
          <a:avLst/>
        </a:prstGeom>
        <a:solidFill>
          <a:schemeClr val="accent5">
            <a:lumMod val="20000"/>
            <a:lumOff val="80000"/>
            <a:alpha val="5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pt-BR" sz="3000" b="1" kern="1200" dirty="0" smtClean="0">
              <a:solidFill>
                <a:schemeClr val="accent1">
                  <a:lumMod val="75000"/>
                </a:schemeClr>
              </a:solidFill>
            </a:rPr>
            <a:t>Aquisições públicas </a:t>
          </a:r>
          <a:r>
            <a:rPr lang="pt-BR" sz="1800" b="1" kern="1200" dirty="0" smtClean="0">
              <a:solidFill>
                <a:schemeClr val="accent1">
                  <a:lumMod val="75000"/>
                </a:schemeClr>
              </a:solidFill>
            </a:rPr>
            <a:t>(prevenir e mitigar os riscos)</a:t>
          </a:r>
          <a:endParaRPr lang="pt-BR" sz="1800" b="1" kern="1200" dirty="0">
            <a:solidFill>
              <a:schemeClr val="accent1">
                <a:lumMod val="75000"/>
              </a:schemeClr>
            </a:solidFill>
          </a:endParaRPr>
        </a:p>
      </dsp:txBody>
      <dsp:txXfrm>
        <a:off x="3550467" y="3443735"/>
        <a:ext cx="1845173" cy="1677217"/>
      </dsp:txXfrm>
    </dsp:sp>
    <dsp:sp modelId="{4196B647-B014-482A-BC06-82885FE4DA83}">
      <dsp:nvSpPr>
        <dsp:cNvPr id="0" name=""/>
        <dsp:cNvSpPr/>
      </dsp:nvSpPr>
      <dsp:spPr>
        <a:xfrm rot="12329623" flipH="1">
          <a:off x="2632895" y="2920643"/>
          <a:ext cx="674887"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3540E9FB-7483-467A-8671-AC0728A553D0}">
      <dsp:nvSpPr>
        <dsp:cNvPr id="0" name=""/>
        <dsp:cNvSpPr/>
      </dsp:nvSpPr>
      <dsp:spPr>
        <a:xfrm>
          <a:off x="71998" y="2232253"/>
          <a:ext cx="2500132" cy="2764801"/>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pt-BR" sz="2400" b="1" kern="1200" dirty="0" smtClean="0">
            <a:solidFill>
              <a:schemeClr val="tx1"/>
            </a:solidFill>
          </a:endParaRPr>
        </a:p>
        <a:p>
          <a:pPr marL="0" marR="0" lvl="0" indent="0" algn="ctr" defTabSz="914400" eaLnBrk="1" fontAlgn="auto" latinLnBrk="0" hangingPunct="1">
            <a:lnSpc>
              <a:spcPct val="100000"/>
            </a:lnSpc>
            <a:spcBef>
              <a:spcPct val="0"/>
            </a:spcBef>
            <a:spcAft>
              <a:spcPts val="0"/>
            </a:spcAft>
            <a:buClrTx/>
            <a:buSzTx/>
            <a:buFontTx/>
            <a:buNone/>
            <a:tabLst/>
            <a:defRPr/>
          </a:pPr>
          <a:r>
            <a:rPr lang="pt-BR" sz="2600" b="1" kern="1200" dirty="0" smtClean="0">
              <a:solidFill>
                <a:schemeClr val="accent1">
                  <a:lumMod val="75000"/>
                </a:schemeClr>
              </a:solidFill>
            </a:rPr>
            <a:t>Compras eletrônicas</a:t>
          </a:r>
        </a:p>
        <a:p>
          <a:pPr marL="0" marR="0" lvl="0" indent="0" algn="ctr" defTabSz="914400" eaLnBrk="1" fontAlgn="auto" latinLnBrk="0" hangingPunct="1">
            <a:lnSpc>
              <a:spcPct val="100000"/>
            </a:lnSpc>
            <a:spcBef>
              <a:spcPct val="0"/>
            </a:spcBef>
            <a:spcAft>
              <a:spcPts val="0"/>
            </a:spcAft>
            <a:buClrTx/>
            <a:buSzTx/>
            <a:buFontTx/>
            <a:buNone/>
            <a:tabLst/>
            <a:defRPr/>
          </a:pPr>
          <a:r>
            <a:rPr lang="pt-BR" sz="2000" b="1" kern="1200" dirty="0" smtClean="0">
              <a:solidFill>
                <a:schemeClr val="tx1"/>
              </a:solidFill>
            </a:rPr>
            <a:t>(</a:t>
          </a:r>
          <a:r>
            <a:rPr lang="pt-BR" sz="2000" b="1" kern="1200" dirty="0" err="1" smtClean="0">
              <a:solidFill>
                <a:srgbClr val="FF0000"/>
              </a:solidFill>
            </a:rPr>
            <a:t>e-procurement</a:t>
          </a:r>
          <a:r>
            <a:rPr lang="pt-BR" sz="2000" b="1" kern="1200" dirty="0" smtClean="0">
              <a:solidFill>
                <a:schemeClr val="tx1"/>
              </a:solidFill>
            </a:rPr>
            <a:t>)</a:t>
          </a:r>
        </a:p>
        <a:p>
          <a:pPr lvl="0" algn="ctr" defTabSz="1155700">
            <a:lnSpc>
              <a:spcPct val="90000"/>
            </a:lnSpc>
            <a:spcBef>
              <a:spcPct val="0"/>
            </a:spcBef>
            <a:spcAft>
              <a:spcPct val="35000"/>
            </a:spcAft>
          </a:pPr>
          <a:endParaRPr lang="pt-BR" sz="2600" b="1" kern="1200" dirty="0">
            <a:solidFill>
              <a:schemeClr val="tx1"/>
            </a:solidFill>
          </a:endParaRPr>
        </a:p>
      </dsp:txBody>
      <dsp:txXfrm>
        <a:off x="145224" y="2305479"/>
        <a:ext cx="2353680" cy="2618349"/>
      </dsp:txXfrm>
    </dsp:sp>
    <dsp:sp modelId="{2F6B2CF6-8E30-4C9A-ACC7-569CE4EC80EA}">
      <dsp:nvSpPr>
        <dsp:cNvPr id="0" name=""/>
        <dsp:cNvSpPr/>
      </dsp:nvSpPr>
      <dsp:spPr>
        <a:xfrm rot="16200000" flipH="1">
          <a:off x="3955665" y="2288213"/>
          <a:ext cx="888196"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615C9778-BD00-4575-B42A-6EB4C762A247}">
      <dsp:nvSpPr>
        <dsp:cNvPr id="0" name=""/>
        <dsp:cNvSpPr/>
      </dsp:nvSpPr>
      <dsp:spPr>
        <a:xfrm>
          <a:off x="1387546" y="95383"/>
          <a:ext cx="5685485" cy="1940960"/>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t-BR" sz="2800" b="1" kern="1200" dirty="0" smtClean="0">
              <a:solidFill>
                <a:schemeClr val="accent1">
                  <a:lumMod val="75000"/>
                </a:schemeClr>
              </a:solidFill>
            </a:rPr>
            <a:t>boa governança, gestão de riscos e controles internos, transparência</a:t>
          </a:r>
        </a:p>
        <a:p>
          <a:pPr lvl="0" algn="ctr">
            <a:spcBef>
              <a:spcPct val="0"/>
            </a:spcBef>
          </a:pPr>
          <a:r>
            <a:rPr lang="pt-BR" sz="2800" b="1" kern="1200" dirty="0" smtClean="0">
              <a:solidFill>
                <a:schemeClr val="accent1">
                  <a:lumMod val="75000"/>
                </a:schemeClr>
              </a:solidFill>
            </a:rPr>
            <a:t>e pessoal qualificado</a:t>
          </a:r>
        </a:p>
      </dsp:txBody>
      <dsp:txXfrm>
        <a:off x="1444395" y="152232"/>
        <a:ext cx="5571787" cy="1827262"/>
      </dsp:txXfrm>
    </dsp:sp>
    <dsp:sp modelId="{2F99349F-7DC5-4D3B-8A78-8C48D8FDDB48}">
      <dsp:nvSpPr>
        <dsp:cNvPr id="0" name=""/>
        <dsp:cNvSpPr/>
      </dsp:nvSpPr>
      <dsp:spPr>
        <a:xfrm rot="8941106">
          <a:off x="5531217" y="2844602"/>
          <a:ext cx="608126" cy="676003"/>
        </a:xfrm>
        <a:prstGeom prst="lef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sp>
    <dsp:sp modelId="{CB759B71-FAEE-46DD-984E-0C25E2F51342}">
      <dsp:nvSpPr>
        <dsp:cNvPr id="0" name=""/>
        <dsp:cNvSpPr/>
      </dsp:nvSpPr>
      <dsp:spPr>
        <a:xfrm>
          <a:off x="6264702" y="2232235"/>
          <a:ext cx="2512413" cy="2547146"/>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pt-BR" sz="2800" b="1" kern="1200" smtClean="0">
              <a:solidFill>
                <a:schemeClr val="accent1">
                  <a:lumMod val="75000"/>
                </a:schemeClr>
              </a:solidFill>
            </a:rPr>
            <a:t>avaliação </a:t>
          </a:r>
          <a:r>
            <a:rPr lang="pt-BR" sz="2800" b="1" kern="1200" dirty="0" smtClean="0">
              <a:solidFill>
                <a:schemeClr val="accent1">
                  <a:lumMod val="75000"/>
                </a:schemeClr>
              </a:solidFill>
            </a:rPr>
            <a:t>das </a:t>
          </a:r>
          <a:r>
            <a:rPr lang="pt-BR" sz="2800" b="1" kern="1200" dirty="0" smtClean="0">
              <a:solidFill>
                <a:srgbClr val="FF0000"/>
              </a:solidFill>
            </a:rPr>
            <a:t>políticas e cenário </a:t>
          </a:r>
          <a:r>
            <a:rPr lang="pt-BR" sz="2800" b="1" kern="1200" dirty="0" smtClean="0">
              <a:solidFill>
                <a:schemeClr val="accent1">
                  <a:lumMod val="75000"/>
                </a:schemeClr>
              </a:solidFill>
            </a:rPr>
            <a:t>de compras </a:t>
          </a:r>
          <a:r>
            <a:rPr lang="pt-BR" sz="2700" b="1" kern="1200" dirty="0" smtClean="0">
              <a:solidFill>
                <a:schemeClr val="accent1">
                  <a:lumMod val="75000"/>
                </a:schemeClr>
              </a:solidFill>
            </a:rPr>
            <a:t>(</a:t>
          </a:r>
          <a:r>
            <a:rPr lang="pt-BR" sz="2700" b="1" u="sng" kern="1200" dirty="0" smtClean="0">
              <a:solidFill>
                <a:schemeClr val="accent1">
                  <a:lumMod val="75000"/>
                </a:schemeClr>
              </a:solidFill>
            </a:rPr>
            <a:t>conhecimento</a:t>
          </a:r>
          <a:r>
            <a:rPr lang="pt-BR" sz="2700" b="1" kern="1200" dirty="0" smtClean="0">
              <a:solidFill>
                <a:schemeClr val="accent1">
                  <a:lumMod val="75000"/>
                </a:schemeClr>
              </a:solidFill>
            </a:rPr>
            <a:t>)</a:t>
          </a:r>
          <a:endParaRPr lang="pt-BR" sz="2700" b="1" kern="1200" dirty="0">
            <a:solidFill>
              <a:schemeClr val="accent1">
                <a:lumMod val="75000"/>
              </a:schemeClr>
            </a:solidFill>
          </a:endParaRPr>
        </a:p>
      </dsp:txBody>
      <dsp:txXfrm>
        <a:off x="6338288" y="2305821"/>
        <a:ext cx="2365241" cy="239997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666128-44F5-409F-8D8B-97F89B2C90B4}" type="datetimeFigureOut">
              <a:rPr lang="pt-BR" smtClean="0"/>
              <a:pPr/>
              <a:t>06/04/2017</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1A8EBE-5218-4266-86B3-8292B36AEDE9}" type="slidenum">
              <a:rPr lang="pt-BR" smtClean="0"/>
              <a:pPr/>
              <a:t>‹nº›</a:t>
            </a:fld>
            <a:endParaRPr lang="pt-BR"/>
          </a:p>
        </p:txBody>
      </p:sp>
    </p:spTree>
    <p:extLst>
      <p:ext uri="{BB962C8B-B14F-4D97-AF65-F5344CB8AC3E}">
        <p14:creationId xmlns:p14="http://schemas.microsoft.com/office/powerpoint/2010/main" val="3676063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E8AB622-A793-4C92-A9F7-043E9F6370BF}" type="datetimeFigureOut">
              <a:rPr lang="pt-BR"/>
              <a:pPr>
                <a:defRPr/>
              </a:pPr>
              <a:t>06/04/2017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E53ED3B-A932-4137-83B5-34263B636671}" type="slidenum">
              <a:rPr lang="pt-BR"/>
              <a:pPr>
                <a:defRPr/>
              </a:pPr>
              <a:t>‹nº›</a:t>
            </a:fld>
            <a:endParaRPr lang="pt-BR"/>
          </a:p>
        </p:txBody>
      </p:sp>
    </p:spTree>
    <p:extLst>
      <p:ext uri="{BB962C8B-B14F-4D97-AF65-F5344CB8AC3E}">
        <p14:creationId xmlns:p14="http://schemas.microsoft.com/office/powerpoint/2010/main" val="3676755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a:t>
            </a:fld>
            <a:endParaRPr lang="pt-BR"/>
          </a:p>
        </p:txBody>
      </p:sp>
    </p:spTree>
    <p:extLst>
      <p:ext uri="{BB962C8B-B14F-4D97-AF65-F5344CB8AC3E}">
        <p14:creationId xmlns:p14="http://schemas.microsoft.com/office/powerpoint/2010/main" val="191696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55000" lnSpcReduction="20000"/>
          </a:bodyPr>
          <a:lstStyle/>
          <a:p>
            <a:pPr defTabSz="914258">
              <a:defRPr/>
            </a:pPr>
            <a:r>
              <a:rPr lang="pt-BR" b="1" dirty="0" smtClean="0"/>
              <a:t>A licitação</a:t>
            </a:r>
            <a:r>
              <a:rPr lang="pt-BR" dirty="0" smtClean="0"/>
              <a:t> deve propiciar ao Estado um bom negócio (ver vantagens acima e não apenas comprar</a:t>
            </a:r>
            <a:r>
              <a:rPr lang="pt-BR" baseline="0" dirty="0" smtClean="0"/>
              <a:t> diretamente com faz a iniciativa privada (preço) – </a:t>
            </a:r>
            <a:r>
              <a:rPr lang="pt-BR" baseline="0" dirty="0" smtClean="0">
                <a:solidFill>
                  <a:srgbClr val="FF0000"/>
                </a:solidFill>
              </a:rPr>
              <a:t>controle da moralidade </a:t>
            </a:r>
            <a:r>
              <a:rPr lang="pt-BR" baseline="0" dirty="0" smtClean="0"/>
              <a:t>e probidade, transparência). pode haver alguma perda no “preço” sim e tolerável...</a:t>
            </a:r>
            <a:r>
              <a:rPr lang="pt-BR" b="1" baseline="0" dirty="0" smtClean="0"/>
              <a:t>tem função social</a:t>
            </a:r>
          </a:p>
          <a:p>
            <a:pPr defTabSz="914258">
              <a:defRPr/>
            </a:pPr>
            <a:endParaRPr lang="pt-BR" dirty="0" smtClean="0"/>
          </a:p>
          <a:p>
            <a:pPr defTabSz="914258">
              <a:defRPr/>
            </a:pPr>
            <a:r>
              <a:rPr lang="pt-BR" dirty="0" smtClean="0"/>
              <a:t>Interesses</a:t>
            </a:r>
            <a:r>
              <a:rPr lang="pt-BR" baseline="0" dirty="0" smtClean="0"/>
              <a:t> imediatos (suprir uma necessidade) e mediatos (desenvolvimento nacional)</a:t>
            </a:r>
            <a:endParaRPr lang="pt-BR" dirty="0" smtClean="0"/>
          </a:p>
          <a:p>
            <a:pPr defTabSz="914258">
              <a:defRPr/>
            </a:pPr>
            <a:endParaRPr lang="pt-BR" dirty="0" smtClean="0"/>
          </a:p>
          <a:p>
            <a:pPr defTabSz="914258">
              <a:defRPr/>
            </a:pPr>
            <a:r>
              <a:rPr lang="pt-BR" baseline="0" dirty="0" smtClean="0"/>
              <a:t>O governo pode desafiar a iniciativa privada a fazer algo mais eficiente e de melhor qualidade com a promessa de compra no futuro...iluminação pública, TI...</a:t>
            </a:r>
          </a:p>
          <a:p>
            <a:pPr defTabSz="914258">
              <a:defRPr/>
            </a:pPr>
            <a:endParaRPr lang="pt-BR" baseline="0" dirty="0" smtClean="0"/>
          </a:p>
          <a:p>
            <a:pPr defTabSz="914258">
              <a:defRPr/>
            </a:pPr>
            <a:r>
              <a:rPr lang="pt-BR" baseline="0" dirty="0" smtClean="0"/>
              <a:t>função social das compras (inibidor do trabalho escravo, micro e pequenas empresas, margem de preferência, e até más empresas.</a:t>
            </a:r>
            <a:r>
              <a:rPr lang="pt-BR" sz="1300" dirty="0" smtClean="0"/>
              <a:t> </a:t>
            </a:r>
          </a:p>
          <a:p>
            <a:pPr defTabSz="914258">
              <a:defRPr/>
            </a:pPr>
            <a:endParaRPr lang="pt-BR" sz="1300" dirty="0" smtClean="0"/>
          </a:p>
          <a:p>
            <a:pPr defTabSz="914258">
              <a:defRPr/>
            </a:pPr>
            <a:r>
              <a:rPr lang="pt-BR" sz="1400" dirty="0" smtClean="0"/>
              <a:t>Questões afetas às compras públicas - Aquecimento global, escassez de água, envelhecimento da população, saúde pública (descartes, por exemplo)</a:t>
            </a:r>
            <a:r>
              <a:rPr lang="pt-BR" dirty="0" smtClean="0"/>
              <a:t> </a:t>
            </a:r>
            <a:r>
              <a:rPr lang="pt-BR" b="1" dirty="0" err="1" smtClean="0"/>
              <a:t>Public</a:t>
            </a:r>
            <a:r>
              <a:rPr lang="pt-BR" b="1" dirty="0" smtClean="0"/>
              <a:t> </a:t>
            </a:r>
            <a:r>
              <a:rPr lang="pt-BR" b="1" dirty="0" err="1" smtClean="0"/>
              <a:t>Procurement</a:t>
            </a:r>
            <a:r>
              <a:rPr lang="pt-BR" b="1" dirty="0" smtClean="0"/>
              <a:t> for </a:t>
            </a:r>
            <a:r>
              <a:rPr lang="pt-BR" b="1" dirty="0" err="1" smtClean="0"/>
              <a:t>Innovation</a:t>
            </a:r>
            <a:r>
              <a:rPr lang="pt-BR" b="1" dirty="0" smtClean="0"/>
              <a:t> (PPI) na mitigação dos chamados grandes desafios europeus: </a:t>
            </a:r>
            <a:endParaRPr lang="pt-BR" sz="1400" b="1" dirty="0" smtClean="0"/>
          </a:p>
          <a:p>
            <a:endParaRPr lang="pt-BR" sz="1300" dirty="0" smtClean="0"/>
          </a:p>
          <a:p>
            <a:r>
              <a:rPr lang="pt-BR" dirty="0" smtClean="0"/>
              <a:t>Ver</a:t>
            </a:r>
            <a:r>
              <a:rPr lang="pt-BR" baseline="0" dirty="0" smtClean="0"/>
              <a:t> o estado como consumidor. - </a:t>
            </a:r>
            <a:r>
              <a:rPr lang="pt-BR" dirty="0" smtClean="0"/>
              <a:t>Compra</a:t>
            </a:r>
            <a:r>
              <a:rPr lang="pt-BR" baseline="0" dirty="0" smtClean="0"/>
              <a:t> pública não é um ato neutro...</a:t>
            </a:r>
            <a:endParaRPr lang="pt-BR" dirty="0" smtClean="0"/>
          </a:p>
          <a:p>
            <a:endParaRPr lang="pt-BR" dirty="0" smtClean="0"/>
          </a:p>
          <a:p>
            <a:r>
              <a:rPr lang="pt-BR" dirty="0" smtClean="0"/>
              <a:t>Planejamento: qual</a:t>
            </a:r>
            <a:r>
              <a:rPr lang="pt-BR" baseline="0" dirty="0" smtClean="0"/>
              <a:t> a necessidade, o interesse público, qual a finalidade da política pública correlata</a:t>
            </a:r>
          </a:p>
          <a:p>
            <a:r>
              <a:rPr lang="pt-BR" baseline="0" dirty="0" smtClean="0"/>
              <a:t>Menor preço, maior vantagem, compras centralizadas, descentralizadas, compartilhadas, conjuntas...? (no mundo se fala em compras cooperativas (necessidades compartilhadas do setor público e usuários privados), compras catalíticas (necessidades de outros usuários, </a:t>
            </a:r>
            <a:r>
              <a:rPr lang="pt-BR" baseline="0" dirty="0" err="1" smtClean="0"/>
              <a:t>extrinsecas</a:t>
            </a:r>
            <a:r>
              <a:rPr lang="pt-BR" baseline="0" dirty="0" smtClean="0"/>
              <a:t> à organização compradora), compras distribuídas (o  setor público aponta oportunidades, mas não se compromete com aquisições)</a:t>
            </a:r>
          </a:p>
          <a:p>
            <a:endParaRPr lang="pt-BR" baseline="0" dirty="0" smtClean="0"/>
          </a:p>
          <a:p>
            <a:r>
              <a:rPr lang="pt-BR" baseline="0" dirty="0" smtClean="0"/>
              <a:t>Padronização, escala, sustentabilidade...    Pensar compras no conceito </a:t>
            </a:r>
            <a:r>
              <a:rPr lang="pt-BR" baseline="0" dirty="0" err="1" smtClean="0"/>
              <a:t>Value</a:t>
            </a:r>
            <a:r>
              <a:rPr lang="pt-BR" baseline="0" dirty="0" smtClean="0"/>
              <a:t> for </a:t>
            </a:r>
            <a:r>
              <a:rPr lang="pt-BR" baseline="0" dirty="0" err="1" smtClean="0"/>
              <a:t>money</a:t>
            </a:r>
            <a:r>
              <a:rPr lang="pt-BR" baseline="0" dirty="0" smtClean="0"/>
              <a:t> (vantagens tangíveis e não tangíveis obtidas nas contratações (além do preço).</a:t>
            </a:r>
          </a:p>
          <a:p>
            <a:endParaRPr lang="pt-BR" dirty="0" smtClean="0"/>
          </a:p>
          <a:p>
            <a:r>
              <a:rPr lang="pt-BR" dirty="0" smtClean="0"/>
              <a:t>Planos Brasil Maior e Inova Empresa </a:t>
            </a:r>
          </a:p>
          <a:p>
            <a:endParaRPr lang="pt-BR" dirty="0" smtClean="0"/>
          </a:p>
          <a:p>
            <a:r>
              <a:rPr lang="pt-BR" dirty="0" smtClean="0"/>
              <a:t>Inovação não quer dizer que as compras serão sustentáveis.</a:t>
            </a:r>
          </a:p>
          <a:p>
            <a:endParaRPr lang="pt-BR" dirty="0" smtClean="0"/>
          </a:p>
          <a:p>
            <a:pPr defTabSz="914258">
              <a:defRPr/>
            </a:pPr>
            <a:r>
              <a:rPr lang="pt-BR" dirty="0" smtClean="0"/>
              <a:t>Constatação do IPEA que as empresas com pouco grau de diferenciação e baixo potencial </a:t>
            </a:r>
            <a:r>
              <a:rPr lang="pt-BR" dirty="0" err="1" smtClean="0"/>
              <a:t>inovativo</a:t>
            </a:r>
            <a:r>
              <a:rPr lang="pt-BR" dirty="0" smtClean="0"/>
              <a:t> acabam sendo as mais beneficiadas pelas compras governamentais, embora a partir de 2010, foram tomadas algumas importantes políticas como a Margem de Preferência, inclusive com adicional para inovação, e dos Decretos privilegiando a competitividade da Industria Nacional da Tecnologia da Informação e Comunicação. – baixo coeficiente de compra governamentais e participação no mercado – não há acompanhamento efetivo do perfil dessas empresas...</a:t>
            </a:r>
          </a:p>
          <a:p>
            <a:pPr defTabSz="914258">
              <a:defRPr/>
            </a:pPr>
            <a:r>
              <a:rPr lang="pt-BR" dirty="0" smtClean="0"/>
              <a:t>Lembrar que inovação traz obsolescência e portanto descarte e destruição da anterior...</a:t>
            </a:r>
          </a:p>
          <a:p>
            <a:pPr defTabSz="914258">
              <a:defRPr/>
            </a:pPr>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10</a:t>
            </a:fld>
            <a:endParaRPr lang="pt-BR"/>
          </a:p>
        </p:txBody>
      </p:sp>
    </p:spTree>
    <p:extLst>
      <p:ext uri="{BB962C8B-B14F-4D97-AF65-F5344CB8AC3E}">
        <p14:creationId xmlns:p14="http://schemas.microsoft.com/office/powerpoint/2010/main" val="16331973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100" dirty="0" smtClean="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11</a:t>
            </a:fld>
            <a:endParaRPr lang="pt-BR" dirty="0"/>
          </a:p>
        </p:txBody>
      </p:sp>
    </p:spTree>
    <p:extLst>
      <p:ext uri="{BB962C8B-B14F-4D97-AF65-F5344CB8AC3E}">
        <p14:creationId xmlns:p14="http://schemas.microsoft.com/office/powerpoint/2010/main" val="6324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Se não der certo, sanções claras para cada tipificação de desvios...</a:t>
            </a:r>
          </a:p>
          <a:p>
            <a:endParaRPr lang="pt-BR" dirty="0" smtClean="0"/>
          </a:p>
          <a:p>
            <a:r>
              <a:rPr lang="pt-BR" dirty="0" smtClean="0"/>
              <a:t>Integridade – usar os recursos de acordo com os propósitos oficiais e alinhados com o interesse público, com constante avaliação das políticas de compras que envolvam os interesses mediatos relativos ao desenvolvimento nacional sustentável.</a:t>
            </a:r>
          </a:p>
          <a:p>
            <a:endParaRPr lang="pt-BR" dirty="0" smtClean="0"/>
          </a:p>
          <a:p>
            <a:r>
              <a:rPr lang="pt-BR" dirty="0" smtClean="0"/>
              <a:t>Para objetivos mediatos – sempre avaliar a adoção dessas práticas com o princípio da eficiência. – apropriado planejamento, com uma análise inicial e dos objetivos pretendidos). Se possível, inclusive de economias...</a:t>
            </a:r>
          </a:p>
          <a:p>
            <a:endParaRPr lang="pt-BR" dirty="0" smtClean="0"/>
          </a:p>
          <a:p>
            <a:r>
              <a:rPr lang="pt-BR" dirty="0" err="1" smtClean="0"/>
              <a:t>E-procurement</a:t>
            </a:r>
            <a:r>
              <a:rPr lang="pt-BR" dirty="0" smtClean="0"/>
              <a:t> – não só o processo, mas também a inteligência advinda para as compras futuras, inclusive  no que concerne a preços.</a:t>
            </a:r>
          </a:p>
          <a:p>
            <a:endParaRPr lang="pt-BR" dirty="0" smtClean="0"/>
          </a:p>
          <a:p>
            <a:r>
              <a:rPr lang="pt-BR" dirty="0" smtClean="0"/>
              <a:t>competição aberta e efetiva, conduta ética e justa das partes envolvidas, transparência e </a:t>
            </a:r>
            <a:r>
              <a:rPr lang="pt-BR" i="1" dirty="0" err="1" smtClean="0"/>
              <a:t>accountability</a:t>
            </a:r>
            <a:r>
              <a:rPr lang="pt-BR" i="1" dirty="0" smtClean="0"/>
              <a:t> e igualdade de condições de competição, aos quais diversos países têm incorporado mais recentemente o conceito de </a:t>
            </a:r>
            <a:r>
              <a:rPr lang="pt-BR" i="1" dirty="0" err="1" smtClean="0"/>
              <a:t>value</a:t>
            </a:r>
            <a:r>
              <a:rPr lang="pt-BR" i="1" dirty="0" smtClean="0"/>
              <a:t> for </a:t>
            </a:r>
            <a:r>
              <a:rPr lang="pt-BR" i="1" dirty="0" err="1" smtClean="0"/>
              <a:t>money</a:t>
            </a:r>
            <a:r>
              <a:rPr lang="pt-BR" i="1" dirty="0" smtClean="0"/>
              <a:t>.</a:t>
            </a:r>
          </a:p>
          <a:p>
            <a:endParaRPr lang="pt-BR" i="1" dirty="0" smtClean="0"/>
          </a:p>
          <a:p>
            <a:r>
              <a:rPr lang="pt-BR" dirty="0" smtClean="0"/>
              <a:t>Ideias para frente: satisfação do cliente (aferição para multar ou suspender o contrato); criar um cadastro positivo de bons fornecedores...</a:t>
            </a:r>
          </a:p>
          <a:p>
            <a:endParaRPr lang="pt-BR" dirty="0" smtClean="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12</a:t>
            </a:fld>
            <a:endParaRPr lang="pt-BR" dirty="0"/>
          </a:p>
        </p:txBody>
      </p:sp>
    </p:spTree>
    <p:extLst>
      <p:ext uri="{BB962C8B-B14F-4D97-AF65-F5344CB8AC3E}">
        <p14:creationId xmlns:p14="http://schemas.microsoft.com/office/powerpoint/2010/main" val="155066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40000" lnSpcReduction="20000"/>
          </a:bodyPr>
          <a:lstStyle/>
          <a:p>
            <a:endParaRPr lang="pt-BR" baseline="0" dirty="0" smtClean="0"/>
          </a:p>
          <a:p>
            <a:r>
              <a:rPr lang="pt-BR" baseline="0" dirty="0" smtClean="0"/>
              <a:t>Demanda/Necessidade = edital = contrato </a:t>
            </a:r>
            <a:r>
              <a:rPr lang="pt-BR" baseline="0" smtClean="0"/>
              <a:t>= solução</a:t>
            </a:r>
          </a:p>
          <a:p>
            <a:endParaRPr lang="pt-BR" baseline="0" smtClean="0"/>
          </a:p>
          <a:p>
            <a:r>
              <a:rPr lang="pt-BR" baseline="0" dirty="0" smtClean="0"/>
              <a:t>É na fase interna que já se verifica possíveis indícios de sobrepreço – Aqui, há a pesquisa de mercado e de preços.</a:t>
            </a:r>
          </a:p>
          <a:p>
            <a:r>
              <a:rPr lang="pt-BR" baseline="0" dirty="0" smtClean="0"/>
              <a:t>Planejamento: especificação em face da necessidade (evitar direcionamento e pode haver casos de indicação de marca desde que justificada técnica e </a:t>
            </a:r>
            <a:r>
              <a:rPr lang="pt-BR" baseline="0" dirty="0" err="1" smtClean="0"/>
              <a:t>economica</a:t>
            </a:r>
            <a:r>
              <a:rPr lang="pt-BR" baseline="0" dirty="0" smtClean="0"/>
              <a:t>), evitar fracionamento (dispensa por valor, verificar se são parcelas de uma mesma obra ou serviço)..., parcelamento do objeto, </a:t>
            </a:r>
          </a:p>
          <a:p>
            <a:r>
              <a:rPr lang="pt-BR" baseline="0" dirty="0" smtClean="0"/>
              <a:t>Detalhe interessante – fase externa – houve a devida publicidade...se deu tratamento para as EPP e ME – LC 123</a:t>
            </a:r>
          </a:p>
          <a:p>
            <a:r>
              <a:rPr lang="pt-BR" baseline="0" dirty="0" smtClean="0"/>
              <a:t>Exemplos de mal planejamento: compra de helicóptero sem quem pilote ou faça manutenção, feira de turismo com área para todas as UF que foram </a:t>
            </a:r>
            <a:r>
              <a:rPr lang="pt-BR" baseline="0" dirty="0" err="1" smtClean="0"/>
              <a:t>contactadas</a:t>
            </a:r>
            <a:r>
              <a:rPr lang="pt-BR" baseline="0" dirty="0" smtClean="0"/>
              <a:t> 2 meses antes e negaram participação.</a:t>
            </a:r>
          </a:p>
          <a:p>
            <a:endParaRPr lang="pt-BR" baseline="0" dirty="0" smtClean="0"/>
          </a:p>
          <a:p>
            <a:pPr marL="0" marR="0" lvl="2" indent="0" algn="just" defTabSz="914400" rtl="0" eaLnBrk="0" fontAlgn="base" latinLnBrk="0" hangingPunct="0">
              <a:lnSpc>
                <a:spcPct val="100000"/>
              </a:lnSpc>
              <a:spcBef>
                <a:spcPct val="30000"/>
              </a:spcBef>
              <a:spcAft>
                <a:spcPct val="0"/>
              </a:spcAft>
              <a:buClrTx/>
              <a:buSzTx/>
              <a:buFontTx/>
              <a:buChar char="-"/>
              <a:tabLst/>
              <a:defRPr/>
            </a:pPr>
            <a:r>
              <a:rPr lang="pt-BR" sz="3000" b="1" dirty="0" smtClean="0"/>
              <a:t>Quais são as</a:t>
            </a:r>
            <a:r>
              <a:rPr lang="pt-BR" sz="3000" b="1" baseline="0" dirty="0" smtClean="0"/>
              <a:t> aquisições mais impactantes para as políticas públicas e missão do órgão. = Comitê de direção – evitar que isto fique disperso...priorizar...</a:t>
            </a:r>
            <a:endParaRPr lang="pt-BR" sz="3000" b="1" dirty="0" smtClean="0"/>
          </a:p>
          <a:p>
            <a:pPr marL="0" marR="0" lvl="2" indent="0" algn="just" defTabSz="914400" rtl="0" eaLnBrk="0" fontAlgn="base" latinLnBrk="0" hangingPunct="0">
              <a:lnSpc>
                <a:spcPct val="100000"/>
              </a:lnSpc>
              <a:spcBef>
                <a:spcPct val="30000"/>
              </a:spcBef>
              <a:spcAft>
                <a:spcPct val="0"/>
              </a:spcAft>
              <a:buClrTx/>
              <a:buSzTx/>
              <a:buFontTx/>
              <a:buChar char="-"/>
              <a:tabLst/>
              <a:defRPr/>
            </a:pPr>
            <a:endParaRPr lang="pt-BR" sz="3000" dirty="0" smtClean="0"/>
          </a:p>
          <a:p>
            <a:pPr marL="0" marR="0" lvl="2" indent="0" algn="just" defTabSz="914400" rtl="0" eaLnBrk="0" fontAlgn="base" latinLnBrk="0" hangingPunct="0">
              <a:lnSpc>
                <a:spcPct val="100000"/>
              </a:lnSpc>
              <a:spcBef>
                <a:spcPct val="30000"/>
              </a:spcBef>
              <a:spcAft>
                <a:spcPct val="0"/>
              </a:spcAft>
              <a:buClrTx/>
              <a:buSzTx/>
              <a:buFontTx/>
              <a:buChar char="-"/>
              <a:tabLst/>
              <a:defRPr/>
            </a:pPr>
            <a:r>
              <a:rPr lang="pt-BR" sz="3000" dirty="0" smtClean="0"/>
              <a:t>definir o modelo do </a:t>
            </a:r>
            <a:r>
              <a:rPr lang="pt-BR" sz="3000" b="1" dirty="0" smtClean="0"/>
              <a:t>processo de trabalho da contratação </a:t>
            </a:r>
            <a:r>
              <a:rPr lang="pt-BR" sz="3000" dirty="0" smtClean="0"/>
              <a:t>(cadeia)</a:t>
            </a:r>
            <a:r>
              <a:rPr lang="pt-BR" sz="3000" b="1" dirty="0" smtClean="0"/>
              <a:t>,</a:t>
            </a:r>
            <a:r>
              <a:rPr lang="pt-BR" sz="3000" dirty="0" smtClean="0"/>
              <a:t> à luz da legislação e da jurisprudência, com o apoio de um Órgão Governante Superior (OGS); - ver art. 115 da Lei de Licitações – os órgãos</a:t>
            </a:r>
            <a:r>
              <a:rPr lang="pt-BR" sz="3000" baseline="0" dirty="0" smtClean="0"/>
              <a:t> podem baixar normas...</a:t>
            </a:r>
            <a:endParaRPr lang="pt-BR" sz="3000" dirty="0" smtClean="0"/>
          </a:p>
          <a:p>
            <a:pPr marL="0" marR="0" lvl="2" indent="0" algn="just" defTabSz="914400" rtl="0" eaLnBrk="0" fontAlgn="base" latinLnBrk="0" hangingPunct="0">
              <a:lnSpc>
                <a:spcPct val="100000"/>
              </a:lnSpc>
              <a:spcBef>
                <a:spcPct val="30000"/>
              </a:spcBef>
              <a:spcAft>
                <a:spcPct val="0"/>
              </a:spcAft>
              <a:buClrTx/>
              <a:buSzTx/>
              <a:buFontTx/>
              <a:buChar char="-"/>
              <a:tabLst/>
              <a:defRPr/>
            </a:pPr>
            <a:endParaRPr lang="pt-BR" sz="3000" b="1" dirty="0" smtClean="0"/>
          </a:p>
          <a:p>
            <a:pPr algn="just">
              <a:buFontTx/>
              <a:buChar char="-"/>
            </a:pPr>
            <a:r>
              <a:rPr lang="pt-BR" sz="1200" b="1" dirty="0" smtClean="0"/>
              <a:t>sintonia com os avanços do mercado</a:t>
            </a:r>
            <a:r>
              <a:rPr lang="pt-BR" sz="1200" dirty="0" smtClean="0"/>
              <a:t>, especialmente das alternativas tecnológicas disponíveis (evitar soluções ultrapassadas). </a:t>
            </a:r>
          </a:p>
          <a:p>
            <a:pPr algn="just"/>
            <a:r>
              <a:rPr lang="pt-BR" sz="1200" dirty="0" smtClean="0"/>
              <a:t>Isto traz maior conhecimento e   Falar da IN 4 da SLTI</a:t>
            </a:r>
            <a:r>
              <a:rPr lang="pt-BR" sz="1200" baseline="0" dirty="0" smtClean="0"/>
              <a:t> e de ações do CNJ</a:t>
            </a:r>
            <a:endParaRPr lang="pt-BR" sz="1200" dirty="0" smtClean="0"/>
          </a:p>
          <a:p>
            <a:pPr algn="just"/>
            <a:endParaRPr lang="pt-BR" sz="1200" dirty="0" smtClean="0"/>
          </a:p>
          <a:p>
            <a:pPr algn="just"/>
            <a:r>
              <a:rPr lang="pt-BR" sz="1200" dirty="0" smtClean="0"/>
              <a:t>- maturidade ao órgão, contribui para a </a:t>
            </a:r>
            <a:r>
              <a:rPr lang="pt-BR" sz="1200" dirty="0" err="1" smtClean="0"/>
              <a:t>internalização</a:t>
            </a:r>
            <a:r>
              <a:rPr lang="pt-BR" sz="1200" dirty="0" smtClean="0"/>
              <a:t> de procedimentos previstos na legislação e em boas práticas (participação de servidores hábeis com </a:t>
            </a:r>
            <a:r>
              <a:rPr lang="pt-BR" sz="1200" dirty="0" smtClean="0">
                <a:solidFill>
                  <a:srgbClr val="FF0000"/>
                </a:solidFill>
              </a:rPr>
              <a:t>segregação de funções</a:t>
            </a:r>
            <a:r>
              <a:rPr lang="pt-BR" sz="1200" dirty="0" smtClean="0"/>
              <a:t> – diminuição de fraudes e erros).</a:t>
            </a:r>
          </a:p>
          <a:p>
            <a:pPr algn="just"/>
            <a:r>
              <a:rPr lang="pt-BR" sz="1200" dirty="0" smtClean="0"/>
              <a:t>Modelo</a:t>
            </a:r>
            <a:r>
              <a:rPr lang="pt-BR" sz="1200" baseline="0" dirty="0" smtClean="0"/>
              <a:t> do processo de trabalho da contratação – deve ser aprimorado sempre (dinâmico e contínuo) – equipe multifuncional, treinada...com viés estratégico. Toda a cadeia trocando informações e técnicas.</a:t>
            </a:r>
            <a:endParaRPr lang="pt-BR" sz="1200" dirty="0" smtClean="0"/>
          </a:p>
          <a:p>
            <a:pPr marL="174625" indent="-174625" algn="just">
              <a:buFont typeface="Arial" pitchFamily="34" charset="0"/>
              <a:buChar char="•"/>
            </a:pPr>
            <a:r>
              <a:rPr lang="pt-BR" sz="1200" dirty="0" smtClean="0"/>
              <a:t>As unidades administrativas precisam atuar de </a:t>
            </a:r>
            <a:r>
              <a:rPr lang="pt-BR" sz="1200" dirty="0" smtClean="0">
                <a:solidFill>
                  <a:srgbClr val="FF0000"/>
                </a:solidFill>
              </a:rPr>
              <a:t>forma integrada? (evitam-se</a:t>
            </a:r>
            <a:r>
              <a:rPr lang="pt-BR" sz="1200" baseline="0" dirty="0" smtClean="0">
                <a:solidFill>
                  <a:srgbClr val="FF0000"/>
                </a:solidFill>
              </a:rPr>
              <a:t> ruídos por falta de comunicação, idas e vindas do processo e até mesmo compras ruins)</a:t>
            </a:r>
            <a:r>
              <a:rPr lang="pt-BR" sz="1200" dirty="0" smtClean="0"/>
              <a:t>. </a:t>
            </a:r>
          </a:p>
          <a:p>
            <a:pPr marL="174625" indent="-174625" algn="just">
              <a:buFont typeface="Arial" pitchFamily="34" charset="0"/>
              <a:buChar char="•"/>
            </a:pPr>
            <a:endParaRPr lang="pt-BR" sz="1200" dirty="0" smtClean="0"/>
          </a:p>
          <a:p>
            <a:r>
              <a:rPr lang="pt-BR" sz="1200" i="0" kern="1200" dirty="0" smtClean="0">
                <a:solidFill>
                  <a:schemeClr val="tx1"/>
                </a:solidFill>
                <a:latin typeface="+mn-lt"/>
                <a:ea typeface="+mn-ea"/>
                <a:cs typeface="+mn-cs"/>
              </a:rPr>
              <a:t>Uma solução é composta por partes que serão contratadas e outras que não serão contratadas, seja porque a organização já as possui ou porque não são passíveis de contratação (e.g., produção de uma norma interna).</a:t>
            </a:r>
          </a:p>
          <a:p>
            <a:endParaRPr lang="pt-BR" sz="1200" i="0" kern="1200" dirty="0" smtClean="0">
              <a:solidFill>
                <a:schemeClr val="tx1"/>
              </a:solidFill>
              <a:latin typeface="+mn-lt"/>
              <a:ea typeface="+mn-ea"/>
              <a:cs typeface="+mn-cs"/>
            </a:endParaRPr>
          </a:p>
          <a:p>
            <a:pPr>
              <a:buFontTx/>
              <a:buChar char="-"/>
            </a:pPr>
            <a:r>
              <a:rPr lang="pt-BR" sz="1200" i="0" kern="1200" dirty="0" smtClean="0">
                <a:solidFill>
                  <a:schemeClr val="tx1"/>
                </a:solidFill>
                <a:latin typeface="+mn-lt"/>
                <a:ea typeface="+mn-ea"/>
                <a:cs typeface="+mn-cs"/>
              </a:rPr>
              <a:t>Bens – especificação completa,</a:t>
            </a:r>
            <a:r>
              <a:rPr lang="pt-BR" sz="1200" i="0" kern="1200" baseline="0" dirty="0" smtClean="0">
                <a:solidFill>
                  <a:schemeClr val="tx1"/>
                </a:solidFill>
                <a:latin typeface="+mn-lt"/>
                <a:ea typeface="+mn-ea"/>
                <a:cs typeface="+mn-cs"/>
              </a:rPr>
              <a:t> padronização, definição de quantidades, utilização do sistema de registro de preços (guarda e armazenamento), subdivisão em parcela – condições semelhantes à iniciativa privada.</a:t>
            </a:r>
          </a:p>
          <a:p>
            <a:pPr>
              <a:buFontTx/>
              <a:buChar char="-"/>
            </a:pPr>
            <a:endParaRPr lang="pt-BR" sz="1200" kern="1200" dirty="0" smtClean="0">
              <a:solidFill>
                <a:schemeClr val="tx1"/>
              </a:solidFill>
              <a:latin typeface="+mn-lt"/>
              <a:ea typeface="+mn-ea"/>
              <a:cs typeface="+mn-cs"/>
            </a:endParaRPr>
          </a:p>
          <a:p>
            <a:pPr>
              <a:buFontTx/>
              <a:buChar char="-"/>
            </a:pPr>
            <a:r>
              <a:rPr lang="pt-BR" sz="1200" kern="1200" dirty="0" smtClean="0">
                <a:solidFill>
                  <a:schemeClr val="tx1"/>
                </a:solidFill>
                <a:latin typeface="+mn-lt"/>
                <a:ea typeface="+mn-ea"/>
                <a:cs typeface="+mn-cs"/>
              </a:rPr>
              <a:t>ex. de como não fazer especificação de objeto: </a:t>
            </a:r>
            <a:r>
              <a:rPr lang="pt-BR" sz="1200" i="1" kern="1200" dirty="0" smtClean="0">
                <a:solidFill>
                  <a:schemeClr val="tx1"/>
                </a:solidFill>
                <a:latin typeface="+mn-lt"/>
                <a:ea typeface="+mn-ea"/>
                <a:cs typeface="+mn-cs"/>
              </a:rPr>
              <a:t>“empresa especializada em atividades logísticas para atender à garantia de produtos e serviços às diversas necessidades específicas”</a:t>
            </a:r>
            <a:r>
              <a:rPr lang="pt-BR" sz="1200" kern="1200" dirty="0" smtClean="0">
                <a:solidFill>
                  <a:schemeClr val="tx1"/>
                </a:solidFill>
                <a:latin typeface="+mn-lt"/>
                <a:ea typeface="+mn-ea"/>
                <a:cs typeface="+mn-cs"/>
              </a:rPr>
              <a:t> Da leitura, verificou-se que se tratava de eventos)</a:t>
            </a:r>
            <a:br>
              <a:rPr lang="pt-BR" sz="1200" kern="1200" dirty="0" smtClean="0">
                <a:solidFill>
                  <a:schemeClr val="tx1"/>
                </a:solidFill>
                <a:latin typeface="+mn-lt"/>
                <a:ea typeface="+mn-ea"/>
                <a:cs typeface="+mn-cs"/>
              </a:rPr>
            </a:br>
            <a:endParaRPr lang="pt-BR" dirty="0" smtClean="0"/>
          </a:p>
          <a:p>
            <a:endParaRPr lang="pt-BR" dirty="0" smtClean="0"/>
          </a:p>
          <a:p>
            <a:endParaRPr lang="pt-BR" dirty="0" smtClean="0"/>
          </a:p>
          <a:p>
            <a:endParaRPr lang="pt-BR" baseline="0"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14</a:t>
            </a:fld>
            <a:endParaRPr lang="pt-BR"/>
          </a:p>
        </p:txBody>
      </p:sp>
    </p:spTree>
    <p:extLst>
      <p:ext uri="{BB962C8B-B14F-4D97-AF65-F5344CB8AC3E}">
        <p14:creationId xmlns:p14="http://schemas.microsoft.com/office/powerpoint/2010/main" val="4046278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que</a:t>
            </a:r>
            <a:r>
              <a:rPr lang="pt-BR" baseline="0" dirty="0" smtClean="0"/>
              <a:t> se busca afinal: evitar a contratação de empresas incapazes de executar o objeto;  a participação de empresas aventureiras; a multiplicidade de esforços para a execução de contratações semelhantes...</a:t>
            </a: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15</a:t>
            </a:fld>
            <a:endParaRPr lang="pt-BR"/>
          </a:p>
        </p:txBody>
      </p:sp>
    </p:spTree>
    <p:extLst>
      <p:ext uri="{BB962C8B-B14F-4D97-AF65-F5344CB8AC3E}">
        <p14:creationId xmlns:p14="http://schemas.microsoft.com/office/powerpoint/2010/main" val="283333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16</a:t>
            </a:fld>
            <a:endParaRPr lang="pt-BR"/>
          </a:p>
        </p:txBody>
      </p:sp>
    </p:spTree>
    <p:extLst>
      <p:ext uri="{BB962C8B-B14F-4D97-AF65-F5344CB8AC3E}">
        <p14:creationId xmlns:p14="http://schemas.microsoft.com/office/powerpoint/2010/main" val="134777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b="0" i="0" u="none" strike="noStrike" kern="1200" baseline="0" dirty="0" smtClean="0">
                <a:solidFill>
                  <a:schemeClr val="tx1"/>
                </a:solidFill>
                <a:latin typeface="+mn-lt"/>
                <a:ea typeface="+mn-ea"/>
                <a:cs typeface="+mn-cs"/>
              </a:rPr>
              <a:t>O Plano de Trabalho tem por finalidade municiar o dirigente máximo do órgão ou entidade, ou a quem esse delegar competência, de elementos e informações claras, objetivas, necessárias e suficientes a uma tomada de decisão a respeito de terceirizar ou não terceirizar determinada atividade. </a:t>
            </a:r>
          </a:p>
          <a:p>
            <a:endParaRPr lang="pt-BR" sz="1200" b="0" i="0" u="none" strike="noStrike" kern="1200" baseline="0" dirty="0" smtClean="0">
              <a:solidFill>
                <a:schemeClr val="tx1"/>
              </a:solidFill>
              <a:latin typeface="+mn-lt"/>
              <a:ea typeface="+mn-ea"/>
              <a:cs typeface="+mn-cs"/>
            </a:endParaRPr>
          </a:p>
          <a:p>
            <a:r>
              <a:rPr lang="pt-BR" sz="1200" b="0" i="0" u="none" strike="noStrike" kern="1200" baseline="0" dirty="0" smtClean="0">
                <a:solidFill>
                  <a:schemeClr val="tx1"/>
                </a:solidFill>
                <a:latin typeface="+mn-lt"/>
                <a:ea typeface="+mn-ea"/>
                <a:cs typeface="+mn-cs"/>
              </a:rPr>
              <a:t>Uma vez aprovado o Plano de Trabalho para a terceirização de um determinado serviço, em geral, não é necessário elaborar novos Planos a cada licitação para o mesmo serviço, basta apenas que seja mencionado no processo da nova contratação, que já existe Plano de Trabalho aprovado para aquele tipo de atividade. </a:t>
            </a:r>
          </a:p>
          <a:p>
            <a:r>
              <a:rPr lang="pt-BR" sz="1200" b="0" i="0" u="none" strike="noStrike" kern="1200" baseline="0" dirty="0" smtClean="0">
                <a:solidFill>
                  <a:schemeClr val="tx1"/>
                </a:solidFill>
                <a:latin typeface="+mn-lt"/>
                <a:ea typeface="+mn-ea"/>
                <a:cs typeface="+mn-cs"/>
              </a:rPr>
              <a:t>Contudo, na hipótese da nova contratação importar em alterações substanciais no quantitativo de terceirizados ou dos serviços a serem realizados.</a:t>
            </a: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17</a:t>
            </a:fld>
            <a:endParaRPr lang="pt-BR"/>
          </a:p>
        </p:txBody>
      </p:sp>
    </p:spTree>
    <p:extLst>
      <p:ext uri="{BB962C8B-B14F-4D97-AF65-F5344CB8AC3E}">
        <p14:creationId xmlns:p14="http://schemas.microsoft.com/office/powerpoint/2010/main" val="2518677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marR="0" indent="0" algn="just" defTabSz="914400" rtl="0" eaLnBrk="0" fontAlgn="base" latinLnBrk="0" hangingPunct="0">
              <a:lnSpc>
                <a:spcPct val="100000"/>
              </a:lnSpc>
              <a:spcBef>
                <a:spcPct val="30000"/>
              </a:spcBef>
              <a:spcAft>
                <a:spcPct val="0"/>
              </a:spcAft>
              <a:buClrTx/>
              <a:buSzTx/>
              <a:buFontTx/>
              <a:buChar char="-"/>
              <a:tabLst/>
              <a:defRPr/>
            </a:pPr>
            <a:r>
              <a:rPr lang="pt-BR" sz="1200" dirty="0" smtClean="0"/>
              <a:t>Solução boa</a:t>
            </a:r>
            <a:r>
              <a:rPr lang="pt-BR" sz="1200" baseline="0" dirty="0" smtClean="0"/>
              <a:t> vem sempre de um bom planejamento e de uma boa especificação do objeto.</a:t>
            </a:r>
            <a:endParaRPr lang="pt-BR" sz="1200" dirty="0" smtClean="0"/>
          </a:p>
          <a:p>
            <a:pPr marL="0" marR="0" indent="0" algn="just" defTabSz="914400" rtl="0" eaLnBrk="0" fontAlgn="base" latinLnBrk="0" hangingPunct="0">
              <a:lnSpc>
                <a:spcPct val="100000"/>
              </a:lnSpc>
              <a:spcBef>
                <a:spcPct val="30000"/>
              </a:spcBef>
              <a:spcAft>
                <a:spcPct val="0"/>
              </a:spcAft>
              <a:buClrTx/>
              <a:buSzTx/>
              <a:buFontTx/>
              <a:buChar char="-"/>
              <a:tabLst/>
              <a:defRPr/>
            </a:pPr>
            <a:r>
              <a:rPr lang="pt-BR" sz="1200" dirty="0" smtClean="0"/>
              <a:t>Planejamento demanda conhecimento e interpretação de legislação e jurisprudência, do ramo do que se pretende contratar e, por óbvio, do mercado em que essa solução está inserida.</a:t>
            </a:r>
            <a:endParaRPr lang="pt-BR" sz="1200" dirty="0" smtClean="0">
              <a:solidFill>
                <a:srgbClr val="FF0000"/>
              </a:solidFill>
            </a:endParaRPr>
          </a:p>
          <a:p>
            <a:pPr algn="just">
              <a:buFontTx/>
              <a:buChar char="-"/>
            </a:pPr>
            <a:r>
              <a:rPr lang="pt-BR" sz="1200" dirty="0" smtClean="0"/>
              <a:t>* </a:t>
            </a:r>
            <a:r>
              <a:rPr lang="pt-BR" sz="1200" b="1" dirty="0" smtClean="0"/>
              <a:t>sintonia com os avanços do mercado</a:t>
            </a:r>
            <a:r>
              <a:rPr lang="pt-BR" sz="1200" dirty="0" smtClean="0"/>
              <a:t>, especialmente das alternativas tecnológicas disponíveis (evitar soluções ultrapassadas). </a:t>
            </a:r>
          </a:p>
          <a:p>
            <a:r>
              <a:rPr lang="pt-BR" sz="1200" kern="1200" baseline="0" dirty="0" smtClean="0">
                <a:solidFill>
                  <a:srgbClr val="FF0000"/>
                </a:solidFill>
                <a:latin typeface="+mn-lt"/>
                <a:ea typeface="+mn-ea"/>
                <a:cs typeface="+mn-cs"/>
              </a:rPr>
              <a:t>avaliar a variável preço só é possível quando ela é qualificada pelas demais variáveis de qualidade, quantidade e tempo. O preço só tem sentido quando inserido num contexto de planejamento prévio da aquisição. Em outras palavras, a definição de uma boa aquisição, mesmo segundo o modelo tradicional da função de compras, vai muito além da mera obtenção do menor preço de um produto ou serviço.</a:t>
            </a:r>
          </a:p>
          <a:p>
            <a:r>
              <a:rPr lang="pt-BR" sz="1200" kern="1200" baseline="0" dirty="0" smtClean="0">
                <a:solidFill>
                  <a:srgbClr val="FF0000"/>
                </a:solidFill>
                <a:latin typeface="+mn-lt"/>
                <a:ea typeface="+mn-ea"/>
                <a:cs typeface="+mn-cs"/>
              </a:rPr>
              <a:t> </a:t>
            </a:r>
            <a:endParaRPr lang="pt-BR" sz="1200" baseline="0" dirty="0" smtClean="0">
              <a:solidFill>
                <a:srgbClr val="FF0000"/>
              </a:solidFill>
            </a:endParaRPr>
          </a:p>
          <a:p>
            <a:pPr algn="just">
              <a:buFontTx/>
              <a:buChar char="-"/>
            </a:pPr>
            <a:endParaRPr lang="pt-BR" sz="1200" dirty="0">
              <a:solidFill>
                <a:srgbClr val="FF0000"/>
              </a:solidFill>
            </a:endParaRPr>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18</a:t>
            </a:fld>
            <a:endParaRPr lang="pt-BR"/>
          </a:p>
        </p:txBody>
      </p:sp>
    </p:spTree>
    <p:extLst>
      <p:ext uri="{BB962C8B-B14F-4D97-AF65-F5344CB8AC3E}">
        <p14:creationId xmlns:p14="http://schemas.microsoft.com/office/powerpoint/2010/main" val="961761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r>
              <a:rPr lang="pt-BR" sz="1200" kern="1200" dirty="0" smtClean="0">
                <a:solidFill>
                  <a:schemeClr val="tx1"/>
                </a:solidFill>
                <a:latin typeface="+mn-lt"/>
                <a:ea typeface="+mn-ea"/>
                <a:cs typeface="+mn-cs"/>
              </a:rPr>
              <a:t>Serviços – termo de referência; obras</a:t>
            </a:r>
            <a:r>
              <a:rPr lang="pt-BR" sz="1200" kern="1200" baseline="0" dirty="0" smtClean="0">
                <a:solidFill>
                  <a:schemeClr val="tx1"/>
                </a:solidFill>
                <a:latin typeface="+mn-lt"/>
                <a:ea typeface="+mn-ea"/>
                <a:cs typeface="+mn-cs"/>
              </a:rPr>
              <a:t> e serviços de engenharia – projeto básico</a:t>
            </a:r>
            <a:endParaRPr lang="pt-BR" sz="1200" kern="1200" dirty="0" smtClean="0">
              <a:solidFill>
                <a:schemeClr val="tx1"/>
              </a:solidFill>
              <a:latin typeface="+mn-lt"/>
              <a:ea typeface="+mn-ea"/>
              <a:cs typeface="+mn-cs"/>
            </a:endParaRPr>
          </a:p>
          <a:p>
            <a:r>
              <a:rPr lang="pt-BR" sz="1200" kern="1200" dirty="0" smtClean="0">
                <a:solidFill>
                  <a:schemeClr val="tx1"/>
                </a:solidFill>
                <a:latin typeface="+mn-lt"/>
                <a:ea typeface="+mn-ea"/>
                <a:cs typeface="+mn-cs"/>
              </a:rPr>
              <a:t>O planejamento promove a integração dos esforços de toda a força de trabalho envolvida na aquisição.</a:t>
            </a:r>
          </a:p>
          <a:p>
            <a:r>
              <a:rPr lang="pt-BR" sz="1200" kern="1200" baseline="0" dirty="0" smtClean="0">
                <a:solidFill>
                  <a:schemeClr val="tx1"/>
                </a:solidFill>
                <a:latin typeface="+mn-lt"/>
                <a:ea typeface="+mn-ea"/>
                <a:cs typeface="+mn-cs"/>
              </a:rPr>
              <a:t>Terceirização – plano de trabalho – não precisa ser feito para todo novo contrato de terceirização, pode ser usado o anterior quando não há modificações (é uma primeira análise econômica financeira da contratação – necessidade (porque por terceiros, tem mercado...), demanda prevista e quantidade a ser contratada, e demonstrativo dos resultados e melhor aproveitamento de recursos humanos, financeiros e materiais). (prévio ao TR – custo e definição precisa do objeto, estratégia de suprimento, prazo de execução contratual)</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É comum os órgãos não medirem ou incorporarem o tempo de planejamento em suas contratações- que </a:t>
            </a:r>
            <a:r>
              <a:rPr lang="pt-BR" sz="1200" kern="1200" dirty="0" smtClean="0">
                <a:solidFill>
                  <a:schemeClr val="tx1"/>
                </a:solidFill>
                <a:latin typeface="+mn-lt"/>
                <a:ea typeface="+mn-ea"/>
                <a:cs typeface="+mn-cs"/>
              </a:rPr>
              <a:t>depende de fatores como a complexidade, a relevância e a materialidade da demanda.</a:t>
            </a:r>
            <a:r>
              <a:rPr lang="pt-BR" sz="1200" kern="1200" baseline="0" dirty="0" smtClean="0">
                <a:solidFill>
                  <a:schemeClr val="tx1"/>
                </a:solidFill>
                <a:latin typeface="+mn-lt"/>
                <a:ea typeface="+mn-ea"/>
                <a:cs typeface="+mn-cs"/>
              </a:rPr>
              <a:t> Um passo interessante seria começar a medir e indicar qual seria o tempo para se começar e terminar um planejamento. </a:t>
            </a:r>
          </a:p>
          <a:p>
            <a:r>
              <a:rPr lang="pt-BR" sz="1200" kern="1200" baseline="0" dirty="0" smtClean="0">
                <a:solidFill>
                  <a:schemeClr val="tx1"/>
                </a:solidFill>
                <a:latin typeface="+mn-lt"/>
                <a:ea typeface="+mn-ea"/>
                <a:cs typeface="+mn-cs"/>
              </a:rPr>
              <a:t>Quanto custa para fazer uma licitação – sistema de custos do setor</a:t>
            </a:r>
          </a:p>
          <a:p>
            <a:endParaRPr lang="pt-BR" sz="1200"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dirty="0" smtClean="0"/>
              <a:t>Com o planejamento, evita-se a compra inútil, </a:t>
            </a:r>
            <a:r>
              <a:rPr lang="pt-BR" sz="1200" dirty="0" err="1" smtClean="0"/>
              <a:t>super</a:t>
            </a:r>
            <a:r>
              <a:rPr lang="pt-BR" sz="1200" dirty="0" smtClean="0"/>
              <a:t> ou subdimensionada, incompatível, supérflua, ultrapassada.</a:t>
            </a:r>
          </a:p>
          <a:p>
            <a:endParaRPr lang="pt-BR" sz="1200" b="1" i="0" kern="1200" dirty="0" smtClean="0">
              <a:solidFill>
                <a:schemeClr val="tx1"/>
              </a:solidFill>
              <a:latin typeface="+mn-lt"/>
              <a:ea typeface="+mn-ea"/>
              <a:cs typeface="+mn-cs"/>
            </a:endParaRPr>
          </a:p>
          <a:p>
            <a:r>
              <a:rPr lang="pt-BR" sz="1200" b="1" i="0" kern="1200" dirty="0" smtClean="0">
                <a:solidFill>
                  <a:schemeClr val="tx1"/>
                </a:solidFill>
                <a:latin typeface="+mn-lt"/>
                <a:ea typeface="+mn-ea"/>
                <a:cs typeface="+mn-cs"/>
              </a:rPr>
              <a:t> </a:t>
            </a:r>
            <a:r>
              <a:rPr lang="pt-BR" sz="1200" b="0" u="none" kern="1200" dirty="0" smtClean="0">
                <a:solidFill>
                  <a:schemeClr val="tx1"/>
                </a:solidFill>
                <a:latin typeface="+mn-lt"/>
                <a:ea typeface="+mn-ea"/>
                <a:cs typeface="+mn-cs"/>
                <a:hlinkClick r:id="" action="ppaction://hlinkfile"/>
              </a:rPr>
              <a:t>O planejamento da contratação deve desenvolver os requisitos da contratação, o modelo de prestação de serviços, o objeto da contratação, o modelo de seleção de fornecedores e o modelo de gestão do contrato resultante de modo a garantir a contratação mais vantajosa para a Administração em termos do benefício real que se garante auferir da contratação, frente a seus custos. </a:t>
            </a:r>
            <a:endParaRPr lang="pt-BR" sz="1200" b="0" u="none" kern="1200" dirty="0" smtClean="0">
              <a:solidFill>
                <a:schemeClr val="tx1"/>
              </a:solidFill>
              <a:latin typeface="+mn-lt"/>
              <a:ea typeface="+mn-ea"/>
              <a:cs typeface="+mn-cs"/>
            </a:endParaRPr>
          </a:p>
          <a:p>
            <a:endParaRPr lang="pt-BR" sz="1200" b="0" u="none" kern="1200" dirty="0" smtClean="0">
              <a:solidFill>
                <a:schemeClr val="tx1"/>
              </a:solidFill>
              <a:latin typeface="+mn-lt"/>
              <a:ea typeface="+mn-ea"/>
              <a:cs typeface="+mn-cs"/>
            </a:endParaRPr>
          </a:p>
          <a:p>
            <a:r>
              <a:rPr lang="pt-BR" sz="1200" b="0" u="none" kern="1200" dirty="0" smtClean="0">
                <a:solidFill>
                  <a:schemeClr val="tx1"/>
                </a:solidFill>
                <a:latin typeface="+mn-lt"/>
                <a:ea typeface="+mn-ea"/>
                <a:cs typeface="+mn-cs"/>
              </a:rPr>
              <a:t>Exemplos:</a:t>
            </a:r>
            <a:r>
              <a:rPr lang="pt-BR" sz="1200" b="0" u="none" kern="1200" baseline="0" dirty="0" smtClean="0">
                <a:solidFill>
                  <a:schemeClr val="tx1"/>
                </a:solidFill>
                <a:latin typeface="+mn-lt"/>
                <a:ea typeface="+mn-ea"/>
                <a:cs typeface="+mn-cs"/>
              </a:rPr>
              <a:t> helicóptero sem piloto, equipamentos hospitalares que a rede elétrica não suportam, consultoria (por inexigibilidade0 que o produto não serve (bem comum), </a:t>
            </a:r>
          </a:p>
          <a:p>
            <a:endParaRPr lang="pt-BR" sz="1200" b="0" u="none" kern="1200" baseline="0" dirty="0" smtClean="0">
              <a:solidFill>
                <a:schemeClr val="tx1"/>
              </a:solidFill>
              <a:latin typeface="+mn-lt"/>
              <a:ea typeface="+mn-ea"/>
              <a:cs typeface="+mn-cs"/>
            </a:endParaRPr>
          </a:p>
          <a:p>
            <a:r>
              <a:rPr lang="pt-BR" sz="1200" b="0" u="none" kern="1200" baseline="0" dirty="0" smtClean="0">
                <a:solidFill>
                  <a:schemeClr val="tx1"/>
                </a:solidFill>
                <a:latin typeface="+mn-lt"/>
                <a:ea typeface="+mn-ea"/>
                <a:cs typeface="+mn-cs"/>
              </a:rPr>
              <a:t>Boas práticas: senado – plano de compras feito com antecedência, criação de comitê para centralizar elaboração de termos de referência e projetos básicos, pesquisa de preços da unidade demandante – profissionalização, maior controle, menor duplicidade e desperdício da força de trabalho e de recursos.</a:t>
            </a:r>
            <a:endParaRPr lang="pt-BR" sz="1200" b="0" u="none" kern="1200" dirty="0" smtClean="0">
              <a:solidFill>
                <a:schemeClr val="tx1"/>
              </a:solidFill>
              <a:latin typeface="+mn-lt"/>
              <a:ea typeface="+mn-ea"/>
              <a:cs typeface="+mn-cs"/>
            </a:endParaRPr>
          </a:p>
          <a:p>
            <a:endParaRPr lang="pt-BR" sz="1200" b="0" u="none" kern="1200" dirty="0" smtClean="0">
              <a:solidFill>
                <a:schemeClr val="tx1"/>
              </a:solidFill>
              <a:latin typeface="+mn-lt"/>
              <a:ea typeface="+mn-ea"/>
              <a:cs typeface="+mn-cs"/>
            </a:endParaRPr>
          </a:p>
          <a:p>
            <a:endParaRPr lang="pt-BR" sz="1200" b="0" u="none" kern="1200" dirty="0" smtClean="0">
              <a:solidFill>
                <a:schemeClr val="tx1"/>
              </a:solidFill>
              <a:latin typeface="+mn-lt"/>
              <a:ea typeface="+mn-ea"/>
              <a:cs typeface="+mn-cs"/>
            </a:endParaRPr>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19</a:t>
            </a:fld>
            <a:endParaRPr lang="pt-BR"/>
          </a:p>
        </p:txBody>
      </p:sp>
    </p:spTree>
    <p:extLst>
      <p:ext uri="{BB962C8B-B14F-4D97-AF65-F5344CB8AC3E}">
        <p14:creationId xmlns:p14="http://schemas.microsoft.com/office/powerpoint/2010/main" val="2743869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20</a:t>
            </a:fld>
            <a:endParaRPr lang="pt-BR"/>
          </a:p>
        </p:txBody>
      </p:sp>
    </p:spTree>
    <p:extLst>
      <p:ext uri="{BB962C8B-B14F-4D97-AF65-F5344CB8AC3E}">
        <p14:creationId xmlns:p14="http://schemas.microsoft.com/office/powerpoint/2010/main" val="2457564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a:t>
            </a:fld>
            <a:endParaRPr lang="pt-BR"/>
          </a:p>
        </p:txBody>
      </p:sp>
    </p:spTree>
    <p:extLst>
      <p:ext uri="{BB962C8B-B14F-4D97-AF65-F5344CB8AC3E}">
        <p14:creationId xmlns:p14="http://schemas.microsoft.com/office/powerpoint/2010/main" val="2919580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32500" lnSpcReduction="20000"/>
          </a:bodyPr>
          <a:lstStyle/>
          <a:p>
            <a:r>
              <a:rPr lang="pt-BR" sz="1200" kern="1200" dirty="0" smtClean="0">
                <a:solidFill>
                  <a:schemeClr val="tx1"/>
                </a:solidFill>
                <a:effectLst/>
                <a:latin typeface="+mn-lt"/>
                <a:ea typeface="+mn-ea"/>
                <a:cs typeface="+mn-cs"/>
              </a:rPr>
              <a:t>Ofereço alguns “</a:t>
            </a:r>
            <a:r>
              <a:rPr lang="pt-BR" sz="1200" kern="1200" dirty="0" err="1" smtClean="0">
                <a:solidFill>
                  <a:schemeClr val="tx1"/>
                </a:solidFill>
                <a:effectLst/>
                <a:latin typeface="+mn-lt"/>
                <a:ea typeface="+mn-ea"/>
                <a:cs typeface="+mn-cs"/>
              </a:rPr>
              <a:t>pitacos</a:t>
            </a:r>
            <a:r>
              <a:rPr lang="pt-BR" sz="1200" kern="1200" dirty="0" smtClean="0">
                <a:solidFill>
                  <a:schemeClr val="tx1"/>
                </a:solidFill>
                <a:effectLst/>
                <a:latin typeface="+mn-lt"/>
                <a:ea typeface="+mn-ea"/>
                <a:cs typeface="+mn-cs"/>
              </a:rPr>
              <a:t>”.</a:t>
            </a:r>
          </a:p>
          <a:p>
            <a:pPr lvl="0"/>
            <a:r>
              <a:rPr lang="pt-BR" sz="1200" b="1" kern="1200" dirty="0" smtClean="0">
                <a:solidFill>
                  <a:schemeClr val="tx1"/>
                </a:solidFill>
                <a:effectLst/>
                <a:latin typeface="+mn-lt"/>
                <a:ea typeface="+mn-ea"/>
                <a:cs typeface="+mn-cs"/>
              </a:rPr>
              <a:t>Simplificar o que não dá para simplificar:</a:t>
            </a:r>
            <a:r>
              <a:rPr lang="pt-BR" sz="1200" kern="1200" dirty="0" smtClean="0">
                <a:solidFill>
                  <a:schemeClr val="tx1"/>
                </a:solidFill>
                <a:effectLst/>
                <a:latin typeface="+mn-lt"/>
                <a:ea typeface="+mn-ea"/>
                <a:cs typeface="+mn-cs"/>
              </a:rPr>
              <a:t> há anos ouço falar que não se contrata bem por causa da legislação. Trabalhei um bom tempo com contratações e a legislação não impediu que contratássemos bem. O maior inimigo éramos nós mesmos. Quando percebemos isso, pouco a pouco fomos nos organizando, elaborando o que a Selog hoje chama de plano de aquisições (levamos quatro anos para chegar nele no início dos anos 2000), documentando e acumulando modelos de especificações técnicas, amadurecendo os modelos de execução e de gestão contratual. Algumas conclusões:</a:t>
            </a:r>
          </a:p>
          <a:p>
            <a:pPr lvl="1"/>
            <a:r>
              <a:rPr lang="pt-BR" sz="1200" kern="1200" dirty="0" smtClean="0">
                <a:solidFill>
                  <a:schemeClr val="tx1"/>
                </a:solidFill>
                <a:effectLst/>
                <a:latin typeface="+mn-lt"/>
                <a:ea typeface="+mn-ea"/>
                <a:cs typeface="+mn-cs"/>
              </a:rPr>
              <a:t>a legislação atual e a jurisprudência são ricas. Dá e sobra. Um problema é interpretar e interligar tudo, que continua se mexendo. Aí entra a IN 4 para TI;</a:t>
            </a:r>
          </a:p>
          <a:p>
            <a:pPr lvl="1"/>
            <a:r>
              <a:rPr lang="pt-BR" sz="1200" kern="1200" dirty="0" smtClean="0">
                <a:solidFill>
                  <a:schemeClr val="tx1"/>
                </a:solidFill>
                <a:effectLst/>
                <a:latin typeface="+mn-lt"/>
                <a:ea typeface="+mn-ea"/>
                <a:cs typeface="+mn-cs"/>
              </a:rPr>
              <a:t>licitação e gestão contratual são processos de alto risco, que envolvem muito dinheiro, podem bagunçar os processos finalísticos de um órgão, atrapalhando a vida dos cidadãos e das empresas privadas, jogar a reputação de um órgão na lama e levar gente para a cadeia. Não é coisa para menino. Logo, precisam de algum nível de ritual e de controle.</a:t>
            </a:r>
          </a:p>
          <a:p>
            <a:pPr lvl="1"/>
            <a:r>
              <a:rPr lang="pt-BR" sz="1200" b="1" kern="1200" dirty="0" smtClean="0">
                <a:solidFill>
                  <a:schemeClr val="tx1"/>
                </a:solidFill>
                <a:effectLst/>
                <a:latin typeface="+mn-lt"/>
                <a:ea typeface="+mn-ea"/>
                <a:cs typeface="+mn-cs"/>
              </a:rPr>
              <a:t>o gestor público, em geral, é mal preparado e em pouca quantidade para planejar licitações e gerenciar contratos, fato que merece grande atenção, pois temos processos de alto risco com recursos humanos mal preparados, de idoneidade desconhecida e escassos </a:t>
            </a:r>
            <a:r>
              <a:rPr lang="pt-BR" sz="1200" b="1" kern="1200" dirty="0" err="1" smtClean="0">
                <a:solidFill>
                  <a:schemeClr val="tx1"/>
                </a:solidFill>
                <a:effectLst/>
                <a:latin typeface="+mn-lt"/>
                <a:ea typeface="+mn-ea"/>
                <a:cs typeface="+mn-cs"/>
              </a:rPr>
              <a:t>è</a:t>
            </a:r>
            <a:r>
              <a:rPr lang="pt-BR" sz="1200" b="1" kern="1200" dirty="0" smtClean="0">
                <a:solidFill>
                  <a:schemeClr val="tx1"/>
                </a:solidFill>
                <a:effectLst/>
                <a:latin typeface="+mn-lt"/>
                <a:ea typeface="+mn-ea"/>
                <a:cs typeface="+mn-cs"/>
              </a:rPr>
              <a:t> receita para o desastre. Esse é, para mim, o ponto principal. Avanços estão ocorrendo, mas aqui está grande parte da solução.</a:t>
            </a:r>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Não estou dizendo que não dá para melhorar na legislação. Claro que dá, mas o problema não está fundamentalmente nela.</a:t>
            </a:r>
          </a:p>
          <a:p>
            <a:pPr lvl="0"/>
            <a:r>
              <a:rPr lang="pt-BR" sz="1200" b="1" kern="1200" dirty="0" smtClean="0">
                <a:solidFill>
                  <a:schemeClr val="tx1"/>
                </a:solidFill>
                <a:effectLst/>
                <a:latin typeface="+mn-lt"/>
                <a:ea typeface="+mn-ea"/>
                <a:cs typeface="+mn-cs"/>
              </a:rPr>
              <a:t>Custo da transação licitação está alto:</a:t>
            </a:r>
            <a:r>
              <a:rPr lang="pt-BR" sz="1200" kern="1200" dirty="0" smtClean="0">
                <a:solidFill>
                  <a:schemeClr val="tx1"/>
                </a:solidFill>
                <a:effectLst/>
                <a:latin typeface="+mn-lt"/>
                <a:ea typeface="+mn-ea"/>
                <a:cs typeface="+mn-cs"/>
              </a:rPr>
              <a:t> o modelo de cada gestor ter que rodar processos licitatórios individualmente, considerando as ferramentas que temos hoje, não parece razoável. Concordo que o SRP é um caminho interessante. Entretanto, o modelo ainda não foi devidamente amadurecido. Por exemplo, o que um órgão precisa fazer para participar de um SRP (condição de participante)? Pelo Decreto 7.892/2013, basicamente dizer que quer aderir, informar a quantidade e onde entregar os produtos ou executar os serviços. Na prática, é uma adesão como carona antecipada. Mas qual seria a dose de planejamento adequada para o participante? Parece ser um subconjunto dos estudos técnicos preliminares (cujo conteúdo não explícito na Lei 8.666/1993), combinada com algum protocolo de interação entre o gerenciador da ata e os participantes. O carona, que eu repudio, deveria fazer o mesmo planejamento mínimo. O participante/carona teria que, pelo menos, definir itens como a necessidade da contratação, os resultados esperados, os </a:t>
            </a:r>
            <a:r>
              <a:rPr lang="pt-BR" sz="1200" kern="1200" dirty="0" err="1" smtClean="0">
                <a:solidFill>
                  <a:schemeClr val="tx1"/>
                </a:solidFill>
                <a:effectLst/>
                <a:latin typeface="+mn-lt"/>
                <a:ea typeface="+mn-ea"/>
                <a:cs typeface="+mn-cs"/>
              </a:rPr>
              <a:t>macrorequisitos</a:t>
            </a:r>
            <a:r>
              <a:rPr lang="pt-BR" sz="1200" kern="1200" dirty="0" smtClean="0">
                <a:solidFill>
                  <a:schemeClr val="tx1"/>
                </a:solidFill>
                <a:effectLst/>
                <a:latin typeface="+mn-lt"/>
                <a:ea typeface="+mn-ea"/>
                <a:cs typeface="+mn-cs"/>
              </a:rPr>
              <a:t>, a justificativa da quantidade e efetuar a análise de riscos. Esses itens são individuais, não há como massificá-los no SRP. O SRP merece muita atenção, pesquisa e aperfeiçoamento. A legislação atual acomoda muita coisa sem alteração, como ficou demonstrado na experiência da IN 4. A Seges e o TCU podem fazer muita diferença.</a:t>
            </a:r>
          </a:p>
          <a:p>
            <a:pPr lvl="0"/>
            <a:r>
              <a:rPr lang="pt-BR" sz="1200" b="1" kern="1200" dirty="0" smtClean="0">
                <a:solidFill>
                  <a:schemeClr val="tx1"/>
                </a:solidFill>
                <a:effectLst/>
                <a:latin typeface="+mn-lt"/>
                <a:ea typeface="+mn-ea"/>
                <a:cs typeface="+mn-cs"/>
              </a:rPr>
              <a:t>Vinculação com serviços públicos:</a:t>
            </a:r>
            <a:r>
              <a:rPr lang="pt-BR" sz="1200" kern="1200" dirty="0" smtClean="0">
                <a:solidFill>
                  <a:schemeClr val="tx1"/>
                </a:solidFill>
                <a:effectLst/>
                <a:latin typeface="+mn-lt"/>
                <a:ea typeface="+mn-ea"/>
                <a:cs typeface="+mn-cs"/>
              </a:rPr>
              <a:t> contratação e serviços públicos ainda são coisas totalmente apartadas conceitualmente, embora um dependa muito do outro para funcionar bem. Parece-me que ainda nem temos uma doutrina forte nesse sentido. O TCU pode ajudar bastante nisso, especialmente nos critérios de qualificação de um bom serviço, especialmente os digitais, com publicação ostensiva das avaliações feitas ao longo do tempo.</a:t>
            </a:r>
          </a:p>
          <a:p>
            <a:pPr lvl="0"/>
            <a:r>
              <a:rPr lang="pt-BR" sz="1200" b="1" kern="1200" dirty="0" smtClean="0">
                <a:solidFill>
                  <a:schemeClr val="tx1"/>
                </a:solidFill>
                <a:effectLst/>
                <a:latin typeface="+mn-lt"/>
                <a:ea typeface="+mn-ea"/>
                <a:cs typeface="+mn-cs"/>
              </a:rPr>
              <a:t>Planejamento é fundamental:</a:t>
            </a:r>
            <a:r>
              <a:rPr lang="pt-BR" sz="1200" kern="1200" dirty="0" smtClean="0">
                <a:solidFill>
                  <a:schemeClr val="tx1"/>
                </a:solidFill>
                <a:effectLst/>
                <a:latin typeface="+mn-lt"/>
                <a:ea typeface="+mn-ea"/>
                <a:cs typeface="+mn-cs"/>
              </a:rPr>
              <a:t> o problema que o sistema está desconjuntado. A LOA se constrói sem uma vinculação clara com objetivos, ações e indicadores que mexam na vida da população e das empresas privadas. O PPA, ninguém dá bola. O Plano Estratégico Institucional (PEI)está na infância. A área de TI parece ser a mais adiantada, mais o caminho ainda é longo. Aqui está outro ponto que o TCU, os OGS (padrões, </a:t>
            </a:r>
            <a:r>
              <a:rPr lang="pt-BR" sz="1200" i="1" kern="1200" dirty="0" err="1" smtClean="0">
                <a:solidFill>
                  <a:schemeClr val="tx1"/>
                </a:solidFill>
                <a:effectLst/>
                <a:latin typeface="+mn-lt"/>
                <a:ea typeface="+mn-ea"/>
                <a:cs typeface="+mn-cs"/>
              </a:rPr>
              <a:t>enforcement</a:t>
            </a:r>
            <a:r>
              <a:rPr lang="pt-BR" sz="1200" kern="1200" dirty="0" smtClean="0">
                <a:solidFill>
                  <a:schemeClr val="tx1"/>
                </a:solidFill>
                <a:effectLst/>
                <a:latin typeface="+mn-lt"/>
                <a:ea typeface="+mn-ea"/>
                <a:cs typeface="+mn-cs"/>
              </a:rPr>
              <a:t>) e a </a:t>
            </a:r>
            <a:r>
              <a:rPr lang="pt-BR" sz="1200" kern="1200" dirty="0" err="1" smtClean="0">
                <a:solidFill>
                  <a:schemeClr val="tx1"/>
                </a:solidFill>
                <a:effectLst/>
                <a:latin typeface="+mn-lt"/>
                <a:ea typeface="+mn-ea"/>
                <a:cs typeface="+mn-cs"/>
              </a:rPr>
              <a:t>Enap</a:t>
            </a:r>
            <a:r>
              <a:rPr lang="pt-BR" sz="1200" kern="1200" dirty="0" smtClean="0">
                <a:solidFill>
                  <a:schemeClr val="tx1"/>
                </a:solidFill>
                <a:effectLst/>
                <a:latin typeface="+mn-lt"/>
                <a:ea typeface="+mn-ea"/>
                <a:cs typeface="+mn-cs"/>
              </a:rPr>
              <a:t> (capacitação, divulgação de doutrina) podem atuar forte. A gestão pública deveria ser medida pelas entregas que faz, que têm que ser planejadas e medidas. Planejamento tem vários níveis: PPA, Planos dos OGS (e.g. EGD da STI), PTI, planos das áreas de negócio (</a:t>
            </a:r>
            <a:r>
              <a:rPr lang="pt-BR" sz="1200" i="1" kern="1200" dirty="0" smtClean="0">
                <a:solidFill>
                  <a:schemeClr val="tx1"/>
                </a:solidFill>
                <a:effectLst/>
                <a:latin typeface="+mn-lt"/>
                <a:ea typeface="+mn-ea"/>
                <a:cs typeface="+mn-cs"/>
              </a:rPr>
              <a:t>e.g.</a:t>
            </a:r>
            <a:r>
              <a:rPr lang="pt-BR" sz="1200" kern="1200" dirty="0" smtClean="0">
                <a:solidFill>
                  <a:schemeClr val="tx1"/>
                </a:solidFill>
                <a:effectLst/>
                <a:latin typeface="+mn-lt"/>
                <a:ea typeface="+mn-ea"/>
                <a:cs typeface="+mn-cs"/>
              </a:rPr>
              <a:t> PDTI, da engenharia), planos de aquisição, artefatos de planejamento das licitações.</a:t>
            </a:r>
          </a:p>
          <a:p>
            <a:pPr lvl="0"/>
            <a:r>
              <a:rPr lang="pt-BR" sz="1200" b="1" kern="1200" dirty="0" smtClean="0">
                <a:solidFill>
                  <a:schemeClr val="tx1"/>
                </a:solidFill>
                <a:effectLst/>
                <a:latin typeface="+mn-lt"/>
                <a:ea typeface="+mn-ea"/>
                <a:cs typeface="+mn-cs"/>
              </a:rPr>
              <a:t>Corrupção muitas vezes é decorrência de arranjos anteriores:</a:t>
            </a:r>
            <a:r>
              <a:rPr lang="pt-BR" sz="1200" kern="1200" dirty="0" smtClean="0">
                <a:solidFill>
                  <a:schemeClr val="tx1"/>
                </a:solidFill>
                <a:effectLst/>
                <a:latin typeface="+mn-lt"/>
                <a:ea typeface="+mn-ea"/>
                <a:cs typeface="+mn-cs"/>
              </a:rPr>
              <a:t> não conheço bem o assunto, mas parece que muitas vezes não começa nas licitações. Começa em arranjos de governo para criar sustentação, loteando órgãos públicos com o objetivo de desviar recursos, inclusive via licitações. Aí entra um fator importante: critérios para escolha de gestores públicos minimamente competentes e sérios, cuja indicação seja devidamente fundamentada. Não resolve tudo, mas abaixa riscos. Outro ponto é a já falada vinculação com serviços públicos. Quer assumir um órgão? Então espera-se, de forma mais objetiva, a elaboração de planejamentos e a entrega de serviços públicos definidos, mensurados e cobrados pelos órgãos de controle e pela sociedade. Aí acho que o TCU patina, pois não sei se já se especializou o suficiente para entender, de forma holística, os negócios que pretende fiscalizar (</a:t>
            </a:r>
            <a:r>
              <a:rPr lang="pt-BR" sz="1200" i="1" kern="1200" dirty="0" smtClean="0">
                <a:solidFill>
                  <a:schemeClr val="tx1"/>
                </a:solidFill>
                <a:effectLst/>
                <a:latin typeface="+mn-lt"/>
                <a:ea typeface="+mn-ea"/>
                <a:cs typeface="+mn-cs"/>
              </a:rPr>
              <a:t>e.g.</a:t>
            </a:r>
            <a:r>
              <a:rPr lang="pt-BR" sz="1200" kern="1200" dirty="0" smtClean="0">
                <a:solidFill>
                  <a:schemeClr val="tx1"/>
                </a:solidFill>
                <a:effectLst/>
                <a:latin typeface="+mn-lt"/>
                <a:ea typeface="+mn-ea"/>
                <a:cs typeface="+mn-cs"/>
              </a:rPr>
              <a:t> saúde, educação, previdência, segurança pública e defesa, transporte, ... Parece-me ainda que está em esquema cara-crachá incipiente em vários casos (conformidade sintática).</a:t>
            </a:r>
          </a:p>
          <a:p>
            <a:pPr lvl="0"/>
            <a:r>
              <a:rPr lang="pt-BR" sz="1200" b="1" kern="1200" dirty="0" smtClean="0">
                <a:solidFill>
                  <a:schemeClr val="tx1"/>
                </a:solidFill>
                <a:effectLst/>
                <a:latin typeface="+mn-lt"/>
                <a:ea typeface="+mn-ea"/>
                <a:cs typeface="+mn-cs"/>
              </a:rPr>
              <a:t>Política pública:</a:t>
            </a:r>
            <a:r>
              <a:rPr lang="pt-BR" sz="1200" kern="1200" dirty="0" smtClean="0">
                <a:solidFill>
                  <a:schemeClr val="tx1"/>
                </a:solidFill>
                <a:effectLst/>
                <a:latin typeface="+mn-lt"/>
                <a:ea typeface="+mn-ea"/>
                <a:cs typeface="+mn-cs"/>
              </a:rPr>
              <a:t> já vimos esse filme várias vezes e não sabemos nem o final direito (não parece feliz). Na prática, vemos uma profusão de direitos de preferência que aumentam a complexidade dos editais e ninguém demonstra depois de um tempo que os privilégios e as renúncias de receita valeram a pena. Tenho muita dúvida sobre a eficácia disso. A lei do bem foi exemplo de que baixar imposto foi mais eficaz (combinou-se com dólar baixo e estável também). Concordo com o Cláudio Cruz: baixa imposto.</a:t>
            </a:r>
          </a:p>
          <a:p>
            <a:pPr lvl="0"/>
            <a:r>
              <a:rPr lang="pt-BR" sz="1200" b="1" kern="1200" dirty="0" smtClean="0">
                <a:solidFill>
                  <a:schemeClr val="tx1"/>
                </a:solidFill>
                <a:effectLst/>
                <a:latin typeface="+mn-lt"/>
                <a:ea typeface="+mn-ea"/>
                <a:cs typeface="+mn-cs"/>
              </a:rPr>
              <a:t>Central de compras:</a:t>
            </a:r>
            <a:r>
              <a:rPr lang="pt-BR" sz="1200" kern="1200" dirty="0" smtClean="0">
                <a:solidFill>
                  <a:schemeClr val="tx1"/>
                </a:solidFill>
                <a:effectLst/>
                <a:latin typeface="+mn-lt"/>
                <a:ea typeface="+mn-ea"/>
                <a:cs typeface="+mn-cs"/>
              </a:rPr>
              <a:t> é uma iniciativa recheada de altos riscos, a começar pela necessidade de ter muita gente capacitada em muitos assuntos e dos fornecedores tenderem a radicalizar, pois o mercado passa a se definir pela licitação grande em um período de tempo, ou seja, quem perde se dá muito mal por um tempo, quem ganha leva muito por um tempo, além da alta chance de conluios (</a:t>
            </a:r>
            <a:r>
              <a:rPr lang="pt-BR" sz="1200" i="1" kern="1200" dirty="0" smtClean="0">
                <a:solidFill>
                  <a:schemeClr val="tx1"/>
                </a:solidFill>
                <a:effectLst/>
                <a:latin typeface="+mn-lt"/>
                <a:ea typeface="+mn-ea"/>
                <a:cs typeface="+mn-cs"/>
              </a:rPr>
              <a:t>e.g.</a:t>
            </a:r>
            <a:r>
              <a:rPr lang="pt-BR" sz="1200" kern="1200" dirty="0" smtClean="0">
                <a:solidFill>
                  <a:schemeClr val="tx1"/>
                </a:solidFill>
                <a:effectLst/>
                <a:latin typeface="+mn-lt"/>
                <a:ea typeface="+mn-ea"/>
                <a:cs typeface="+mn-cs"/>
              </a:rPr>
              <a:t> carteis). Concordo que a transparência de todo o processo é fundamental, pois a licitação  vira uma arena de conflito de muitos interesses.</a:t>
            </a:r>
          </a:p>
          <a:p>
            <a:pPr lvl="0"/>
            <a:r>
              <a:rPr lang="pt-BR" sz="1200" b="1" kern="1200" dirty="0" smtClean="0">
                <a:solidFill>
                  <a:schemeClr val="tx1"/>
                </a:solidFill>
                <a:effectLst/>
                <a:latin typeface="+mn-lt"/>
                <a:ea typeface="+mn-ea"/>
                <a:cs typeface="+mn-cs"/>
              </a:rPr>
              <a:t>Transparência ativa: </a:t>
            </a:r>
            <a:r>
              <a:rPr lang="pt-BR" sz="1200" kern="1200" dirty="0" smtClean="0">
                <a:solidFill>
                  <a:schemeClr val="tx1"/>
                </a:solidFill>
                <a:effectLst/>
                <a:latin typeface="+mn-lt"/>
                <a:ea typeface="+mn-ea"/>
                <a:cs typeface="+mn-cs"/>
              </a:rPr>
              <a:t> esse item é realmente importante. Todos os documentos sobre o planejamento e a execução contratual devem ser publicados na internet para oferecer a chance de passar pelo crivo de todos os interessados e, eventualmente, serem contestados. A modalidade Convite mostra-se totalmente anacrônica neste cenário. Esse aspecto é defendido no guia de contratação de TI do TCU e foi contestado pela nossa área de TI. Não falta legislação para isso.</a:t>
            </a:r>
          </a:p>
          <a:p>
            <a:pPr lvl="0"/>
            <a:r>
              <a:rPr lang="pt-BR" sz="1200" b="1" kern="1200" dirty="0" smtClean="0">
                <a:solidFill>
                  <a:schemeClr val="tx1"/>
                </a:solidFill>
                <a:effectLst/>
                <a:latin typeface="+mn-lt"/>
                <a:ea typeface="+mn-ea"/>
                <a:cs typeface="+mn-cs"/>
              </a:rPr>
              <a:t>Papel dos OGS:</a:t>
            </a:r>
            <a:r>
              <a:rPr lang="pt-BR" sz="1200" kern="1200" dirty="0" smtClean="0">
                <a:solidFill>
                  <a:schemeClr val="tx1"/>
                </a:solidFill>
                <a:effectLst/>
                <a:latin typeface="+mn-lt"/>
                <a:ea typeface="+mn-ea"/>
                <a:cs typeface="+mn-cs"/>
              </a:rPr>
              <a:t> os OGS ainda têm um longo caminho no sentido de disciplinar regras, coordenar licitações conjuntas e definir parâmetros (</a:t>
            </a:r>
            <a:r>
              <a:rPr lang="pt-BR" sz="1200" i="1" kern="1200" dirty="0" smtClean="0">
                <a:solidFill>
                  <a:schemeClr val="tx1"/>
                </a:solidFill>
                <a:effectLst/>
                <a:latin typeface="+mn-lt"/>
                <a:ea typeface="+mn-ea"/>
                <a:cs typeface="+mn-cs"/>
              </a:rPr>
              <a:t>e.g.</a:t>
            </a:r>
            <a:r>
              <a:rPr lang="pt-BR" sz="1200" kern="1200" dirty="0" smtClean="0">
                <a:solidFill>
                  <a:schemeClr val="tx1"/>
                </a:solidFill>
                <a:effectLst/>
                <a:latin typeface="+mn-lt"/>
                <a:ea typeface="+mn-ea"/>
                <a:cs typeface="+mn-cs"/>
              </a:rPr>
              <a:t> especificações técnicas e premissas em licitações). A STI parece ser a mais adiantada. O CNMP não quer ser OGS.</a:t>
            </a:r>
          </a:p>
          <a:p>
            <a:pPr lvl="0"/>
            <a:r>
              <a:rPr lang="pt-BR" sz="1200" b="1" kern="1200" dirty="0" smtClean="0">
                <a:solidFill>
                  <a:schemeClr val="tx1"/>
                </a:solidFill>
                <a:effectLst/>
                <a:latin typeface="+mn-lt"/>
                <a:ea typeface="+mn-ea"/>
                <a:cs typeface="+mn-cs"/>
              </a:rPr>
              <a:t>Uso da TI:</a:t>
            </a:r>
            <a:r>
              <a:rPr lang="pt-BR" sz="1200" kern="1200" dirty="0" smtClean="0">
                <a:solidFill>
                  <a:schemeClr val="tx1"/>
                </a:solidFill>
                <a:effectLst/>
                <a:latin typeface="+mn-lt"/>
                <a:ea typeface="+mn-ea"/>
                <a:cs typeface="+mn-cs"/>
              </a:rPr>
              <a:t> a TI ainda parece estar subutilizada no processo de licitação. Exemplo: é difícil levantar preços para fazer a estimativa de preços e as informações estão lá. </a:t>
            </a:r>
          </a:p>
          <a:p>
            <a:pPr lvl="0"/>
            <a:r>
              <a:rPr lang="pt-BR" sz="1200" b="1" kern="1200" dirty="0" smtClean="0">
                <a:solidFill>
                  <a:schemeClr val="tx1"/>
                </a:solidFill>
                <a:effectLst/>
                <a:latin typeface="+mn-lt"/>
                <a:ea typeface="+mn-ea"/>
                <a:cs typeface="+mn-cs"/>
              </a:rPr>
              <a:t>Cultura de controles internos:</a:t>
            </a:r>
            <a:r>
              <a:rPr lang="pt-BR" sz="1200" kern="1200" dirty="0" smtClean="0">
                <a:solidFill>
                  <a:schemeClr val="tx1"/>
                </a:solidFill>
                <a:effectLst/>
                <a:latin typeface="+mn-lt"/>
                <a:ea typeface="+mn-ea"/>
                <a:cs typeface="+mn-cs"/>
              </a:rPr>
              <a:t> creio o gestor público da ponta não está familiarizado com conceitos como controles internos, segregação de funções, motivação de atos administrativos, gestão de riscos </a:t>
            </a:r>
            <a:r>
              <a:rPr lang="pt-BR" sz="1200" i="1" kern="1200" dirty="0" smtClean="0">
                <a:solidFill>
                  <a:schemeClr val="tx1"/>
                </a:solidFill>
                <a:effectLst/>
                <a:latin typeface="+mn-lt"/>
                <a:ea typeface="+mn-ea"/>
                <a:cs typeface="+mn-cs"/>
              </a:rPr>
              <a:t>etc.</a:t>
            </a:r>
            <a:r>
              <a:rPr lang="pt-BR" sz="1200" kern="1200" dirty="0" smtClean="0">
                <a:solidFill>
                  <a:schemeClr val="tx1"/>
                </a:solidFill>
                <a:effectLst/>
                <a:latin typeface="+mn-lt"/>
                <a:ea typeface="+mn-ea"/>
                <a:cs typeface="+mn-cs"/>
              </a:rPr>
              <a:t> Aí entra a </a:t>
            </a:r>
            <a:r>
              <a:rPr lang="pt-BR" sz="1200" kern="1200" dirty="0" err="1" smtClean="0">
                <a:solidFill>
                  <a:schemeClr val="tx1"/>
                </a:solidFill>
                <a:effectLst/>
                <a:latin typeface="+mn-lt"/>
                <a:ea typeface="+mn-ea"/>
                <a:cs typeface="+mn-cs"/>
              </a:rPr>
              <a:t>Enap</a:t>
            </a:r>
            <a:r>
              <a:rPr lang="pt-BR" sz="1200" kern="1200" dirty="0" smtClean="0">
                <a:solidFill>
                  <a:schemeClr val="tx1"/>
                </a:solidFill>
                <a:effectLst/>
                <a:latin typeface="+mn-lt"/>
                <a:ea typeface="+mn-ea"/>
                <a:cs typeface="+mn-cs"/>
              </a:rPr>
              <a:t>. Por exemplo, muitos modelos de mercado como </a:t>
            </a:r>
            <a:r>
              <a:rPr lang="pt-BR" sz="1200" kern="1200" dirty="0" err="1" smtClean="0">
                <a:solidFill>
                  <a:schemeClr val="tx1"/>
                </a:solidFill>
                <a:effectLst/>
                <a:latin typeface="+mn-lt"/>
                <a:ea typeface="+mn-ea"/>
                <a:cs typeface="+mn-cs"/>
              </a:rPr>
              <a:t>PMBok</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Cobit</a:t>
            </a:r>
            <a:r>
              <a:rPr lang="pt-BR" sz="1200" kern="1200" dirty="0" smtClean="0">
                <a:solidFill>
                  <a:schemeClr val="tx1"/>
                </a:solidFill>
                <a:effectLst/>
                <a:latin typeface="+mn-lt"/>
                <a:ea typeface="+mn-ea"/>
                <a:cs typeface="+mn-cs"/>
              </a:rPr>
              <a:t> tratam a gestão de riscos igual a gestão de processos – algo básico, que não percebido assim na APF.</a:t>
            </a:r>
          </a:p>
          <a:p>
            <a:pPr lvl="0"/>
            <a:r>
              <a:rPr lang="pt-BR" sz="1200" b="1" kern="1200" dirty="0" smtClean="0">
                <a:solidFill>
                  <a:schemeClr val="tx1"/>
                </a:solidFill>
                <a:effectLst/>
                <a:latin typeface="+mn-lt"/>
                <a:ea typeface="+mn-ea"/>
                <a:cs typeface="+mn-cs"/>
              </a:rPr>
              <a:t>Auditoria interna:</a:t>
            </a:r>
            <a:r>
              <a:rPr lang="pt-BR" sz="1200" kern="1200" dirty="0" smtClean="0">
                <a:solidFill>
                  <a:schemeClr val="tx1"/>
                </a:solidFill>
                <a:effectLst/>
                <a:latin typeface="+mn-lt"/>
                <a:ea typeface="+mn-ea"/>
                <a:cs typeface="+mn-cs"/>
              </a:rPr>
              <a:t> esse ator tem sido dizimado e parece que não tem papel relevante hoje em dia nos órgãos mais frágeis, como muitos do Poder Executivo. Parece que não tem ninguém dentro dos órgãos para avaliar os controles internos e ajudar a melhorá-los.</a:t>
            </a:r>
          </a:p>
          <a:p>
            <a:pPr lvl="0"/>
            <a:r>
              <a:rPr lang="pt-BR" sz="1200" b="1" kern="1200" dirty="0" smtClean="0">
                <a:solidFill>
                  <a:schemeClr val="tx1"/>
                </a:solidFill>
                <a:effectLst/>
                <a:latin typeface="+mn-lt"/>
                <a:ea typeface="+mn-ea"/>
                <a:cs typeface="+mn-cs"/>
              </a:rPr>
              <a:t>Governança:</a:t>
            </a:r>
            <a:r>
              <a:rPr lang="pt-BR" sz="1200" kern="1200" dirty="0" smtClean="0">
                <a:solidFill>
                  <a:schemeClr val="tx1"/>
                </a:solidFill>
                <a:effectLst/>
                <a:latin typeface="+mn-lt"/>
                <a:ea typeface="+mn-ea"/>
                <a:cs typeface="+mn-cs"/>
              </a:rPr>
              <a:t> a alta administração ainda não está bem vinculada aos atos de contratação e gestão contratual. Isso tem que ser construído, pois, ela começará a se enrolar quando as coisas derem errado e, aí, poderá se mexer.</a:t>
            </a:r>
          </a:p>
          <a:p>
            <a:pPr lvl="0"/>
            <a:r>
              <a:rPr lang="pt-BR" sz="1200" b="1" kern="1200" dirty="0" smtClean="0">
                <a:solidFill>
                  <a:schemeClr val="tx1"/>
                </a:solidFill>
                <a:effectLst/>
                <a:latin typeface="+mn-lt"/>
                <a:ea typeface="+mn-ea"/>
                <a:cs typeface="+mn-cs"/>
              </a:rPr>
              <a:t>Sistema de controle nacional:</a:t>
            </a:r>
            <a:r>
              <a:rPr lang="pt-BR" sz="1200" kern="1200" dirty="0" smtClean="0">
                <a:solidFill>
                  <a:schemeClr val="tx1"/>
                </a:solidFill>
                <a:effectLst/>
                <a:latin typeface="+mn-lt"/>
                <a:ea typeface="+mn-ea"/>
                <a:cs typeface="+mn-cs"/>
              </a:rPr>
              <a:t> não deve faltar a parte da fiscalização, com articulação de diversos atores, como o Congresso Nacional (titular do controle externo), TCU, CGU (ou seja lá qual for o nome do momento), Ministério Público, Polícia Federal, auditorias internas e gestores (responsáveis pelos controles internos). A lei anticorrupção não passou nem perto de articular um sistema minimamente eficaz.</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Enfim, não tem bala de prata.</a:t>
            </a:r>
          </a:p>
          <a:p>
            <a:r>
              <a:rPr lang="pt-BR" sz="1200" kern="1200" dirty="0" smtClean="0">
                <a:solidFill>
                  <a:schemeClr val="tx1"/>
                </a:solidFill>
                <a:effectLst/>
                <a:latin typeface="+mn-lt"/>
                <a:ea typeface="+mn-ea"/>
                <a:cs typeface="+mn-cs"/>
              </a:rPr>
              <a:t>Precisamos de várias ações simultâneas.</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Bem, espero ter ajudado.</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Um abraço,</a:t>
            </a:r>
          </a:p>
          <a:p>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Carlos Mamede</a:t>
            </a: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21</a:t>
            </a:fld>
            <a:endParaRPr lang="pt-BR"/>
          </a:p>
        </p:txBody>
      </p:sp>
    </p:spTree>
    <p:extLst>
      <p:ext uri="{BB962C8B-B14F-4D97-AF65-F5344CB8AC3E}">
        <p14:creationId xmlns:p14="http://schemas.microsoft.com/office/powerpoint/2010/main" val="28325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22</a:t>
            </a:fld>
            <a:endParaRPr lang="pt-BR"/>
          </a:p>
        </p:txBody>
      </p:sp>
    </p:spTree>
    <p:extLst>
      <p:ext uri="{BB962C8B-B14F-4D97-AF65-F5344CB8AC3E}">
        <p14:creationId xmlns:p14="http://schemas.microsoft.com/office/powerpoint/2010/main" val="14027980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O que</a:t>
            </a:r>
            <a:r>
              <a:rPr lang="pt-BR" baseline="0" dirty="0" smtClean="0"/>
              <a:t> se busca afinal: evitar a contratação de empresas incapazes de executar o objeto;  a participação de empresas aventureiras; a multiplicidade de esforços para a execução de contratações semelhantes...</a:t>
            </a: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23</a:t>
            </a:fld>
            <a:endParaRPr lang="pt-BR"/>
          </a:p>
        </p:txBody>
      </p:sp>
    </p:spTree>
    <p:extLst>
      <p:ext uri="{BB962C8B-B14F-4D97-AF65-F5344CB8AC3E}">
        <p14:creationId xmlns:p14="http://schemas.microsoft.com/office/powerpoint/2010/main" val="1780133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r>
              <a:rPr lang="pt-BR" sz="1200" kern="1200" baseline="0" dirty="0" smtClean="0">
                <a:solidFill>
                  <a:schemeClr val="tx1"/>
                </a:solidFill>
                <a:latin typeface="+mn-lt"/>
                <a:ea typeface="+mn-ea"/>
                <a:cs typeface="+mn-cs"/>
              </a:rPr>
              <a:t>Não enviesar a pesquisa evidenciando possível preço em pesquisa junto a fornecedores – Ac. 1405/2015-p</a:t>
            </a:r>
          </a:p>
          <a:p>
            <a:r>
              <a:rPr lang="pt-BR" sz="1200" kern="1200" baseline="0" dirty="0" smtClean="0">
                <a:solidFill>
                  <a:schemeClr val="tx1"/>
                </a:solidFill>
                <a:latin typeface="+mn-lt"/>
                <a:ea typeface="+mn-ea"/>
                <a:cs typeface="+mn-cs"/>
              </a:rPr>
              <a:t> -No </a:t>
            </a:r>
          </a:p>
          <a:p>
            <a:r>
              <a:rPr lang="pt-BR" sz="1200" kern="1200" baseline="0" dirty="0" smtClean="0">
                <a:solidFill>
                  <a:schemeClr val="tx1"/>
                </a:solidFill>
                <a:latin typeface="+mn-lt"/>
                <a:ea typeface="+mn-ea"/>
                <a:cs typeface="+mn-cs"/>
              </a:rPr>
              <a:t>avaliar a variável preço só é possível quando a mesma é qualificada pelas demais variáveis de qualidade, quantidade e tempo. O preço só tem sentido quando inserido num contexto de planejamento prévio da aquisição. Em outras palavras, a definição de uma boa aquisição, mesmo segundo o modelo tradicional da função de compras, vai muito além da mera obtenção do menor preço de um produto ou serviço. </a:t>
            </a:r>
          </a:p>
          <a:p>
            <a:r>
              <a:rPr lang="pt-BR" sz="1200" kern="1200" baseline="0" dirty="0" smtClean="0">
                <a:solidFill>
                  <a:schemeClr val="tx1"/>
                </a:solidFill>
                <a:latin typeface="+mn-lt"/>
                <a:ea typeface="+mn-ea"/>
                <a:cs typeface="+mn-cs"/>
              </a:rPr>
              <a:t>Evitar custos desnecessários e desperdícios.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Deve ser fundamentada: no período total do contrato, inclusive eventuais prorrogações, verificar local de execução (preços locais e regionais), qualidade e desempenho exigidos, volume, local de prestação, incidência de tributos...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Ver efeitos dos </a:t>
            </a:r>
            <a:r>
              <a:rPr lang="pt-BR" sz="1200" kern="1200" baseline="0" dirty="0" err="1" smtClean="0">
                <a:solidFill>
                  <a:schemeClr val="tx1"/>
                </a:solidFill>
                <a:latin typeface="+mn-lt"/>
                <a:ea typeface="+mn-ea"/>
                <a:cs typeface="+mn-cs"/>
              </a:rPr>
              <a:t>arts</a:t>
            </a:r>
            <a:r>
              <a:rPr lang="pt-BR" sz="1200" kern="1200" baseline="0" dirty="0" smtClean="0">
                <a:solidFill>
                  <a:schemeClr val="tx1"/>
                </a:solidFill>
                <a:latin typeface="+mn-lt"/>
                <a:ea typeface="+mn-ea"/>
                <a:cs typeface="+mn-cs"/>
              </a:rPr>
              <a:t>. 40, 43 e 44 da Lei. Confrontar tais preços com os da pesquisa de preços...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Se for para contratar – preços altos, se for para negociar, preços baixos – só para melar o certame.</a:t>
            </a:r>
          </a:p>
          <a:p>
            <a:endParaRPr lang="pt-BR" sz="1200" kern="1200" baseline="0" dirty="0" smtClean="0">
              <a:solidFill>
                <a:schemeClr val="tx1"/>
              </a:solidFill>
              <a:latin typeface="+mn-lt"/>
              <a:ea typeface="+mn-ea"/>
              <a:cs typeface="+mn-cs"/>
            </a:endParaRPr>
          </a:p>
          <a:p>
            <a:r>
              <a:rPr lang="pt-BR" sz="1200" u="none" strike="noStrike" kern="1200" dirty="0" smtClean="0">
                <a:solidFill>
                  <a:schemeClr val="tx1"/>
                </a:solidFill>
                <a:latin typeface="+mn-lt"/>
                <a:ea typeface="+mn-ea"/>
                <a:cs typeface="+mn-cs"/>
              </a:rPr>
              <a:t>AC 1214/2013 </a:t>
            </a:r>
          </a:p>
          <a:p>
            <a:r>
              <a:rPr lang="pt-BR" sz="1200" u="none" strike="noStrike" kern="1200" dirty="0" smtClean="0">
                <a:solidFill>
                  <a:schemeClr val="tx1"/>
                </a:solidFill>
                <a:latin typeface="+mn-lt"/>
                <a:ea typeface="+mn-ea"/>
                <a:cs typeface="+mn-cs"/>
              </a:rPr>
              <a:t>a) houver previsão contratual de que os reajustes dos itens envolvendo a folha de  salários serão efetuados com base em convenção, acordo coletivo de trabalho ou em decorrência da lei;</a:t>
            </a:r>
          </a:p>
          <a:p>
            <a:r>
              <a:rPr lang="pt-BR" sz="1200" u="none" strike="noStrike" kern="1200" dirty="0" smtClean="0">
                <a:solidFill>
                  <a:schemeClr val="tx1"/>
                </a:solidFill>
                <a:latin typeface="+mn-lt"/>
                <a:ea typeface="+mn-ea"/>
                <a:cs typeface="+mn-cs"/>
              </a:rPr>
              <a:t>b) houver previsão contratual de que os reajustes dos itens envolvendo insumos (exceto quanto a obrigações decorrentes de acordo ou convenção coletiva de trabalho e de Lei) e materiais serão efetuados com base em índices oficiais, previamente definidos no contrato, que guardem a maior correlação possível com o segmento econômico em que estejam inseridos tais insumos ou materiais;</a:t>
            </a:r>
          </a:p>
          <a:p>
            <a:r>
              <a:rPr lang="pt-BR" sz="1200" u="none" strike="noStrike" kern="1200" dirty="0" smtClean="0">
                <a:solidFill>
                  <a:schemeClr val="tx1"/>
                </a:solidFill>
                <a:latin typeface="+mn-lt"/>
                <a:ea typeface="+mn-ea"/>
                <a:cs typeface="+mn-cs"/>
              </a:rPr>
              <a:t>c) no caso de serviços continuados de limpeza, conservação, higienização e de vigilância, os valores de contratação ao longo do tempo e a cada prorrogação forem inferiores aos limites estabelecidos em ato normativo da Secretaria de Logística e Tecnologia da Informação do Ministério do Planejamento, Orçamento e Gestão (SLTI/ MP). Se os valores forem superiores aos fixados pela SLTI/MP, caberá negociação objetivando a redução dos preços de modo a viabilizar economicamente as prorrogações de contrato;</a:t>
            </a:r>
            <a:r>
              <a:rPr lang="pt-BR" sz="1200" b="1" u="none" strike="noStrike" kern="1200" dirty="0" smtClean="0">
                <a:solidFill>
                  <a:schemeClr val="tx1"/>
                </a:solidFill>
                <a:latin typeface="+mn-lt"/>
                <a:ea typeface="+mn-ea"/>
                <a:cs typeface="+mn-cs"/>
              </a:rPr>
              <a:t>[24]</a:t>
            </a:r>
            <a:endParaRPr lang="pt-BR" sz="1200" u="none" strike="noStrike" kern="1200" dirty="0" smtClean="0">
              <a:solidFill>
                <a:schemeClr val="tx1"/>
              </a:solidFill>
              <a:latin typeface="+mn-lt"/>
              <a:ea typeface="+mn-ea"/>
              <a:cs typeface="+mn-cs"/>
            </a:endParaRPr>
          </a:p>
          <a:p>
            <a:r>
              <a:rPr lang="pt-BR" sz="1200" u="none" strike="noStrike" kern="1200" dirty="0" smtClean="0">
                <a:solidFill>
                  <a:schemeClr val="tx1"/>
                </a:solidFill>
                <a:latin typeface="+mn-lt"/>
                <a:ea typeface="+mn-ea"/>
                <a:cs typeface="+mn-cs"/>
              </a:rPr>
              <a:t/>
            </a:r>
            <a:br>
              <a:rPr lang="pt-BR" sz="1200" u="none" strike="noStrike" kern="1200" dirty="0" smtClean="0">
                <a:solidFill>
                  <a:schemeClr val="tx1"/>
                </a:solidFill>
                <a:latin typeface="+mn-lt"/>
                <a:ea typeface="+mn-ea"/>
                <a:cs typeface="+mn-cs"/>
              </a:rPr>
            </a:br>
            <a:endParaRPr lang="pt-BR" sz="1200" u="none" strike="noStrike" kern="1200" dirty="0" smtClean="0">
              <a:solidFill>
                <a:schemeClr val="tx1"/>
              </a:solidFill>
              <a:latin typeface="+mn-lt"/>
              <a:ea typeface="+mn-ea"/>
              <a:cs typeface="+mn-cs"/>
            </a:endParaRPr>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24</a:t>
            </a:fld>
            <a:endParaRPr lang="pt-BR"/>
          </a:p>
        </p:txBody>
      </p:sp>
    </p:spTree>
    <p:extLst>
      <p:ext uri="{BB962C8B-B14F-4D97-AF65-F5344CB8AC3E}">
        <p14:creationId xmlns:p14="http://schemas.microsoft.com/office/powerpoint/2010/main" val="2724837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77500" lnSpcReduction="20000"/>
          </a:bodyPr>
          <a:lstStyle/>
          <a:p>
            <a:r>
              <a:rPr lang="pt-BR" sz="1200" kern="1200" baseline="0" dirty="0" smtClean="0">
                <a:solidFill>
                  <a:schemeClr val="tx1"/>
                </a:solidFill>
                <a:latin typeface="+mn-lt"/>
                <a:ea typeface="+mn-ea"/>
                <a:cs typeface="+mn-cs"/>
              </a:rPr>
              <a:t>Ver processo sobre desoneração no orçamento – TC 013.680/2015-3</a:t>
            </a:r>
          </a:p>
          <a:p>
            <a:r>
              <a:rPr lang="pt-BR" sz="1200" kern="1200" baseline="0" dirty="0" smtClean="0">
                <a:solidFill>
                  <a:schemeClr val="tx1"/>
                </a:solidFill>
                <a:latin typeface="+mn-lt"/>
                <a:ea typeface="+mn-ea"/>
                <a:cs typeface="+mn-cs"/>
              </a:rPr>
              <a:t>Não enviesar a pesquisa evidenciando possível preço em pesquisa junto a fornecedores – Ac. 1405/2015-p</a:t>
            </a:r>
          </a:p>
          <a:p>
            <a:r>
              <a:rPr lang="pt-BR" sz="1200" kern="1200" baseline="0" dirty="0" smtClean="0">
                <a:solidFill>
                  <a:schemeClr val="tx1"/>
                </a:solidFill>
                <a:latin typeface="+mn-lt"/>
                <a:ea typeface="+mn-ea"/>
                <a:cs typeface="+mn-cs"/>
              </a:rPr>
              <a:t> -avaliar a variável preço só é possível quando a mesma é qualificada pelas demais variáveis de qualidade, quantidade e tempo. O preço só tem sentido quando inserido num contexto de planejamento prévio da aquisição. Em outras palavras, a definição de uma boa aquisição, mesmo segundo o modelo tradicional da função de compras, vai muito além da mera obtenção do menor preço de um produto ou serviço. </a:t>
            </a:r>
          </a:p>
          <a:p>
            <a:r>
              <a:rPr lang="pt-BR" sz="1200" kern="1200" baseline="0" dirty="0" smtClean="0">
                <a:solidFill>
                  <a:schemeClr val="tx1"/>
                </a:solidFill>
                <a:latin typeface="+mn-lt"/>
                <a:ea typeface="+mn-ea"/>
                <a:cs typeface="+mn-cs"/>
              </a:rPr>
              <a:t>Evitar custos desnecessários e desperdícios.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Deve ser fundamentada: no período total do contrato, inclusive eventuais prorrogações, verificar local de execução (preços locais e regionais), qualidade e desempenho exigidos, volume, local de prestação, incidência de tributos...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Ver efeitos dos </a:t>
            </a:r>
            <a:r>
              <a:rPr lang="pt-BR" sz="1200" kern="1200" baseline="0" dirty="0" err="1" smtClean="0">
                <a:solidFill>
                  <a:schemeClr val="tx1"/>
                </a:solidFill>
                <a:latin typeface="+mn-lt"/>
                <a:ea typeface="+mn-ea"/>
                <a:cs typeface="+mn-cs"/>
              </a:rPr>
              <a:t>arts</a:t>
            </a:r>
            <a:r>
              <a:rPr lang="pt-BR" sz="1200" kern="1200" baseline="0" dirty="0" smtClean="0">
                <a:solidFill>
                  <a:schemeClr val="tx1"/>
                </a:solidFill>
                <a:latin typeface="+mn-lt"/>
                <a:ea typeface="+mn-ea"/>
                <a:cs typeface="+mn-cs"/>
              </a:rPr>
              <a:t>. 40, 43 e 44 da Lei. Confrontar tais preços com os da pesquisa de preços...</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Se for para contratar – preços altos, se for para negociar, preços baixos – só para melar o certame.</a:t>
            </a:r>
          </a:p>
          <a:p>
            <a:endParaRPr lang="pt-BR" sz="1200" kern="1200" baseline="0" dirty="0" smtClean="0">
              <a:solidFill>
                <a:schemeClr val="tx1"/>
              </a:solidFill>
              <a:latin typeface="+mn-lt"/>
              <a:ea typeface="+mn-ea"/>
              <a:cs typeface="+mn-cs"/>
            </a:endParaRPr>
          </a:p>
          <a:p>
            <a:r>
              <a:rPr lang="pt-BR" sz="1200" u="none" strike="noStrike" kern="1200" dirty="0" smtClean="0">
                <a:solidFill>
                  <a:schemeClr val="tx1"/>
                </a:solidFill>
                <a:latin typeface="+mn-lt"/>
                <a:ea typeface="+mn-ea"/>
                <a:cs typeface="+mn-cs"/>
              </a:rPr>
              <a:t>AC 1214/2013 </a:t>
            </a:r>
          </a:p>
          <a:p>
            <a:r>
              <a:rPr lang="pt-BR" sz="1200" u="none" strike="noStrike" kern="1200" dirty="0" smtClean="0">
                <a:solidFill>
                  <a:schemeClr val="tx1"/>
                </a:solidFill>
                <a:latin typeface="+mn-lt"/>
                <a:ea typeface="+mn-ea"/>
                <a:cs typeface="+mn-cs"/>
              </a:rPr>
              <a:t>a) houver previsão contratual de que os reajustes dos itens envolvendo a folha de  salários serão efetuados com base em convenção, acordo coletivo de trabalho ou em decorrência da lei;</a:t>
            </a:r>
          </a:p>
          <a:p>
            <a:r>
              <a:rPr lang="pt-BR" sz="1200" u="none" strike="noStrike" kern="1200" dirty="0" smtClean="0">
                <a:solidFill>
                  <a:schemeClr val="tx1"/>
                </a:solidFill>
                <a:latin typeface="+mn-lt"/>
                <a:ea typeface="+mn-ea"/>
                <a:cs typeface="+mn-cs"/>
              </a:rPr>
              <a:t>b) houver previsão contratual de que os reajustes dos itens envolvendo insumos (exceto quanto a obrigações decorrentes de acordo ou convenção coletiva de trabalho e de Lei) e materiais serão efetuados com base em índices oficiais, previamente definidos no contrato, que guardem a maior correlação possível com o segmento econômico em que estejam inseridos tais insumos ou materiais;</a:t>
            </a:r>
          </a:p>
          <a:p>
            <a:r>
              <a:rPr lang="pt-BR" sz="1200" u="none" strike="noStrike" kern="1200" dirty="0" smtClean="0">
                <a:solidFill>
                  <a:schemeClr val="tx1"/>
                </a:solidFill>
                <a:latin typeface="+mn-lt"/>
                <a:ea typeface="+mn-ea"/>
                <a:cs typeface="+mn-cs"/>
              </a:rPr>
              <a:t>c) no caso de serviços continuados de limpeza, conservação, higienização e de vigilância, os valores de contratação ao longo do tempo e a cada prorrogação forem inferiores aos limites estabelecidos em ato normativo da Secretaria de Logística e Tecnologia da Informação do Ministério do Planejamento, Orçamento e Gestão (SLTI/ MP). Se os valores forem superiores aos fixados pela SLTI/MP, caberá negociação objetivando a redução dos preços de modo a viabilizar economicamente as prorrogações de contrato;</a:t>
            </a:r>
            <a:r>
              <a:rPr lang="pt-BR" sz="1200" b="1" u="none" strike="noStrike" kern="1200" dirty="0" smtClean="0">
                <a:solidFill>
                  <a:schemeClr val="tx1"/>
                </a:solidFill>
                <a:latin typeface="+mn-lt"/>
                <a:ea typeface="+mn-ea"/>
                <a:cs typeface="+mn-cs"/>
              </a:rPr>
              <a:t>[24]</a:t>
            </a:r>
            <a:endParaRPr lang="pt-BR" sz="1200" u="none" strike="noStrike" kern="1200" dirty="0" smtClean="0">
              <a:solidFill>
                <a:schemeClr val="tx1"/>
              </a:solidFill>
              <a:latin typeface="+mn-lt"/>
              <a:ea typeface="+mn-ea"/>
              <a:cs typeface="+mn-cs"/>
            </a:endParaRPr>
          </a:p>
          <a:p>
            <a:r>
              <a:rPr lang="pt-BR" sz="1200" u="none" strike="noStrike" kern="1200" dirty="0" smtClean="0">
                <a:solidFill>
                  <a:schemeClr val="tx1"/>
                </a:solidFill>
                <a:latin typeface="+mn-lt"/>
                <a:ea typeface="+mn-ea"/>
                <a:cs typeface="+mn-cs"/>
              </a:rPr>
              <a:t/>
            </a:r>
            <a:br>
              <a:rPr lang="pt-BR" sz="1200" u="none" strike="noStrike" kern="1200" dirty="0" smtClean="0">
                <a:solidFill>
                  <a:schemeClr val="tx1"/>
                </a:solidFill>
                <a:latin typeface="+mn-lt"/>
                <a:ea typeface="+mn-ea"/>
                <a:cs typeface="+mn-cs"/>
              </a:rPr>
            </a:br>
            <a:endParaRPr lang="pt-BR" sz="1200" u="none" strike="noStrike" kern="1200" dirty="0" smtClean="0">
              <a:solidFill>
                <a:schemeClr val="tx1"/>
              </a:solidFill>
              <a:latin typeface="+mn-lt"/>
              <a:ea typeface="+mn-ea"/>
              <a:cs typeface="+mn-cs"/>
            </a:endParaRPr>
          </a:p>
          <a:p>
            <a:endParaRPr lang="pt-BR" dirty="0" smtClean="0"/>
          </a:p>
          <a:p>
            <a:endParaRPr lang="pt-BR" dirty="0" smtClean="0"/>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25</a:t>
            </a:fld>
            <a:endParaRPr lang="pt-BR"/>
          </a:p>
        </p:txBody>
      </p:sp>
    </p:spTree>
    <p:extLst>
      <p:ext uri="{BB962C8B-B14F-4D97-AF65-F5344CB8AC3E}">
        <p14:creationId xmlns:p14="http://schemas.microsoft.com/office/powerpoint/2010/main" val="3357222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Não contratar com preços que sabidamente</a:t>
            </a:r>
            <a:r>
              <a:rPr lang="pt-BR" baseline="0" dirty="0" smtClean="0"/>
              <a:t> não refletem o mercado.</a:t>
            </a:r>
          </a:p>
          <a:p>
            <a:r>
              <a:rPr lang="pt-BR" baseline="0" dirty="0" smtClean="0"/>
              <a:t>Se preços muito discrepantes, aumentar o espectro e verificar se houve perfeita descrição do que se pretende contratar...</a:t>
            </a:r>
          </a:p>
          <a:p>
            <a:r>
              <a:rPr lang="pt-BR" baseline="0" dirty="0" smtClean="0"/>
              <a:t>Para TI, IN 04/2010 diz que o orçamento </a:t>
            </a:r>
            <a:r>
              <a:rPr lang="pt-BR" sz="1200" b="0" i="0" kern="1200" dirty="0" smtClean="0">
                <a:solidFill>
                  <a:schemeClr val="tx1"/>
                </a:solidFill>
                <a:latin typeface="+mn-lt"/>
                <a:ea typeface="+mn-ea"/>
                <a:cs typeface="+mn-cs"/>
              </a:rPr>
              <a:t>detalhado será elaborado pelo Integrante Administrativo com o apoio do Integrante Técnico e deve ser fundamentado em pesquisa de mercado</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27</a:t>
            </a:fld>
            <a:endParaRPr lang="pt-BR"/>
          </a:p>
        </p:txBody>
      </p:sp>
    </p:spTree>
    <p:extLst>
      <p:ext uri="{BB962C8B-B14F-4D97-AF65-F5344CB8AC3E}">
        <p14:creationId xmlns:p14="http://schemas.microsoft.com/office/powerpoint/2010/main" val="1766678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Não contratar com preços que sabidamente</a:t>
            </a:r>
            <a:r>
              <a:rPr lang="pt-BR" baseline="0" dirty="0" smtClean="0"/>
              <a:t> não refletem o mercado.</a:t>
            </a:r>
          </a:p>
          <a:p>
            <a:r>
              <a:rPr lang="pt-BR" baseline="0" dirty="0" smtClean="0"/>
              <a:t>Se preços muito discrepantes, aumentar o espectro e verificar se houve perfeita descrição do que se pretende contratar...</a:t>
            </a:r>
          </a:p>
          <a:p>
            <a:r>
              <a:rPr lang="pt-BR" baseline="0" dirty="0" smtClean="0"/>
              <a:t>Para TI, IN 04/2010 diz que o orçamento </a:t>
            </a:r>
            <a:r>
              <a:rPr lang="pt-BR" sz="1200" b="0" i="0" kern="1200" dirty="0" smtClean="0">
                <a:solidFill>
                  <a:schemeClr val="tx1"/>
                </a:solidFill>
                <a:latin typeface="+mn-lt"/>
                <a:ea typeface="+mn-ea"/>
                <a:cs typeface="+mn-cs"/>
              </a:rPr>
              <a:t>detalhado será elaborado pelo Integrante Administrativo com o apoio do Integrante Técnico e deve ser fundamentado em pesquisa de mercado</a:t>
            </a:r>
          </a:p>
          <a:p>
            <a:r>
              <a:rPr lang="pt-BR" sz="1200" b="0" i="0" kern="1200" dirty="0" smtClean="0">
                <a:solidFill>
                  <a:schemeClr val="tx1"/>
                </a:solidFill>
                <a:latin typeface="+mn-lt"/>
                <a:ea typeface="+mn-ea"/>
                <a:cs typeface="+mn-cs"/>
              </a:rPr>
              <a:t>A declaração de inexequibilidade</a:t>
            </a:r>
            <a:r>
              <a:rPr lang="pt-BR" sz="1200" b="0" i="0" kern="1200" baseline="0" dirty="0" smtClean="0">
                <a:solidFill>
                  <a:schemeClr val="tx1"/>
                </a:solidFill>
                <a:latin typeface="+mn-lt"/>
                <a:ea typeface="+mn-ea"/>
                <a:cs typeface="+mn-cs"/>
              </a:rPr>
              <a:t> é relativa, deve ser dado direito ao licitante de provar sua oferta....</a:t>
            </a: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r>
              <a:rPr lang="pt-BR" sz="1200" b="0" i="0" kern="1200" dirty="0" smtClean="0">
                <a:solidFill>
                  <a:schemeClr val="tx1"/>
                </a:solidFill>
                <a:latin typeface="+mn-lt"/>
                <a:ea typeface="+mn-ea"/>
                <a:cs typeface="+mn-cs"/>
              </a:rPr>
              <a:t/>
            </a:r>
            <a:br>
              <a:rPr lang="pt-BR" sz="1200" b="0" i="0" kern="1200" dirty="0" smtClean="0">
                <a:solidFill>
                  <a:schemeClr val="tx1"/>
                </a:solidFill>
                <a:latin typeface="+mn-lt"/>
                <a:ea typeface="+mn-ea"/>
                <a:cs typeface="+mn-cs"/>
              </a:rPr>
            </a:b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28</a:t>
            </a:fld>
            <a:endParaRPr lang="pt-BR"/>
          </a:p>
        </p:txBody>
      </p:sp>
    </p:spTree>
    <p:extLst>
      <p:ext uri="{BB962C8B-B14F-4D97-AF65-F5344CB8AC3E}">
        <p14:creationId xmlns:p14="http://schemas.microsoft.com/office/powerpoint/2010/main" val="409082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 caso de pesquisa a fornecedores, verificar</a:t>
            </a:r>
            <a:r>
              <a:rPr lang="pt-BR" baseline="0" dirty="0" smtClean="0"/>
              <a:t> se eles realmente são do ramo objeto do certame.</a:t>
            </a:r>
          </a:p>
          <a:p>
            <a:r>
              <a:rPr lang="pt-BR" sz="1200" kern="1200" baseline="0" dirty="0" smtClean="0">
                <a:solidFill>
                  <a:schemeClr val="tx1"/>
                </a:solidFill>
                <a:latin typeface="+mn-lt"/>
                <a:ea typeface="+mn-ea"/>
                <a:cs typeface="+mn-cs"/>
              </a:rPr>
              <a:t>Voto do Acórdão 2816/2014-P - Restou comprovado dessa análise que: as pesquisas de preços não refletem a realidade praticada no mercado, sendo, pois, inadequadas para delimitar as licitações; as pesquisas não apresentam consistência, uma vez que a diferença entre a menor e a maior cotação, em muitos casos, é desarrazoada, chegando a quatro vezes; e as empresas, em resposta a pesquisas realizadas pela Administração Pública, tendem a apresentar propostas de preços com valores muito acima daqueles praticados no mercado, retirando desse instrumento a confiabilidade necessária para balizar contratações que envolvem quantias consideráveis. </a:t>
            </a: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29</a:t>
            </a:fld>
            <a:endParaRPr lang="pt-BR"/>
          </a:p>
        </p:txBody>
      </p:sp>
    </p:spTree>
    <p:extLst>
      <p:ext uri="{BB962C8B-B14F-4D97-AF65-F5344CB8AC3E}">
        <p14:creationId xmlns:p14="http://schemas.microsoft.com/office/powerpoint/2010/main" val="666779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 caso de pesquisa a fornecedores, verificar</a:t>
            </a:r>
            <a:r>
              <a:rPr lang="pt-BR" baseline="0" dirty="0" smtClean="0"/>
              <a:t> se eles realmente são do ramo objeto do certame.</a:t>
            </a:r>
          </a:p>
          <a:p>
            <a:r>
              <a:rPr lang="pt-BR" sz="1200" kern="1200" baseline="0" dirty="0" smtClean="0">
                <a:solidFill>
                  <a:schemeClr val="tx1"/>
                </a:solidFill>
                <a:latin typeface="+mn-lt"/>
                <a:ea typeface="+mn-ea"/>
                <a:cs typeface="+mn-cs"/>
              </a:rPr>
              <a:t>Voto do Acórdão 2816/2014-P - Restou comprovado dessa análise que: as pesquisas de preços não refletem a realidade praticada no mercado, sendo, pois, inadequadas para delimitar as licitações; as pesquisas não apresentam consistência, uma vez que a diferença entre a menor e a maior cotação, em muitos casos, é desarrazoada, chegando a quatro vezes; e as empresas, em resposta a pesquisas realizadas pela Administração Pública, tendem a apresentar propostas de preços com valores muito acima daqueles praticados no mercado, retirando desse instrumento a confiabilidade necessária para balizar contratações que envolvem quantias consideráveis. </a:t>
            </a:r>
          </a:p>
          <a:p>
            <a:r>
              <a:rPr lang="pt-BR" sz="1200" kern="1200" baseline="0" dirty="0" smtClean="0">
                <a:solidFill>
                  <a:schemeClr val="tx1"/>
                </a:solidFill>
                <a:latin typeface="+mn-lt"/>
                <a:ea typeface="+mn-ea"/>
                <a:cs typeface="+mn-cs"/>
              </a:rPr>
              <a:t>Estimativa só com o fornecedor: é custoso, não vincula, expõe estratégia, inclusive poderia caracterizar quebra do sigilo das propostas, pois sua cotação tem que estar no processo...normalmente ineficaz...</a:t>
            </a: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30</a:t>
            </a:fld>
            <a:endParaRPr lang="pt-BR"/>
          </a:p>
        </p:txBody>
      </p:sp>
    </p:spTree>
    <p:extLst>
      <p:ext uri="{BB962C8B-B14F-4D97-AF65-F5344CB8AC3E}">
        <p14:creationId xmlns:p14="http://schemas.microsoft.com/office/powerpoint/2010/main" val="666779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No caso de pesquisa a fornecedores, verificar</a:t>
            </a:r>
            <a:r>
              <a:rPr lang="pt-BR" baseline="0" dirty="0" smtClean="0"/>
              <a:t> se eles realmente são do ramo objeto do certame.</a:t>
            </a:r>
          </a:p>
          <a:p>
            <a:r>
              <a:rPr lang="pt-BR" sz="1200" kern="1200" baseline="0" dirty="0" smtClean="0">
                <a:solidFill>
                  <a:schemeClr val="tx1"/>
                </a:solidFill>
                <a:latin typeface="+mn-lt"/>
                <a:ea typeface="+mn-ea"/>
                <a:cs typeface="+mn-cs"/>
              </a:rPr>
              <a:t>Voto do Acórdão 2816/2014-P - Restou comprovado dessa análise que: as pesquisas de preços não refletem a realidade praticada no mercado, sendo, pois, inadequadas para delimitar as licitações; as pesquisas não apresentam consistência, uma vez que a diferença entre a menor e a maior cotação, em muitos casos, é desarrazoada, chegando a quatro vezes; e as empresas, em resposta a pesquisas realizadas pela Administração Pública, tendem a apresentar propostas de preços com valores muito acima daqueles praticados no mercado, retirando desse instrumento a confiabilidade necessária para balizar contratações que envolvem quantias consideráveis. </a:t>
            </a:r>
          </a:p>
          <a:p>
            <a:r>
              <a:rPr lang="pt-BR" sz="1200" kern="1200" baseline="0" dirty="0" smtClean="0">
                <a:solidFill>
                  <a:schemeClr val="tx1"/>
                </a:solidFill>
                <a:latin typeface="+mn-lt"/>
                <a:ea typeface="+mn-ea"/>
                <a:cs typeface="+mn-cs"/>
              </a:rPr>
              <a:t>Estimativa só com o fornecedor: é custoso, não vincula, expõe estratégia...normalmente ineficaz...</a:t>
            </a: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31</a:t>
            </a:fld>
            <a:endParaRPr lang="pt-BR"/>
          </a:p>
        </p:txBody>
      </p:sp>
    </p:spTree>
    <p:extLst>
      <p:ext uri="{BB962C8B-B14F-4D97-AF65-F5344CB8AC3E}">
        <p14:creationId xmlns:p14="http://schemas.microsoft.com/office/powerpoint/2010/main" val="666779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a:t>
            </a:fld>
            <a:endParaRPr lang="pt-BR"/>
          </a:p>
        </p:txBody>
      </p:sp>
    </p:spTree>
    <p:extLst>
      <p:ext uri="{BB962C8B-B14F-4D97-AF65-F5344CB8AC3E}">
        <p14:creationId xmlns:p14="http://schemas.microsoft.com/office/powerpoint/2010/main" val="28714684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32</a:t>
            </a:fld>
            <a:endParaRPr lang="pt-BR"/>
          </a:p>
        </p:txBody>
      </p:sp>
    </p:spTree>
    <p:extLst>
      <p:ext uri="{BB962C8B-B14F-4D97-AF65-F5344CB8AC3E}">
        <p14:creationId xmlns:p14="http://schemas.microsoft.com/office/powerpoint/2010/main" val="748989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33</a:t>
            </a:fld>
            <a:endParaRPr lang="pt-BR"/>
          </a:p>
        </p:txBody>
      </p:sp>
    </p:spTree>
    <p:extLst>
      <p:ext uri="{BB962C8B-B14F-4D97-AF65-F5344CB8AC3E}">
        <p14:creationId xmlns:p14="http://schemas.microsoft.com/office/powerpoint/2010/main" val="3086685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34</a:t>
            </a:fld>
            <a:endParaRPr lang="pt-BR"/>
          </a:p>
        </p:txBody>
      </p:sp>
    </p:spTree>
    <p:extLst>
      <p:ext uri="{BB962C8B-B14F-4D97-AF65-F5344CB8AC3E}">
        <p14:creationId xmlns:p14="http://schemas.microsoft.com/office/powerpoint/2010/main" val="4188660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dirty="0" smtClean="0"/>
              <a:t>Exemplo : publicação</a:t>
            </a:r>
            <a:r>
              <a:rPr lang="pt-BR" baseline="0" dirty="0" smtClean="0"/>
              <a:t> de e-book - </a:t>
            </a:r>
            <a:r>
              <a:rPr lang="pt-BR" dirty="0" smtClean="0"/>
              <a:t>experiência anterior na editoração de publicações referentes a tombamento de bens materiais e a temáticas relacionadas com os cultos afro-brasileiros de matriz africana.</a:t>
            </a: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35</a:t>
            </a:fld>
            <a:endParaRPr lang="pt-BR"/>
          </a:p>
        </p:txBody>
      </p:sp>
    </p:spTree>
    <p:extLst>
      <p:ext uri="{BB962C8B-B14F-4D97-AF65-F5344CB8AC3E}">
        <p14:creationId xmlns:p14="http://schemas.microsoft.com/office/powerpoint/2010/main" val="21636987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b="0" i="0" u="none" strike="noStrike" kern="1200" baseline="0" dirty="0" smtClean="0">
                <a:solidFill>
                  <a:schemeClr val="tx1"/>
                </a:solidFill>
                <a:latin typeface="+mn-lt"/>
                <a:ea typeface="+mn-ea"/>
                <a:cs typeface="+mn-cs"/>
              </a:rPr>
              <a:t>Não fosse taxativo o rol, não haveria no regulamento limitação objetiva alguma à formulação de exigência de habilitação, abrindo-se oportunidade para demandar dos licitantes comprovações e certidões as mais diversas e potencialmente restritivas à competitividade e, ao mesmo tempo, inadequadas e inaptas para os fins a que se destinam, tais como comprovação da “idoneidade financeira”. </a:t>
            </a: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37</a:t>
            </a:fld>
            <a:endParaRPr lang="pt-BR"/>
          </a:p>
        </p:txBody>
      </p:sp>
    </p:spTree>
    <p:extLst>
      <p:ext uri="{BB962C8B-B14F-4D97-AF65-F5344CB8AC3E}">
        <p14:creationId xmlns:p14="http://schemas.microsoft.com/office/powerpoint/2010/main" val="23011425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38</a:t>
            </a:fld>
            <a:endParaRPr lang="pt-BR"/>
          </a:p>
        </p:txBody>
      </p:sp>
    </p:spTree>
    <p:extLst>
      <p:ext uri="{BB962C8B-B14F-4D97-AF65-F5344CB8AC3E}">
        <p14:creationId xmlns:p14="http://schemas.microsoft.com/office/powerpoint/2010/main" val="664472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451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BR" smtClean="0"/>
          </a:p>
        </p:txBody>
      </p:sp>
      <p:sp>
        <p:nvSpPr>
          <p:cNvPr id="5124" name="Espaço Reservado para Número de Slid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0C0C5A-1960-4B8A-82BE-0A3038BF1E21}" type="slidenum">
              <a:rPr lang="pt-BR"/>
              <a:pPr fontAlgn="base">
                <a:spcBef>
                  <a:spcPct val="0"/>
                </a:spcBef>
                <a:spcAft>
                  <a:spcPct val="0"/>
                </a:spcAft>
                <a:defRPr/>
              </a:pPr>
              <a:t>39</a:t>
            </a:fld>
            <a:endParaRPr lang="pt-BR"/>
          </a:p>
        </p:txBody>
      </p:sp>
    </p:spTree>
    <p:extLst>
      <p:ext uri="{BB962C8B-B14F-4D97-AF65-F5344CB8AC3E}">
        <p14:creationId xmlns:p14="http://schemas.microsoft.com/office/powerpoint/2010/main" val="198585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4</a:t>
            </a:fld>
            <a:endParaRPr lang="pt-BR"/>
          </a:p>
        </p:txBody>
      </p:sp>
    </p:spTree>
    <p:extLst>
      <p:ext uri="{BB962C8B-B14F-4D97-AF65-F5344CB8AC3E}">
        <p14:creationId xmlns:p14="http://schemas.microsoft.com/office/powerpoint/2010/main" val="161452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5</a:t>
            </a:fld>
            <a:endParaRPr lang="pt-BR"/>
          </a:p>
        </p:txBody>
      </p:sp>
    </p:spTree>
    <p:extLst>
      <p:ext uri="{BB962C8B-B14F-4D97-AF65-F5344CB8AC3E}">
        <p14:creationId xmlns:p14="http://schemas.microsoft.com/office/powerpoint/2010/main" val="263086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sz="1200" kern="1200" baseline="0" dirty="0" smtClean="0">
              <a:solidFill>
                <a:schemeClr val="tx1"/>
              </a:solidFill>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6</a:t>
            </a:fld>
            <a:endParaRPr lang="pt-BR"/>
          </a:p>
        </p:txBody>
      </p:sp>
    </p:spTree>
    <p:extLst>
      <p:ext uri="{BB962C8B-B14F-4D97-AF65-F5344CB8AC3E}">
        <p14:creationId xmlns:p14="http://schemas.microsoft.com/office/powerpoint/2010/main" val="1865563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fontScale="92500" lnSpcReduction="10000"/>
          </a:bodyPr>
          <a:lstStyle/>
          <a:p>
            <a:r>
              <a:rPr lang="pt-BR" dirty="0" smtClean="0"/>
              <a:t>Ambiente de controle, procedimentos de contabilidade, procedimentos de controle e riscos</a:t>
            </a:r>
            <a:r>
              <a:rPr lang="pt-BR" baseline="0" dirty="0" smtClean="0"/>
              <a:t> de controle. </a:t>
            </a:r>
          </a:p>
          <a:p>
            <a:r>
              <a:rPr lang="pt-BR" b="1" baseline="0" dirty="0" smtClean="0"/>
              <a:t>Eficácia e eficiência das operações (foco no negócio) ; confiabilidade dos relatórios financeiros e cumprimento da lei.</a:t>
            </a:r>
          </a:p>
          <a:p>
            <a:pPr marL="0" marR="0" indent="0" algn="l" defTabSz="914400" rtl="0" eaLnBrk="0" fontAlgn="base" latinLnBrk="0" hangingPunct="0">
              <a:lnSpc>
                <a:spcPct val="100000"/>
              </a:lnSpc>
              <a:spcBef>
                <a:spcPct val="30000"/>
              </a:spcBef>
              <a:spcAft>
                <a:spcPct val="0"/>
              </a:spcAft>
              <a:buClrTx/>
              <a:buSzTx/>
              <a:buFontTx/>
              <a:buNone/>
              <a:tabLst/>
              <a:defRPr/>
            </a:pPr>
            <a:r>
              <a:rPr lang="pt-BR" sz="1200" i="1" dirty="0" smtClean="0"/>
              <a:t>COSO 1 </a:t>
            </a:r>
            <a:r>
              <a:rPr lang="pt-BR" sz="1200" b="1" i="1" kern="1200" baseline="0" dirty="0" err="1" smtClean="0">
                <a:solidFill>
                  <a:schemeClr val="tx1"/>
                </a:solidFill>
                <a:latin typeface="+mn-lt"/>
                <a:ea typeface="+mn-ea"/>
                <a:cs typeface="+mn-cs"/>
              </a:rPr>
              <a:t>Internal</a:t>
            </a:r>
            <a:r>
              <a:rPr lang="pt-BR" sz="1200" b="1" i="1" kern="1200" baseline="0" dirty="0" smtClean="0">
                <a:solidFill>
                  <a:schemeClr val="tx1"/>
                </a:solidFill>
                <a:latin typeface="+mn-lt"/>
                <a:ea typeface="+mn-ea"/>
                <a:cs typeface="+mn-cs"/>
              </a:rPr>
              <a:t> </a:t>
            </a:r>
            <a:r>
              <a:rPr lang="pt-BR" sz="1200" b="1" i="1" kern="1200" baseline="0" dirty="0" err="1" smtClean="0">
                <a:solidFill>
                  <a:schemeClr val="tx1"/>
                </a:solidFill>
                <a:latin typeface="+mn-lt"/>
                <a:ea typeface="+mn-ea"/>
                <a:cs typeface="+mn-cs"/>
              </a:rPr>
              <a:t>Control</a:t>
            </a:r>
            <a:r>
              <a:rPr lang="pt-BR" sz="1200" b="1" i="1" kern="1200" baseline="0" dirty="0" smtClean="0">
                <a:solidFill>
                  <a:schemeClr val="tx1"/>
                </a:solidFill>
                <a:latin typeface="+mn-lt"/>
                <a:ea typeface="+mn-ea"/>
                <a:cs typeface="+mn-cs"/>
              </a:rPr>
              <a:t> – </a:t>
            </a:r>
            <a:r>
              <a:rPr lang="pt-BR" sz="1200" b="1" i="1" kern="1200" baseline="0" dirty="0" err="1" smtClean="0">
                <a:solidFill>
                  <a:schemeClr val="tx1"/>
                </a:solidFill>
                <a:latin typeface="+mn-lt"/>
                <a:ea typeface="+mn-ea"/>
                <a:cs typeface="+mn-cs"/>
              </a:rPr>
              <a:t>Integrated</a:t>
            </a:r>
            <a:r>
              <a:rPr lang="pt-BR" sz="1200" b="1" i="1" kern="1200" baseline="0" dirty="0" smtClean="0">
                <a:solidFill>
                  <a:schemeClr val="tx1"/>
                </a:solidFill>
                <a:latin typeface="+mn-lt"/>
                <a:ea typeface="+mn-ea"/>
                <a:cs typeface="+mn-cs"/>
              </a:rPr>
              <a:t> Framework  - </a:t>
            </a:r>
            <a:r>
              <a:rPr lang="pt-BR" sz="1200" u="sng" kern="1200" baseline="0" dirty="0" smtClean="0">
                <a:solidFill>
                  <a:schemeClr val="tx1"/>
                </a:solidFill>
                <a:latin typeface="+mn-lt"/>
                <a:ea typeface="+mn-ea"/>
                <a:cs typeface="+mn-cs"/>
              </a:rPr>
              <a:t>O papel do </a:t>
            </a:r>
            <a:r>
              <a:rPr lang="pt-BR" sz="1200" u="sng" kern="1200" baseline="0" dirty="0" smtClean="0">
                <a:solidFill>
                  <a:srgbClr val="FF0000"/>
                </a:solidFill>
                <a:latin typeface="+mn-lt"/>
                <a:ea typeface="+mn-ea"/>
                <a:cs typeface="+mn-cs"/>
              </a:rPr>
              <a:t>controle interno </a:t>
            </a:r>
            <a:r>
              <a:rPr lang="pt-BR" sz="1200" kern="1200" baseline="0" dirty="0" smtClean="0">
                <a:solidFill>
                  <a:schemeClr val="tx1"/>
                </a:solidFill>
                <a:latin typeface="+mn-lt"/>
                <a:ea typeface="+mn-ea"/>
                <a:cs typeface="+mn-cs"/>
              </a:rPr>
              <a:t>foi ampliado e reconhecido como um instrumento de gerenciamento de riscos indispensável à governança corporativa , e não mais apenas a fraudes contábeis e escriturais.</a:t>
            </a:r>
          </a:p>
          <a:p>
            <a:pPr marL="0" marR="0" indent="0" algn="l" defTabSz="914400" rtl="0" eaLnBrk="0" fontAlgn="base" latinLnBrk="0" hangingPunct="0">
              <a:lnSpc>
                <a:spcPct val="100000"/>
              </a:lnSpc>
              <a:spcBef>
                <a:spcPct val="30000"/>
              </a:spcBef>
              <a:spcAft>
                <a:spcPct val="0"/>
              </a:spcAft>
              <a:buClrTx/>
              <a:buSzTx/>
              <a:buFontTx/>
              <a:buNone/>
              <a:tabLst/>
              <a:defRPr/>
            </a:pPr>
            <a:endParaRPr lang="pt-BR" sz="1200" dirty="0" smtClean="0"/>
          </a:p>
          <a:p>
            <a:r>
              <a:rPr lang="pt-BR" sz="1200" b="1" i="1" kern="1200" baseline="0" dirty="0" smtClean="0">
                <a:solidFill>
                  <a:schemeClr val="tx1"/>
                </a:solidFill>
                <a:latin typeface="+mn-lt"/>
                <a:ea typeface="+mn-ea"/>
                <a:cs typeface="+mn-cs"/>
              </a:rPr>
              <a:t>Enterprise </a:t>
            </a:r>
            <a:r>
              <a:rPr lang="pt-BR" sz="1200" b="1" i="1" kern="1200" baseline="0" dirty="0" err="1" smtClean="0">
                <a:solidFill>
                  <a:schemeClr val="tx1"/>
                </a:solidFill>
                <a:latin typeface="+mn-lt"/>
                <a:ea typeface="+mn-ea"/>
                <a:cs typeface="+mn-cs"/>
              </a:rPr>
              <a:t>Risk</a:t>
            </a:r>
            <a:r>
              <a:rPr lang="pt-BR" sz="1200" b="1" i="1" kern="1200" baseline="0" dirty="0" smtClean="0">
                <a:solidFill>
                  <a:schemeClr val="tx1"/>
                </a:solidFill>
                <a:latin typeface="+mn-lt"/>
                <a:ea typeface="+mn-ea"/>
                <a:cs typeface="+mn-cs"/>
              </a:rPr>
              <a:t> Management – </a:t>
            </a:r>
            <a:r>
              <a:rPr lang="pt-BR" sz="1200" b="1" i="1" kern="1200" baseline="0" dirty="0" err="1" smtClean="0">
                <a:solidFill>
                  <a:schemeClr val="tx1"/>
                </a:solidFill>
                <a:latin typeface="+mn-lt"/>
                <a:ea typeface="+mn-ea"/>
                <a:cs typeface="+mn-cs"/>
              </a:rPr>
              <a:t>Integrated</a:t>
            </a:r>
            <a:r>
              <a:rPr lang="pt-BR" sz="1200" b="1" i="1" kern="1200" baseline="0" dirty="0" smtClean="0">
                <a:solidFill>
                  <a:schemeClr val="tx1"/>
                </a:solidFill>
                <a:latin typeface="+mn-lt"/>
                <a:ea typeface="+mn-ea"/>
                <a:cs typeface="+mn-cs"/>
              </a:rPr>
              <a:t> Framework (Gerenciamento de Riscos Corporativos – Estrutura Integrada), também conhecida como COSO ERM ou COSO II. </a:t>
            </a:r>
          </a:p>
          <a:p>
            <a:r>
              <a:rPr lang="pt-BR" sz="1200" b="0" i="0" u="sng" kern="1200" baseline="0" dirty="0" smtClean="0">
                <a:solidFill>
                  <a:schemeClr val="tx1"/>
                </a:solidFill>
                <a:latin typeface="+mn-lt"/>
                <a:ea typeface="+mn-ea"/>
                <a:cs typeface="+mn-cs"/>
              </a:rPr>
              <a:t>Prever e prevenir os riscos inerentes ao conjunto de processos da organização que possam impedira ou dificultar o alcance de seus objetivos. </a:t>
            </a:r>
          </a:p>
          <a:p>
            <a:endParaRPr lang="pt-BR" sz="1200" kern="1200" baseline="0" dirty="0" smtClean="0">
              <a:solidFill>
                <a:schemeClr val="tx1"/>
              </a:solidFill>
              <a:latin typeface="+mn-lt"/>
              <a:ea typeface="+mn-ea"/>
              <a:cs typeface="+mn-cs"/>
            </a:endParaRPr>
          </a:p>
          <a:p>
            <a:r>
              <a:rPr lang="pt-BR" sz="1200" kern="1200" baseline="0" dirty="0" smtClean="0">
                <a:solidFill>
                  <a:schemeClr val="tx1"/>
                </a:solidFill>
                <a:latin typeface="+mn-lt"/>
                <a:ea typeface="+mn-ea"/>
                <a:cs typeface="+mn-cs"/>
              </a:rPr>
              <a:t>Essas categorias de objetivos são: </a:t>
            </a:r>
          </a:p>
          <a:p>
            <a:r>
              <a:rPr lang="pt-BR" sz="1200" b="1" kern="1200" baseline="0" dirty="0" smtClean="0">
                <a:solidFill>
                  <a:schemeClr val="tx1"/>
                </a:solidFill>
                <a:latin typeface="+mn-lt"/>
                <a:ea typeface="+mn-ea"/>
                <a:cs typeface="+mn-cs"/>
              </a:rPr>
              <a:t>Estratégico:</a:t>
            </a:r>
            <a:r>
              <a:rPr lang="pt-BR" sz="1200" b="0" kern="1200" baseline="0" dirty="0" smtClean="0">
                <a:solidFill>
                  <a:schemeClr val="tx1"/>
                </a:solidFill>
                <a:latin typeface="+mn-lt"/>
                <a:ea typeface="+mn-ea"/>
                <a:cs typeface="+mn-cs"/>
              </a:rPr>
              <a:t> relacionado à sobrevivência, continuidade e sustentabilidade. Metas de alto-nível, alinhadas e dando suporte à missão da organização. </a:t>
            </a:r>
          </a:p>
          <a:p>
            <a:r>
              <a:rPr lang="pt-BR" sz="1200" b="1" kern="1200" baseline="0" dirty="0" smtClean="0">
                <a:solidFill>
                  <a:schemeClr val="tx1"/>
                </a:solidFill>
                <a:latin typeface="+mn-lt"/>
                <a:ea typeface="+mn-ea"/>
                <a:cs typeface="+mn-cs"/>
              </a:rPr>
              <a:t>Operacional:</a:t>
            </a:r>
            <a:r>
              <a:rPr lang="pt-BR" sz="1200" b="0" kern="1200" baseline="0" dirty="0" smtClean="0">
                <a:solidFill>
                  <a:schemeClr val="tx1"/>
                </a:solidFill>
                <a:latin typeface="+mn-lt"/>
                <a:ea typeface="+mn-ea"/>
                <a:cs typeface="+mn-cs"/>
              </a:rPr>
              <a:t> efetividade e eficiência na utilização dos recursos, mediante operações ordenadas, éticas, econômicas e adequada salvaguarda contra perdas, mau uso ou dano. </a:t>
            </a:r>
          </a:p>
          <a:p>
            <a:r>
              <a:rPr lang="pt-BR" sz="1200" b="1" kern="1200" baseline="0" dirty="0" smtClean="0">
                <a:solidFill>
                  <a:schemeClr val="tx1"/>
                </a:solidFill>
                <a:latin typeface="+mn-lt"/>
                <a:ea typeface="+mn-ea"/>
                <a:cs typeface="+mn-cs"/>
              </a:rPr>
              <a:t>Comunicação: </a:t>
            </a:r>
            <a:r>
              <a:rPr lang="pt-BR" sz="1200" b="0" kern="1200" baseline="0" dirty="0" smtClean="0">
                <a:solidFill>
                  <a:schemeClr val="tx1"/>
                </a:solidFill>
                <a:latin typeface="+mn-lt"/>
                <a:ea typeface="+mn-ea"/>
                <a:cs typeface="+mn-cs"/>
              </a:rPr>
              <a:t>confiabilidade da informação produzida e sua disponibilidade para a tomada de decisões e para o cumprimento das obrigações de </a:t>
            </a:r>
            <a:r>
              <a:rPr lang="pt-BR" sz="1200" b="0" i="1" kern="1200" baseline="0" dirty="0" err="1" smtClean="0">
                <a:solidFill>
                  <a:schemeClr val="tx1"/>
                </a:solidFill>
                <a:latin typeface="+mn-lt"/>
                <a:ea typeface="+mn-ea"/>
                <a:cs typeface="+mn-cs"/>
              </a:rPr>
              <a:t>accountability</a:t>
            </a:r>
            <a:r>
              <a:rPr lang="pt-BR" sz="1200" b="0" i="1" kern="1200" baseline="0" dirty="0" smtClean="0">
                <a:solidFill>
                  <a:schemeClr val="tx1"/>
                </a:solidFill>
                <a:latin typeface="+mn-lt"/>
                <a:ea typeface="+mn-ea"/>
                <a:cs typeface="+mn-cs"/>
              </a:rPr>
              <a:t>. </a:t>
            </a:r>
          </a:p>
          <a:p>
            <a:r>
              <a:rPr lang="pt-BR" sz="1200" b="1" kern="1200" baseline="0" dirty="0" smtClean="0">
                <a:solidFill>
                  <a:schemeClr val="tx1"/>
                </a:solidFill>
                <a:latin typeface="+mn-lt"/>
                <a:ea typeface="+mn-ea"/>
                <a:cs typeface="+mn-cs"/>
              </a:rPr>
              <a:t>Conformidade: </a:t>
            </a:r>
            <a:r>
              <a:rPr lang="pt-BR" sz="1200" b="0" kern="1200" baseline="0" dirty="0" smtClean="0">
                <a:solidFill>
                  <a:schemeClr val="tx1"/>
                </a:solidFill>
                <a:latin typeface="+mn-lt"/>
                <a:ea typeface="+mn-ea"/>
                <a:cs typeface="+mn-cs"/>
              </a:rPr>
              <a:t>aderência às leis e regulamentações aplicáveis à entidade, e às normas, políticas, aos planos e procedimentos da própria organização. </a:t>
            </a:r>
          </a:p>
          <a:p>
            <a:endParaRPr lang="pt-BR" b="0" i="0" u="sng"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7</a:t>
            </a:fld>
            <a:endParaRPr lang="pt-BR"/>
          </a:p>
        </p:txBody>
      </p:sp>
    </p:spTree>
    <p:extLst>
      <p:ext uri="{BB962C8B-B14F-4D97-AF65-F5344CB8AC3E}">
        <p14:creationId xmlns:p14="http://schemas.microsoft.com/office/powerpoint/2010/main" val="84479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pPr marL="0" indent="0" algn="just">
              <a:spcAft>
                <a:spcPts val="300"/>
              </a:spcAft>
              <a:buClr>
                <a:schemeClr val="folHlink"/>
              </a:buClr>
              <a:buFont typeface="Arial" charset="0"/>
              <a:buNone/>
            </a:pPr>
            <a:r>
              <a:rPr lang="pt-BR" sz="1400" dirty="0" smtClean="0"/>
              <a:t>cinco elementos do Coso ERM</a:t>
            </a:r>
            <a:r>
              <a:rPr lang="pt-BR" sz="1400" dirty="0" smtClean="0">
                <a:cs typeface="Arial" charset="0"/>
              </a:rPr>
              <a:t>:</a:t>
            </a:r>
          </a:p>
          <a:p>
            <a:pPr marL="0" marR="0" lvl="0" indent="0" algn="just" defTabSz="914400" rtl="0" eaLnBrk="0" fontAlgn="base" latinLnBrk="0" hangingPunct="0">
              <a:lnSpc>
                <a:spcPct val="100000"/>
              </a:lnSpc>
              <a:spcBef>
                <a:spcPts val="600"/>
              </a:spcBef>
              <a:spcAft>
                <a:spcPts val="300"/>
              </a:spcAft>
              <a:buClr>
                <a:schemeClr val="folHlink"/>
              </a:buClr>
              <a:buSzTx/>
              <a:buFont typeface="Arial" charset="0"/>
              <a:buNone/>
              <a:tabLst/>
              <a:defRPr/>
            </a:pPr>
            <a:r>
              <a:rPr lang="pt-BR" sz="1200" dirty="0" smtClean="0"/>
              <a:t>-Art. 14 </a:t>
            </a:r>
            <a:r>
              <a:rPr lang="pt-BR" sz="1200" smtClean="0"/>
              <a:t>do Decreto Lei 200. </a:t>
            </a:r>
            <a:r>
              <a:rPr lang="pt-BR" sz="1200" dirty="0" smtClean="0"/>
              <a:t>O trabalho administrativo será racionalizado mediante simplificação de processos e supressão de </a:t>
            </a:r>
            <a:r>
              <a:rPr lang="pt-BR" sz="1200" dirty="0" err="1" smtClean="0"/>
              <a:t>contrôles</a:t>
            </a:r>
            <a:r>
              <a:rPr lang="pt-BR" sz="1200" dirty="0" smtClean="0"/>
              <a:t> que se evidenciarem como puramente formais ou cujo custo seja evidentemente superior ao risco.</a:t>
            </a:r>
          </a:p>
          <a:p>
            <a:pPr marL="0" indent="0" algn="just">
              <a:spcBef>
                <a:spcPts val="600"/>
              </a:spcBef>
              <a:spcAft>
                <a:spcPts val="300"/>
              </a:spcAft>
              <a:buClr>
                <a:schemeClr val="folHlink"/>
              </a:buClr>
              <a:buFont typeface="Arial" charset="0"/>
              <a:buNone/>
            </a:pPr>
            <a:endParaRPr lang="pt-BR" sz="1200" dirty="0" smtClean="0"/>
          </a:p>
          <a:p>
            <a:pPr marL="0" indent="0" algn="just">
              <a:spcBef>
                <a:spcPts val="600"/>
              </a:spcBef>
              <a:spcAft>
                <a:spcPts val="300"/>
              </a:spcAft>
              <a:buClr>
                <a:schemeClr val="folHlink"/>
              </a:buClr>
              <a:buFont typeface="Arial" charset="0"/>
              <a:buNone/>
            </a:pPr>
            <a:r>
              <a:rPr lang="pt-BR" sz="1400" dirty="0" smtClean="0"/>
              <a:t>Fixação de Objetivos </a:t>
            </a:r>
            <a:r>
              <a:rPr lang="pt-BR" sz="1200" i="1" dirty="0" smtClean="0"/>
              <a:t>(a unidade fixou objetivos para sua política?) </a:t>
            </a:r>
          </a:p>
          <a:p>
            <a:pPr marL="0" indent="0" algn="just">
              <a:spcBef>
                <a:spcPct val="0"/>
              </a:spcBef>
              <a:spcAft>
                <a:spcPts val="300"/>
              </a:spcAft>
              <a:buClr>
                <a:schemeClr val="folHlink"/>
              </a:buClr>
              <a:buFont typeface="Arial" charset="0"/>
              <a:buNone/>
            </a:pPr>
            <a:r>
              <a:rPr lang="pt-BR" sz="1200" dirty="0" smtClean="0"/>
              <a:t>-</a:t>
            </a:r>
            <a:r>
              <a:rPr lang="pt-BR" sz="1400" dirty="0" smtClean="0"/>
              <a:t>Identificação de Eventos </a:t>
            </a:r>
            <a:r>
              <a:rPr lang="pt-BR" sz="1200" i="1" dirty="0" smtClean="0"/>
              <a:t>(quais eventos podem oferecer risco à gestão?)</a:t>
            </a:r>
          </a:p>
          <a:p>
            <a:pPr marL="0" indent="0" algn="just">
              <a:spcBef>
                <a:spcPct val="0"/>
              </a:spcBef>
              <a:spcAft>
                <a:spcPts val="300"/>
              </a:spcAft>
              <a:buClr>
                <a:schemeClr val="folHlink"/>
              </a:buClr>
              <a:buFont typeface="Arial" charset="0"/>
              <a:buNone/>
            </a:pPr>
            <a:r>
              <a:rPr lang="pt-BR" sz="1200" dirty="0" smtClean="0"/>
              <a:t>-</a:t>
            </a:r>
            <a:r>
              <a:rPr lang="pt-BR" sz="1400" dirty="0" smtClean="0"/>
              <a:t>Avaliação de Riscos </a:t>
            </a:r>
            <a:r>
              <a:rPr lang="pt-BR" sz="1200" i="1" dirty="0" smtClean="0"/>
              <a:t>(como se configuram os riscos em termos de </a:t>
            </a:r>
            <a:r>
              <a:rPr lang="pt-BR" sz="1200" i="1" dirty="0" err="1" smtClean="0"/>
              <a:t>PxI</a:t>
            </a:r>
            <a:r>
              <a:rPr lang="pt-BR" sz="1200" i="1" dirty="0" smtClean="0"/>
              <a:t>? - Evento  extraordinário,</a:t>
            </a:r>
            <a:r>
              <a:rPr lang="pt-BR" sz="1200" i="1" baseline="0" dirty="0" smtClean="0"/>
              <a:t> casual, esperado, usual, muito repetido).</a:t>
            </a:r>
            <a:endParaRPr lang="pt-BR" sz="1200" i="1" dirty="0" smtClean="0"/>
          </a:p>
          <a:p>
            <a:pPr marL="0" indent="0" algn="just">
              <a:spcBef>
                <a:spcPct val="0"/>
              </a:spcBef>
              <a:spcAft>
                <a:spcPts val="300"/>
              </a:spcAft>
              <a:buClr>
                <a:schemeClr val="folHlink"/>
              </a:buClr>
              <a:buFont typeface="Arial" charset="0"/>
              <a:buNone/>
            </a:pPr>
            <a:r>
              <a:rPr lang="pt-BR" sz="1200" dirty="0" smtClean="0"/>
              <a:t>-</a:t>
            </a:r>
            <a:r>
              <a:rPr lang="pt-BR" sz="1400" dirty="0" smtClean="0"/>
              <a:t>Resposta a Riscos</a:t>
            </a:r>
            <a:r>
              <a:rPr lang="pt-BR" sz="1400" i="1" dirty="0" smtClean="0"/>
              <a:t> </a:t>
            </a:r>
            <a:r>
              <a:rPr lang="pt-BR" sz="1200" i="1" dirty="0" smtClean="0"/>
              <a:t>(a unidade implementou controles para responder aos riscos?)</a:t>
            </a:r>
          </a:p>
          <a:p>
            <a:pPr marL="0" indent="0" algn="just">
              <a:spcBef>
                <a:spcPct val="0"/>
              </a:spcBef>
              <a:spcAft>
                <a:spcPts val="300"/>
              </a:spcAft>
              <a:buClr>
                <a:schemeClr val="folHlink"/>
              </a:buClr>
              <a:buFont typeface="Arial" charset="0"/>
              <a:buNone/>
            </a:pPr>
            <a:r>
              <a:rPr lang="pt-BR" sz="1200" dirty="0" smtClean="0"/>
              <a:t>-</a:t>
            </a:r>
            <a:r>
              <a:rPr lang="pt-BR" sz="1400" dirty="0" smtClean="0"/>
              <a:t>Atividades de Controle </a:t>
            </a:r>
            <a:r>
              <a:rPr lang="pt-BR" sz="1200" i="1" dirty="0" smtClean="0"/>
              <a:t>(qual é a qualidade dos controles internos?)</a:t>
            </a:r>
          </a:p>
          <a:p>
            <a:pPr marL="0" indent="0" algn="just">
              <a:spcBef>
                <a:spcPct val="0"/>
              </a:spcBef>
              <a:spcAft>
                <a:spcPts val="300"/>
              </a:spcAft>
              <a:buClr>
                <a:schemeClr val="folHlink"/>
              </a:buClr>
              <a:buFont typeface="Arial" charset="0"/>
              <a:buNone/>
            </a:pPr>
            <a:endParaRPr lang="pt-BR" sz="1200" i="1" dirty="0" smtClean="0"/>
          </a:p>
          <a:p>
            <a:r>
              <a:rPr lang="pt-BR" sz="1200" kern="1200" baseline="0" dirty="0" smtClean="0">
                <a:solidFill>
                  <a:schemeClr val="tx1"/>
                </a:solidFill>
                <a:latin typeface="+mn-lt"/>
                <a:ea typeface="+mn-ea"/>
                <a:cs typeface="+mn-cs"/>
              </a:rPr>
              <a:t>Risco inerente é o risco do negócio, do processo ou da atividade, independente dos controles adotados. </a:t>
            </a:r>
          </a:p>
          <a:p>
            <a:r>
              <a:rPr lang="pt-BR" sz="1200" kern="1200" baseline="0" dirty="0" smtClean="0">
                <a:solidFill>
                  <a:schemeClr val="tx1"/>
                </a:solidFill>
                <a:latin typeface="+mn-lt"/>
                <a:ea typeface="+mn-ea"/>
                <a:cs typeface="+mn-cs"/>
              </a:rPr>
              <a:t>Risco residual é o risco que remanesce após a mitigação por controles. </a:t>
            </a:r>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8</a:t>
            </a:fld>
            <a:endParaRPr lang="pt-BR"/>
          </a:p>
        </p:txBody>
      </p:sp>
    </p:spTree>
    <p:extLst>
      <p:ext uri="{BB962C8B-B14F-4D97-AF65-F5344CB8AC3E}">
        <p14:creationId xmlns:p14="http://schemas.microsoft.com/office/powerpoint/2010/main" val="3358333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pPr>
              <a:defRPr/>
            </a:pPr>
            <a:fld id="{FE53ED3B-A932-4137-83B5-34263B636671}" type="slidenum">
              <a:rPr lang="pt-BR" smtClean="0"/>
              <a:pPr>
                <a:defRPr/>
              </a:pPr>
              <a:t>9</a:t>
            </a:fld>
            <a:endParaRPr lang="pt-BR"/>
          </a:p>
        </p:txBody>
      </p:sp>
    </p:spTree>
    <p:extLst>
      <p:ext uri="{BB962C8B-B14F-4D97-AF65-F5344CB8AC3E}">
        <p14:creationId xmlns:p14="http://schemas.microsoft.com/office/powerpoint/2010/main" val="345591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98E7B0F4-D8B3-4663-9217-864FD63C6E60}" type="datetimeFigureOut">
              <a:rPr lang="pt-BR"/>
              <a:pPr>
                <a:defRPr/>
              </a:pPr>
              <a:t>06/04/2017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A2AEE445-45DA-4C81-8660-9F6A26B3DCF7}" type="slidenum">
              <a:rPr lang="pt-BR"/>
              <a:pPr>
                <a:defRPr/>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C3810B6-CBD0-474B-B922-CD4CB3D57741}" type="datetimeFigureOut">
              <a:rPr lang="pt-BR"/>
              <a:pPr>
                <a:defRPr/>
              </a:pPr>
              <a:t>06/04/2017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EA4CE9C-7A16-4D2A-9965-8882F93EB1B1}"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3F3817FD-C11D-4E79-B351-98AE0AFC7D0B}" type="datetimeFigureOut">
              <a:rPr lang="pt-BR"/>
              <a:pPr>
                <a:defRPr/>
              </a:pPr>
              <a:t>06/04/2017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47AB015E-3D5A-4948-A8EA-7BE897286F03}"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A22EB5B4-5017-43BC-B040-B5BC3AAFE635}" type="datetimeFigureOut">
              <a:rPr lang="pt-BR"/>
              <a:pPr>
                <a:defRPr/>
              </a:pPr>
              <a:t>06/04/2017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71F1A275-7392-49DF-A74B-747F7A05A529}" type="slidenum">
              <a:rPr lang="pt-BR"/>
              <a:pPr>
                <a:defRPr/>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lvl1pPr>
              <a:defRPr/>
            </a:lvl1pPr>
          </a:lstStyle>
          <a:p>
            <a:pPr>
              <a:defRPr/>
            </a:pPr>
            <a:fld id="{64C4D986-473E-4F43-9F56-39DC0E43A83C}" type="datetimeFigureOut">
              <a:rPr lang="pt-BR"/>
              <a:pPr>
                <a:defRPr/>
              </a:pPr>
              <a:t>06/04/2017</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8BE63EE3-BDFA-4428-807F-98BB52A1F14A}" type="slidenum">
              <a:rPr lang="pt-BR"/>
              <a:pPr>
                <a:defRPr/>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F9B34ABE-9C18-4645-921C-574050D06EFE}" type="datetimeFigureOut">
              <a:rPr lang="pt-BR"/>
              <a:pPr>
                <a:defRPr/>
              </a:pPr>
              <a:t>06/04/2017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E64D298C-6BDD-4709-BB40-3173038499FE}" type="slidenum">
              <a:rPr lang="pt-BR"/>
              <a:pPr>
                <a:defRPr/>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74449022-588B-4E0D-A9A6-EF30BE6AF53B}" type="datetimeFigureOut">
              <a:rPr lang="pt-BR"/>
              <a:pPr>
                <a:defRPr/>
              </a:pPr>
              <a:t>06/04/2017</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pPr>
              <a:defRPr/>
            </a:pPr>
            <a:fld id="{2BF0D6BB-0EEE-48AC-ABC1-6E3B9107BFB6}" type="slidenum">
              <a:rPr lang="pt-BR"/>
              <a:pPr>
                <a:defRPr/>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679F1A59-1C30-4E17-87ED-0F1E864BB728}" type="datetimeFigureOut">
              <a:rPr lang="pt-BR"/>
              <a:pPr>
                <a:defRPr/>
              </a:pPr>
              <a:t>06/04/2017</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A691B8F6-C8CD-403A-93B1-1D518E330DD4}" type="slidenum">
              <a:rPr lang="pt-BR"/>
              <a:pPr>
                <a:defRPr/>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8ADC3DAB-9E6C-4782-91A6-7E85E71579A0}" type="datetimeFigureOut">
              <a:rPr lang="pt-BR"/>
              <a:pPr>
                <a:defRPr/>
              </a:pPr>
              <a:t>06/04/2017</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pPr>
              <a:defRPr/>
            </a:pPr>
            <a:fld id="{438635AF-3F49-451A-A0CF-848ABBE04F5A}" type="slidenum">
              <a:rPr lang="pt-BR"/>
              <a:pPr>
                <a:defRPr/>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978C6488-AF37-40CF-8E81-983858AAB70F}" type="datetimeFigureOut">
              <a:rPr lang="pt-BR"/>
              <a:pPr>
                <a:defRPr/>
              </a:pPr>
              <a:t>06/04/2017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3EF41F38-24BF-4C83-984A-B8696BA2DFEF}"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3"/>
          <p:cNvSpPr>
            <a:spLocks noGrp="1"/>
          </p:cNvSpPr>
          <p:nvPr>
            <p:ph type="dt" sz="half" idx="10"/>
          </p:nvPr>
        </p:nvSpPr>
        <p:spPr/>
        <p:txBody>
          <a:bodyPr/>
          <a:lstStyle>
            <a:lvl1pPr>
              <a:defRPr/>
            </a:lvl1pPr>
          </a:lstStyle>
          <a:p>
            <a:pPr>
              <a:defRPr/>
            </a:pPr>
            <a:fld id="{5E638EB0-0F6D-4184-B04E-BFEAB57C09A4}" type="datetimeFigureOut">
              <a:rPr lang="pt-BR"/>
              <a:pPr>
                <a:defRPr/>
              </a:pPr>
              <a:t>06/04/2017</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pPr>
              <a:defRPr/>
            </a:pPr>
            <a:fld id="{87A6E55D-322D-45D2-96D0-48EACE368C04}" type="slidenum">
              <a:rPr lang="pt-BR"/>
              <a:pPr>
                <a:defRPr/>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7215DAE-030C-4DC1-8833-CFF4B9ACE798}" type="datetimeFigureOut">
              <a:rPr lang="pt-BR"/>
              <a:pPr>
                <a:defRPr/>
              </a:pPr>
              <a:t>06/04/2017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08CA5AD-E7B0-42BE-944E-AD2B4C894023}"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rio.rj.gov.br/web/cg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www.governoeletronico.gov.br/sisp-conteudo/nucleo-de-contratacoes-de-ti" TargetMode="External"/><Relationship Id="rId4" Type="http://schemas.openxmlformats.org/officeDocument/2006/relationships/hyperlink" Target="http://www.governoeletronico.gov.br/sisp-conteudo/nucleo-de-contratacoes-de-ti/consulta-licitacoes-de-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secex-rn@tcu.gov.b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Grp="1" noChangeAspect="1" noChangeArrowheads="1"/>
          </p:cNvPicPr>
          <p:nvPr>
            <p:ph idx="1"/>
          </p:nvPr>
        </p:nvPicPr>
        <p:blipFill>
          <a:blip r:embed="rId3" cstate="print">
            <a:lum contrast="-8000"/>
          </a:blip>
          <a:srcRect/>
          <a:stretch>
            <a:fillRect/>
          </a:stretch>
        </p:blipFill>
        <p:spPr>
          <a:xfrm>
            <a:off x="0" y="764704"/>
            <a:ext cx="9144000" cy="5544617"/>
          </a:xfrm>
          <a:noFill/>
        </p:spPr>
      </p:pic>
      <p:sp>
        <p:nvSpPr>
          <p:cNvPr id="3" name="Título 1"/>
          <p:cNvSpPr txBox="1">
            <a:spLocks noGrp="1"/>
          </p:cNvSpPr>
          <p:nvPr>
            <p:ph type="title"/>
          </p:nvPr>
        </p:nvSpPr>
        <p:spPr bwMode="auto">
          <a:xfrm>
            <a:off x="0" y="0"/>
            <a:ext cx="9144000" cy="79208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lang="pt-BR" sz="3400" b="1" dirty="0" smtClean="0">
                <a:solidFill>
                  <a:srgbClr val="002060"/>
                </a:solidFill>
                <a:latin typeface="Arial" pitchFamily="34" charset="0"/>
                <a:ea typeface="+mn-ea"/>
                <a:cs typeface="Arial" pitchFamily="34" charset="0"/>
              </a:rPr>
              <a:t>Governança das Finanças Públicas</a:t>
            </a:r>
            <a:endParaRPr kumimoji="0" lang="pt-BR" sz="34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
        <p:nvSpPr>
          <p:cNvPr id="4" name="Título 1"/>
          <p:cNvSpPr txBox="1">
            <a:spLocks/>
          </p:cNvSpPr>
          <p:nvPr/>
        </p:nvSpPr>
        <p:spPr bwMode="auto">
          <a:xfrm>
            <a:off x="0" y="764704"/>
            <a:ext cx="9144000" cy="100811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lvl="0" algn="ctr" eaLnBrk="0" fontAlgn="auto" hangingPunct="0">
              <a:spcBef>
                <a:spcPts val="0"/>
              </a:spcBef>
              <a:spcAft>
                <a:spcPts val="0"/>
              </a:spcAft>
              <a:defRPr/>
            </a:pPr>
            <a:r>
              <a:rPr kumimoji="0" lang="pt-BR" sz="2400" b="1" i="0" u="none" strike="noStrike" kern="1200" cap="none" spc="0" normalizeH="0" baseline="0" noProof="0" dirty="0" smtClean="0">
                <a:ln>
                  <a:noFill/>
                </a:ln>
                <a:solidFill>
                  <a:srgbClr val="FF0000"/>
                </a:solidFill>
                <a:effectLst/>
                <a:uLnTx/>
                <a:uFillTx/>
                <a:latin typeface="+mn-lt"/>
                <a:cs typeface="Arial" pitchFamily="34" charset="0"/>
              </a:rPr>
              <a:t>Como aprimorar</a:t>
            </a:r>
            <a:r>
              <a:rPr kumimoji="0" lang="pt-BR" sz="2400" b="1" i="0" u="none" strike="noStrike" kern="1200" cap="none" spc="0" normalizeH="0" noProof="0" dirty="0" smtClean="0">
                <a:ln>
                  <a:noFill/>
                </a:ln>
                <a:solidFill>
                  <a:srgbClr val="FF0000"/>
                </a:solidFill>
                <a:effectLst/>
                <a:uLnTx/>
                <a:uFillTx/>
                <a:latin typeface="+mn-lt"/>
                <a:cs typeface="Arial" pitchFamily="34" charset="0"/>
              </a:rPr>
              <a:t> a gestão da atividade financeira do Conselho de Fiscalização Profissional</a:t>
            </a:r>
            <a:endParaRPr kumimoji="0" lang="pt-BR" sz="2400" b="1" i="0" u="none" strike="noStrike" kern="1200" cap="none" spc="0" normalizeH="0" baseline="0" noProof="0" dirty="0">
              <a:ln>
                <a:noFill/>
              </a:ln>
              <a:solidFill>
                <a:srgbClr val="FF0000"/>
              </a:solidFill>
              <a:effectLst/>
              <a:uLnTx/>
              <a:uFillTx/>
              <a:latin typeface="+mn-l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51520" y="620688"/>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graphicFrame>
        <p:nvGraphicFramePr>
          <p:cNvPr id="7" name="Diagrama 6"/>
          <p:cNvGraphicFramePr/>
          <p:nvPr>
            <p:extLst>
              <p:ext uri="{D42A27DB-BD31-4B8C-83A1-F6EECF244321}">
                <p14:modId xmlns:p14="http://schemas.microsoft.com/office/powerpoint/2010/main" val="2271531353"/>
              </p:ext>
            </p:extLst>
          </p:nvPr>
        </p:nvGraphicFramePr>
        <p:xfrm>
          <a:off x="179512" y="620688"/>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942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51520" y="620688"/>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graphicFrame>
        <p:nvGraphicFramePr>
          <p:cNvPr id="7" name="Diagrama 6"/>
          <p:cNvGraphicFramePr/>
          <p:nvPr>
            <p:extLst>
              <p:ext uri="{D42A27DB-BD31-4B8C-83A1-F6EECF244321}">
                <p14:modId xmlns:p14="http://schemas.microsoft.com/office/powerpoint/2010/main" val="3552211570"/>
              </p:ext>
            </p:extLst>
          </p:nvPr>
        </p:nvGraphicFramePr>
        <p:xfrm>
          <a:off x="179512" y="620688"/>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4750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251520" y="620688"/>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graphicFrame>
        <p:nvGraphicFramePr>
          <p:cNvPr id="7" name="Diagrama 6"/>
          <p:cNvGraphicFramePr/>
          <p:nvPr>
            <p:extLst>
              <p:ext uri="{D42A27DB-BD31-4B8C-83A1-F6EECF244321}">
                <p14:modId xmlns:p14="http://schemas.microsoft.com/office/powerpoint/2010/main" val="3443670852"/>
              </p:ext>
            </p:extLst>
          </p:nvPr>
        </p:nvGraphicFramePr>
        <p:xfrm>
          <a:off x="179512" y="620688"/>
          <a:ext cx="8784976"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2108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p:nvPr>
        </p:nvSpPr>
        <p:spPr bwMode="auto">
          <a:xfrm>
            <a:off x="0" y="2420888"/>
            <a:ext cx="9144000" cy="136815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pt-BR" sz="3400" b="1" i="0" u="none" strike="noStrike" kern="1200" cap="none" spc="0" normalizeH="0" baseline="0" noProof="0" dirty="0" smtClean="0">
                <a:ln>
                  <a:noFill/>
                </a:ln>
                <a:solidFill>
                  <a:srgbClr val="002060"/>
                </a:solidFill>
                <a:effectLst/>
                <a:uLnTx/>
                <a:uFillTx/>
                <a:latin typeface="+mj-lt"/>
                <a:ea typeface="+mn-ea"/>
                <a:cs typeface="+mn-cs"/>
              </a:rPr>
              <a:t>Processo de Contratação</a:t>
            </a:r>
            <a:endParaRPr kumimoji="0" lang="pt-BR" sz="3400" b="1"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866965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83568" y="1340768"/>
            <a:ext cx="3456384" cy="2160240"/>
          </a:xfrm>
          <a:prstGeom prst="rect">
            <a:avLst/>
          </a:prstGeom>
          <a:solidFill>
            <a:srgbClr val="FFC00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t>Planejamento (fase interna)</a:t>
            </a:r>
            <a:endParaRPr lang="pt-BR" sz="4000" dirty="0"/>
          </a:p>
        </p:txBody>
      </p:sp>
      <p:sp>
        <p:nvSpPr>
          <p:cNvPr id="8" name="Retângulo 7"/>
          <p:cNvSpPr/>
          <p:nvPr/>
        </p:nvSpPr>
        <p:spPr>
          <a:xfrm>
            <a:off x="3635896" y="2420888"/>
            <a:ext cx="3168352" cy="1872208"/>
          </a:xfrm>
          <a:prstGeom prst="rect">
            <a:avLst/>
          </a:prstGeom>
          <a:solidFill>
            <a:schemeClr val="accent4">
              <a:lumMod val="7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smtClean="0"/>
              <a:t>Escolha do fornecedor (fase </a:t>
            </a:r>
          </a:p>
          <a:p>
            <a:pPr algn="ctr"/>
            <a:r>
              <a:rPr lang="pt-BR" sz="3200" b="1" dirty="0" smtClean="0"/>
              <a:t>externa) - Licitação</a:t>
            </a:r>
            <a:endParaRPr lang="pt-BR" sz="3200" b="1" dirty="0"/>
          </a:p>
        </p:txBody>
      </p:sp>
      <p:sp>
        <p:nvSpPr>
          <p:cNvPr id="10" name="Retângulo 9"/>
          <p:cNvSpPr/>
          <p:nvPr/>
        </p:nvSpPr>
        <p:spPr>
          <a:xfrm>
            <a:off x="6444208" y="3573016"/>
            <a:ext cx="2520280" cy="1872208"/>
          </a:xfrm>
          <a:prstGeom prst="rect">
            <a:avLst/>
          </a:prstGeom>
          <a:solidFill>
            <a:srgbClr val="00B0F0"/>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000" b="1" dirty="0" smtClean="0"/>
              <a:t>Gestão contratual</a:t>
            </a:r>
            <a:endParaRPr lang="pt-BR" sz="4000" b="1" dirty="0"/>
          </a:p>
        </p:txBody>
      </p:sp>
      <p:sp>
        <p:nvSpPr>
          <p:cNvPr id="11" name="Retângulo 10"/>
          <p:cNvSpPr/>
          <p:nvPr/>
        </p:nvSpPr>
        <p:spPr>
          <a:xfrm>
            <a:off x="251520" y="5517232"/>
            <a:ext cx="8640960" cy="830997"/>
          </a:xfrm>
          <a:prstGeom prst="rect">
            <a:avLst/>
          </a:prstGeom>
        </p:spPr>
        <p:txBody>
          <a:bodyPr wrap="square">
            <a:spAutoFit/>
          </a:bodyPr>
          <a:lstStyle/>
          <a:p>
            <a:pPr algn="ctr"/>
            <a:r>
              <a:rPr lang="pt-BR" sz="2400" b="1" dirty="0" smtClean="0">
                <a:latin typeface="+mn-lt"/>
              </a:rPr>
              <a:t>As falhas de planejamento aparecem na fase externa e na gestão  contratual. </a:t>
            </a:r>
            <a:endParaRPr lang="pt-BR" sz="2400" b="1"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p:nvPr>
        </p:nvSpPr>
        <p:spPr bwMode="auto">
          <a:xfrm>
            <a:off x="0" y="2420888"/>
            <a:ext cx="9144000" cy="136815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lang="pt-BR" sz="3200" b="1" dirty="0" smtClean="0">
                <a:solidFill>
                  <a:srgbClr val="002060"/>
                </a:solidFill>
                <a:latin typeface="+mn-lt"/>
                <a:ea typeface="+mn-ea"/>
                <a:cs typeface="Arial" pitchFamily="34" charset="0"/>
              </a:rPr>
              <a:t>Planejamento</a:t>
            </a:r>
            <a:endParaRPr kumimoji="0" lang="pt-BR" sz="3200" b="1" i="0" u="none" strike="noStrike" kern="1200" cap="none" spc="0" normalizeH="0" baseline="0" noProof="0" dirty="0">
              <a:ln>
                <a:noFill/>
              </a:ln>
              <a:solidFill>
                <a:srgbClr val="002060"/>
              </a:solidFill>
              <a:effectLst/>
              <a:uLnTx/>
              <a:uFillTx/>
              <a:latin typeface="+mn-lt"/>
              <a:ea typeface="+mn-ea"/>
              <a:cs typeface="Arial" pitchFamily="34" charset="0"/>
            </a:endParaRPr>
          </a:p>
        </p:txBody>
      </p:sp>
    </p:spTree>
    <p:extLst>
      <p:ext uri="{BB962C8B-B14F-4D97-AF65-F5344CB8AC3E}">
        <p14:creationId xmlns:p14="http://schemas.microsoft.com/office/powerpoint/2010/main" val="2618086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a:t>
            </a:r>
            <a:endParaRPr lang="pt-BR" sz="2400" dirty="0"/>
          </a:p>
        </p:txBody>
      </p:sp>
      <p:sp>
        <p:nvSpPr>
          <p:cNvPr id="3" name="Espaço Reservado para Conteúdo 2"/>
          <p:cNvSpPr>
            <a:spLocks noGrp="1"/>
          </p:cNvSpPr>
          <p:nvPr>
            <p:ph idx="1"/>
          </p:nvPr>
        </p:nvSpPr>
        <p:spPr>
          <a:xfrm>
            <a:off x="457200" y="764704"/>
            <a:ext cx="8686800" cy="5361459"/>
          </a:xfrm>
        </p:spPr>
        <p:txBody>
          <a:bodyPr/>
          <a:lstStyle/>
          <a:p>
            <a:pPr algn="just"/>
            <a:r>
              <a:rPr lang="pt-BR" dirty="0" smtClean="0"/>
              <a:t>Provocações iniciais:</a:t>
            </a:r>
          </a:p>
          <a:p>
            <a:pPr algn="just"/>
            <a:r>
              <a:rPr lang="pt-BR" dirty="0" smtClean="0"/>
              <a:t>Quanto sua instituição gasta em contratações?</a:t>
            </a:r>
            <a:endParaRPr lang="pt-BR" dirty="0"/>
          </a:p>
          <a:p>
            <a:pPr algn="just"/>
            <a:r>
              <a:rPr lang="pt-BR" dirty="0" smtClean="0"/>
              <a:t>Quais são as contratações que impactam imediatamente sua missão?</a:t>
            </a:r>
          </a:p>
          <a:p>
            <a:pPr algn="just"/>
            <a:r>
              <a:rPr lang="pt-BR" dirty="0" smtClean="0"/>
              <a:t>Quais são suas cinco contratações mais relevantes financeiramente? </a:t>
            </a:r>
          </a:p>
          <a:p>
            <a:pPr algn="just"/>
            <a:r>
              <a:rPr lang="pt-BR" dirty="0" smtClean="0"/>
              <a:t>A sua instituição tem plano de compras anual?</a:t>
            </a:r>
          </a:p>
          <a:p>
            <a:pPr algn="just"/>
            <a:r>
              <a:rPr lang="pt-BR" dirty="0" smtClean="0"/>
              <a:t>A sua instituição é capacitada para realizar boas contratações e para fiscalizar a execução dos contratos?</a:t>
            </a:r>
            <a:endParaRPr lang="pt-BR" dirty="0"/>
          </a:p>
        </p:txBody>
      </p:sp>
    </p:spTree>
    <p:extLst>
      <p:ext uri="{BB962C8B-B14F-4D97-AF65-F5344CB8AC3E}">
        <p14:creationId xmlns:p14="http://schemas.microsoft.com/office/powerpoint/2010/main" val="144200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a:t>
            </a:r>
            <a:endParaRPr lang="pt-BR" sz="2400" dirty="0"/>
          </a:p>
        </p:txBody>
      </p:sp>
      <p:sp>
        <p:nvSpPr>
          <p:cNvPr id="3" name="Espaço Reservado para Conteúdo 2"/>
          <p:cNvSpPr>
            <a:spLocks noGrp="1"/>
          </p:cNvSpPr>
          <p:nvPr>
            <p:ph idx="1"/>
          </p:nvPr>
        </p:nvSpPr>
        <p:spPr>
          <a:xfrm>
            <a:off x="457200" y="764704"/>
            <a:ext cx="8686800" cy="5361459"/>
          </a:xfrm>
        </p:spPr>
        <p:txBody>
          <a:bodyPr/>
          <a:lstStyle/>
          <a:p>
            <a:pPr algn="just"/>
            <a:r>
              <a:rPr lang="pt-BR" dirty="0" smtClean="0"/>
              <a:t>Qual a necessidade a </a:t>
            </a:r>
            <a:r>
              <a:rPr lang="pt-BR" dirty="0"/>
              <a:t>ser </a:t>
            </a:r>
            <a:r>
              <a:rPr lang="pt-BR" dirty="0" smtClean="0"/>
              <a:t>atendida? </a:t>
            </a:r>
            <a:endParaRPr lang="pt-BR" dirty="0"/>
          </a:p>
          <a:p>
            <a:pPr algn="just"/>
            <a:r>
              <a:rPr lang="pt-BR" dirty="0" smtClean="0"/>
              <a:t>Qual </a:t>
            </a:r>
            <a:r>
              <a:rPr lang="pt-BR" dirty="0"/>
              <a:t>a solução </a:t>
            </a:r>
            <a:r>
              <a:rPr lang="pt-BR" dirty="0" smtClean="0"/>
              <a:t>para </a:t>
            </a:r>
            <a:r>
              <a:rPr lang="pt-BR" dirty="0"/>
              <a:t>melhor </a:t>
            </a:r>
            <a:r>
              <a:rPr lang="pt-BR" dirty="0" smtClean="0"/>
              <a:t>atende-la? </a:t>
            </a:r>
            <a:endParaRPr lang="pt-BR" dirty="0"/>
          </a:p>
          <a:p>
            <a:pPr algn="just"/>
            <a:r>
              <a:rPr lang="pt-BR" dirty="0" smtClean="0"/>
              <a:t>Qual </a:t>
            </a:r>
            <a:r>
              <a:rPr lang="pt-BR" dirty="0"/>
              <a:t>a estimativa de custo da solução </a:t>
            </a:r>
            <a:r>
              <a:rPr lang="pt-BR" dirty="0" smtClean="0"/>
              <a:t>escolhida?</a:t>
            </a:r>
          </a:p>
          <a:p>
            <a:pPr algn="just"/>
            <a:endParaRPr lang="pt-BR" dirty="0" smtClean="0"/>
          </a:p>
          <a:p>
            <a:pPr algn="just"/>
            <a:r>
              <a:rPr lang="pt-BR" dirty="0" smtClean="0"/>
              <a:t>na </a:t>
            </a:r>
            <a:r>
              <a:rPr lang="pt-BR" dirty="0"/>
              <a:t>fase de </a:t>
            </a:r>
            <a:r>
              <a:rPr lang="pt-BR" dirty="0" smtClean="0"/>
              <a:t>planejamento, </a:t>
            </a:r>
            <a:r>
              <a:rPr lang="pt-BR" dirty="0"/>
              <a:t>são </a:t>
            </a:r>
            <a:r>
              <a:rPr lang="pt-BR" dirty="0" smtClean="0"/>
              <a:t>elaborados: </a:t>
            </a:r>
            <a:r>
              <a:rPr lang="pt-BR" dirty="0"/>
              <a:t>o </a:t>
            </a:r>
            <a:r>
              <a:rPr lang="pt-BR" u="sng" dirty="0"/>
              <a:t>Plano de </a:t>
            </a:r>
            <a:r>
              <a:rPr lang="pt-BR" u="sng" dirty="0" smtClean="0"/>
              <a:t>Trabalho </a:t>
            </a:r>
            <a:r>
              <a:rPr lang="pt-BR" dirty="0" smtClean="0"/>
              <a:t>(terceirização – necessidade, relação demanda e quantidade a ser contratada e resultados esperados) </a:t>
            </a:r>
            <a:r>
              <a:rPr lang="pt-BR" dirty="0"/>
              <a:t>e </a:t>
            </a:r>
            <a:r>
              <a:rPr lang="pt-BR" u="sng" dirty="0"/>
              <a:t>Termo de </a:t>
            </a:r>
            <a:r>
              <a:rPr lang="pt-BR" u="sng" dirty="0" smtClean="0"/>
              <a:t>Referência</a:t>
            </a:r>
            <a:r>
              <a:rPr lang="pt-BR" dirty="0" smtClean="0"/>
              <a:t>  </a:t>
            </a:r>
            <a:r>
              <a:rPr lang="pt-BR" dirty="0"/>
              <a:t>avaliação do custo </a:t>
            </a:r>
            <a:r>
              <a:rPr lang="pt-BR" dirty="0" smtClean="0"/>
              <a:t>e a </a:t>
            </a:r>
            <a:r>
              <a:rPr lang="pt-BR" dirty="0"/>
              <a:t>definição precisa e clara do </a:t>
            </a:r>
            <a:r>
              <a:rPr lang="pt-BR" dirty="0" smtClean="0"/>
              <a:t>objeto. </a:t>
            </a:r>
            <a:endParaRPr lang="pt-B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908719"/>
            <a:ext cx="8072437" cy="4464969"/>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6" name="Rectangle 5"/>
          <p:cNvSpPr/>
          <p:nvPr/>
        </p:nvSpPr>
        <p:spPr>
          <a:xfrm>
            <a:off x="539552" y="1052736"/>
            <a:ext cx="8280920" cy="1569660"/>
          </a:xfrm>
          <a:prstGeom prst="rect">
            <a:avLst/>
          </a:prstGeom>
        </p:spPr>
        <p:txBody>
          <a:bodyPr wrap="square">
            <a:spAutoFit/>
          </a:bodyPr>
          <a:lstStyle/>
          <a:p>
            <a:pPr algn="just">
              <a:buFontTx/>
              <a:buChar char="-"/>
            </a:pPr>
            <a:endParaRPr lang="pt-BR" sz="2400" dirty="0" smtClean="0"/>
          </a:p>
          <a:p>
            <a:pPr algn="just">
              <a:buFontTx/>
              <a:buChar char="-"/>
            </a:pPr>
            <a:endParaRPr lang="pt-BR" sz="2400" dirty="0" smtClean="0"/>
          </a:p>
          <a:p>
            <a:pPr algn="just"/>
            <a:endParaRPr lang="pt-BR" sz="2400" dirty="0" smtClean="0"/>
          </a:p>
          <a:p>
            <a:pPr algn="just"/>
            <a:endParaRPr lang="pt-BR" sz="2400" dirty="0" smtClean="0"/>
          </a:p>
        </p:txBody>
      </p:sp>
      <p:sp>
        <p:nvSpPr>
          <p:cNvPr id="8" name="Pergaminho vertical 7"/>
          <p:cNvSpPr/>
          <p:nvPr/>
        </p:nvSpPr>
        <p:spPr>
          <a:xfrm>
            <a:off x="0" y="404664"/>
            <a:ext cx="8964488" cy="540060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899592" y="1196752"/>
            <a:ext cx="7128792" cy="3970318"/>
          </a:xfrm>
          <a:prstGeom prst="rect">
            <a:avLst/>
          </a:prstGeom>
          <a:noFill/>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pt-BR" sz="3600" dirty="0" smtClean="0">
                <a:solidFill>
                  <a:schemeClr val="tx1"/>
                </a:solidFill>
                <a:cs typeface="Arial" pitchFamily="34" charset="0"/>
              </a:rPr>
              <a:t>Qual é a </a:t>
            </a:r>
            <a:r>
              <a:rPr lang="pt-BR" sz="3600" dirty="0" smtClean="0">
                <a:solidFill>
                  <a:srgbClr val="FF0000"/>
                </a:solidFill>
                <a:cs typeface="Arial" pitchFamily="34" charset="0"/>
              </a:rPr>
              <a:t>solução</a:t>
            </a:r>
            <a:r>
              <a:rPr lang="pt-BR" sz="3600" dirty="0" smtClean="0">
                <a:solidFill>
                  <a:schemeClr val="tx1"/>
                </a:solidFill>
                <a:cs typeface="Arial" pitchFamily="34" charset="0"/>
              </a:rPr>
              <a:t> que atende ao </a:t>
            </a:r>
            <a:r>
              <a:rPr lang="pt-BR" sz="3600" u="sng" dirty="0" smtClean="0">
                <a:solidFill>
                  <a:schemeClr val="tx1"/>
                </a:solidFill>
                <a:cs typeface="Arial" pitchFamily="34" charset="0"/>
              </a:rPr>
              <a:t>interesse público </a:t>
            </a:r>
            <a:r>
              <a:rPr lang="pt-BR" sz="3600" dirty="0" smtClean="0">
                <a:solidFill>
                  <a:schemeClr val="tx1"/>
                </a:solidFill>
                <a:cs typeface="Arial" pitchFamily="34" charset="0"/>
              </a:rPr>
              <a:t>com </a:t>
            </a:r>
            <a:r>
              <a:rPr lang="pt-BR" sz="3600" u="sng" dirty="0" smtClean="0">
                <a:solidFill>
                  <a:schemeClr val="tx1"/>
                </a:solidFill>
                <a:cs typeface="Arial" pitchFamily="34" charset="0"/>
              </a:rPr>
              <a:t>tempestividade,</a:t>
            </a:r>
            <a:r>
              <a:rPr lang="pt-BR" sz="3600" dirty="0" smtClean="0">
                <a:solidFill>
                  <a:schemeClr val="tx1"/>
                </a:solidFill>
                <a:cs typeface="Arial" pitchFamily="34" charset="0"/>
              </a:rPr>
              <a:t> </a:t>
            </a:r>
            <a:r>
              <a:rPr lang="pt-BR" sz="3600" u="sng" dirty="0" smtClean="0">
                <a:solidFill>
                  <a:schemeClr val="tx1"/>
                </a:solidFill>
                <a:cs typeface="Arial" pitchFamily="34" charset="0"/>
              </a:rPr>
              <a:t>qualidade e quantidade</a:t>
            </a:r>
            <a:r>
              <a:rPr lang="pt-BR" sz="3600" dirty="0" smtClean="0">
                <a:solidFill>
                  <a:schemeClr val="tx1"/>
                </a:solidFill>
                <a:cs typeface="Arial" pitchFamily="34" charset="0"/>
              </a:rPr>
              <a:t>, com requisitos de </a:t>
            </a:r>
            <a:r>
              <a:rPr lang="pt-BR" sz="3600" u="sng" dirty="0" smtClean="0">
                <a:solidFill>
                  <a:schemeClr val="tx1"/>
                </a:solidFill>
                <a:cs typeface="Arial" pitchFamily="34" charset="0"/>
              </a:rPr>
              <a:t>sustentabilidade</a:t>
            </a:r>
            <a:r>
              <a:rPr lang="pt-BR" sz="3600" dirty="0" smtClean="0">
                <a:solidFill>
                  <a:schemeClr val="tx1"/>
                </a:solidFill>
                <a:cs typeface="Arial" pitchFamily="34" charset="0"/>
              </a:rPr>
              <a:t>, </a:t>
            </a:r>
            <a:r>
              <a:rPr lang="pt-BR" sz="3600" u="sng" dirty="0" smtClean="0">
                <a:solidFill>
                  <a:schemeClr val="tx1"/>
                </a:solidFill>
                <a:cs typeface="Arial" pitchFamily="34" charset="0"/>
              </a:rPr>
              <a:t>sem </a:t>
            </a:r>
            <a:r>
              <a:rPr lang="pt-BR" sz="3600" u="sng" smtClean="0">
                <a:solidFill>
                  <a:schemeClr val="tx1"/>
                </a:solidFill>
                <a:cs typeface="Arial" pitchFamily="34" charset="0"/>
              </a:rPr>
              <a:t>ser direcionada</a:t>
            </a:r>
            <a:r>
              <a:rPr lang="pt-BR" sz="3600" smtClean="0">
                <a:solidFill>
                  <a:schemeClr val="tx1"/>
                </a:solidFill>
                <a:cs typeface="Arial" pitchFamily="34" charset="0"/>
              </a:rPr>
              <a:t>, </a:t>
            </a:r>
            <a:r>
              <a:rPr lang="pt-BR" sz="3600" dirty="0" smtClean="0">
                <a:solidFill>
                  <a:schemeClr val="tx1"/>
                </a:solidFill>
                <a:cs typeface="Arial" pitchFamily="34" charset="0"/>
              </a:rPr>
              <a:t>e que seja </a:t>
            </a:r>
            <a:r>
              <a:rPr lang="pt-BR" sz="3600" u="sng" dirty="0" smtClean="0">
                <a:solidFill>
                  <a:schemeClr val="tx1"/>
                </a:solidFill>
                <a:cs typeface="Arial" pitchFamily="34" charset="0"/>
              </a:rPr>
              <a:t>economicamente vantajosa</a:t>
            </a:r>
            <a:r>
              <a:rPr lang="pt-BR" sz="3600" dirty="0" smtClean="0">
                <a:solidFill>
                  <a:schemeClr val="tx1"/>
                </a:solidFill>
                <a:cs typeface="Arial" pitchFamily="34" charset="0"/>
              </a:rPr>
              <a:t>?</a:t>
            </a:r>
            <a:endParaRPr lang="pt-BR" sz="3600" b="1" dirty="0" smtClean="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 – causas</a:t>
            </a:r>
            <a:endParaRPr lang="pt-BR" sz="2400" dirty="0"/>
          </a:p>
        </p:txBody>
      </p:sp>
      <p:sp>
        <p:nvSpPr>
          <p:cNvPr id="3" name="Espaço Reservado para Conteúdo 2"/>
          <p:cNvSpPr>
            <a:spLocks noGrp="1"/>
          </p:cNvSpPr>
          <p:nvPr>
            <p:ph idx="1"/>
          </p:nvPr>
        </p:nvSpPr>
        <p:spPr>
          <a:xfrm>
            <a:off x="0" y="764704"/>
            <a:ext cx="9036496" cy="5361459"/>
          </a:xfrm>
        </p:spPr>
        <p:txBody>
          <a:bodyPr/>
          <a:lstStyle/>
          <a:p>
            <a:pPr lvl="0" algn="just"/>
            <a:r>
              <a:rPr lang="pt-BR" sz="2900" dirty="0"/>
              <a:t>incorreta identificação da </a:t>
            </a:r>
            <a:r>
              <a:rPr lang="pt-BR" sz="2900" dirty="0" smtClean="0"/>
              <a:t>necessidade;</a:t>
            </a:r>
          </a:p>
          <a:p>
            <a:pPr algn="just"/>
            <a:r>
              <a:rPr lang="pt-BR" sz="2900" dirty="0"/>
              <a:t>Falta de processo de trabalho definido – </a:t>
            </a:r>
            <a:r>
              <a:rPr lang="pt-BR" sz="3600" b="1" dirty="0">
                <a:solidFill>
                  <a:srgbClr val="FF0000"/>
                </a:solidFill>
              </a:rPr>
              <a:t>não há padronização</a:t>
            </a:r>
            <a:r>
              <a:rPr lang="pt-BR" sz="2900" dirty="0"/>
              <a:t> (erros e ineficiências se perpetuam);</a:t>
            </a:r>
          </a:p>
          <a:p>
            <a:pPr lvl="0" algn="just"/>
            <a:r>
              <a:rPr lang="pt-BR" sz="2900" dirty="0" smtClean="0"/>
              <a:t>Falta de gestão da demanda/controle de estoque;</a:t>
            </a:r>
          </a:p>
          <a:p>
            <a:pPr lvl="0" algn="just"/>
            <a:r>
              <a:rPr lang="pt-BR" sz="2900" dirty="0" smtClean="0"/>
              <a:t>Termos de Referência e Projetos Básicos insuficientes;</a:t>
            </a:r>
            <a:endParaRPr lang="pt-BR" sz="2900" dirty="0"/>
          </a:p>
          <a:p>
            <a:pPr lvl="0" algn="just"/>
            <a:r>
              <a:rPr lang="pt-BR" sz="2900" dirty="0"/>
              <a:t>Falta de definição dos resultados, da economicidade, do melhor uso dos recursos humanos, material e </a:t>
            </a:r>
            <a:r>
              <a:rPr lang="pt-BR" sz="2900" dirty="0" smtClean="0"/>
              <a:t>financeiro;</a:t>
            </a:r>
            <a:endParaRPr lang="pt-BR" sz="2900" dirty="0"/>
          </a:p>
          <a:p>
            <a:pPr lvl="0" algn="just"/>
            <a:r>
              <a:rPr lang="pt-BR" sz="2900" dirty="0"/>
              <a:t>carência de pessoal; de estrutura; e de </a:t>
            </a:r>
            <a:r>
              <a:rPr lang="pt-BR" sz="2900" dirty="0" smtClean="0"/>
              <a:t>coordenação;</a:t>
            </a:r>
            <a:endParaRPr lang="pt-BR" sz="2900" dirty="0"/>
          </a:p>
          <a:p>
            <a:pPr lvl="0" algn="just"/>
            <a:r>
              <a:rPr lang="pt-BR" sz="2900" dirty="0"/>
              <a:t>Urgência (falta de tempo hábil  - </a:t>
            </a:r>
            <a:r>
              <a:rPr lang="pt-BR" sz="2900" i="1" dirty="0"/>
              <a:t>lead time</a:t>
            </a:r>
            <a:r>
              <a:rPr lang="pt-BR" sz="2900" dirty="0"/>
              <a:t>)</a:t>
            </a:r>
          </a:p>
          <a:p>
            <a:pPr lvl="0" algn="just"/>
            <a:endParaRPr lang="pt-BR" dirty="0"/>
          </a:p>
        </p:txBody>
      </p:sp>
    </p:spTree>
    <p:extLst>
      <p:ext uri="{BB962C8B-B14F-4D97-AF65-F5344CB8AC3E}">
        <p14:creationId xmlns:p14="http://schemas.microsoft.com/office/powerpoint/2010/main" val="1359707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9512" y="260648"/>
            <a:ext cx="8712968" cy="1413336"/>
          </a:xfrm>
          <a:prstGeom prst="rect">
            <a:avLst/>
          </a:prstGeom>
        </p:spPr>
        <p:txBody>
          <a:bodyPr wrap="square">
            <a:spAutoFit/>
          </a:bodyPr>
          <a:lstStyle/>
          <a:p>
            <a:pPr>
              <a:lnSpc>
                <a:spcPct val="107000"/>
              </a:lnSpc>
              <a:spcAft>
                <a:spcPts val="800"/>
              </a:spcAft>
            </a:pPr>
            <a:r>
              <a:rPr lang="pt-BR" sz="2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GOVERNANÇA</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b="1" dirty="0">
                <a:latin typeface="Calibri" panose="020F0502020204030204" pitchFamily="34" charset="0"/>
                <a:ea typeface="Calibri" panose="020F0502020204030204" pitchFamily="34" charset="0"/>
                <a:cs typeface="Times New Roman" panose="02020603050405020304" pitchFamily="18" charset="0"/>
              </a:rPr>
              <a:t>Conjunto mecanismos de liderança, estratégia e controle </a:t>
            </a:r>
            <a:r>
              <a:rPr lang="pt-BR" dirty="0">
                <a:latin typeface="Calibri" panose="020F0502020204030204" pitchFamily="34" charset="0"/>
                <a:ea typeface="Calibri" panose="020F0502020204030204" pitchFamily="34" charset="0"/>
                <a:cs typeface="Times New Roman" panose="02020603050405020304" pitchFamily="18" charset="0"/>
              </a:rPr>
              <a:t>que corroboram para o aumento da </a:t>
            </a:r>
            <a:r>
              <a:rPr lang="pt-BR" b="1" dirty="0">
                <a:latin typeface="Calibri" panose="020F0502020204030204" pitchFamily="34" charset="0"/>
                <a:ea typeface="Calibri" panose="020F0502020204030204" pitchFamily="34" charset="0"/>
                <a:cs typeface="Times New Roman" panose="02020603050405020304" pitchFamily="18" charset="0"/>
              </a:rPr>
              <a:t>capacidade de avaliação, direcionamento e monitoramento </a:t>
            </a:r>
            <a:r>
              <a:rPr lang="pt-BR" dirty="0">
                <a:latin typeface="Calibri" panose="020F0502020204030204" pitchFamily="34" charset="0"/>
                <a:ea typeface="Calibri" panose="020F0502020204030204" pitchFamily="34" charset="0"/>
                <a:cs typeface="Times New Roman" panose="02020603050405020304" pitchFamily="18" charset="0"/>
              </a:rPr>
              <a:t>da gestão e uso dos recursos.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m 6"/>
          <p:cNvPicPr/>
          <p:nvPr/>
        </p:nvPicPr>
        <p:blipFill>
          <a:blip r:embed="rId3">
            <a:extLst>
              <a:ext uri="{28A0092B-C50C-407E-A947-70E740481C1C}">
                <a14:useLocalDpi xmlns:a14="http://schemas.microsoft.com/office/drawing/2010/main" val="0"/>
              </a:ext>
            </a:extLst>
          </a:blip>
          <a:srcRect/>
          <a:stretch>
            <a:fillRect/>
          </a:stretch>
        </p:blipFill>
        <p:spPr bwMode="auto">
          <a:xfrm>
            <a:off x="179512" y="1673985"/>
            <a:ext cx="7025039" cy="2043047"/>
          </a:xfrm>
          <a:prstGeom prst="rect">
            <a:avLst/>
          </a:prstGeom>
          <a:noFill/>
          <a:ln>
            <a:noFill/>
          </a:ln>
        </p:spPr>
      </p:pic>
      <p:sp>
        <p:nvSpPr>
          <p:cNvPr id="6" name="Retângulo 5"/>
          <p:cNvSpPr/>
          <p:nvPr/>
        </p:nvSpPr>
        <p:spPr>
          <a:xfrm>
            <a:off x="179512" y="3717032"/>
            <a:ext cx="8856984" cy="2713692"/>
          </a:xfrm>
          <a:prstGeom prst="rect">
            <a:avLst/>
          </a:prstGeom>
        </p:spPr>
        <p:txBody>
          <a:bodyPr wrap="square">
            <a:spAutoFit/>
          </a:bodyPr>
          <a:lstStyle/>
          <a:p>
            <a:pPr algn="just">
              <a:lnSpc>
                <a:spcPct val="107000"/>
              </a:lnSpc>
              <a:spcAft>
                <a:spcPts val="0"/>
              </a:spcAft>
            </a:pPr>
            <a:r>
              <a:rPr lang="pt-BR" sz="1600" b="1" dirty="0">
                <a:solidFill>
                  <a:srgbClr val="000000"/>
                </a:solidFill>
                <a:latin typeface="Cambria" panose="02040503050406030204" pitchFamily="18" charset="0"/>
                <a:ea typeface="Calibri" panose="020F0502020204030204" pitchFamily="34" charset="0"/>
                <a:cs typeface="Cambria" panose="02040503050406030204" pitchFamily="18" charset="0"/>
              </a:rPr>
              <a:t>A governança diz respeito a estruturas, funções, processos e tradições organizacionais que visam garantir que as ações planejadas (programas) sejam executadas de tal maneira que atinjam seus objetivos e resultados de forma transparente. Busca, portanto, maior efetividade (produzir os efeitos pretendidos) e maior economicidade (obter o maior benefício possível da utilização dos recursos disponíveis) das ações. </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b="1" dirty="0">
                <a:solidFill>
                  <a:srgbClr val="000000"/>
                </a:solidFill>
                <a:latin typeface="Cambria" panose="02040503050406030204" pitchFamily="18" charset="0"/>
                <a:ea typeface="Calibri" panose="020F0502020204030204" pitchFamily="34" charset="0"/>
                <a:cs typeface="Cambria" panose="02040503050406030204" pitchFamily="18" charset="0"/>
              </a:rPr>
              <a:t> </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b="1" dirty="0">
                <a:solidFill>
                  <a:srgbClr val="000000"/>
                </a:solidFill>
                <a:latin typeface="Cambria" panose="02040503050406030204" pitchFamily="18" charset="0"/>
                <a:ea typeface="Calibri" panose="020F0502020204030204" pitchFamily="34" charset="0"/>
                <a:cs typeface="Cambria" panose="02040503050406030204" pitchFamily="18" charset="0"/>
              </a:rPr>
              <a:t>São funções da governança: (a) definir o direcionamento estratégico; (b) supervisionar a gestão; (c) envolver as partes interessadas; (d) gerenciar riscos estratégicos; (e) gerenciar conflitos internos; (f) auditar e avaliar o sistema de gestão e controle; e (g) promover a </a:t>
            </a:r>
            <a:r>
              <a:rPr lang="pt-BR" sz="1600" b="1" i="1" dirty="0" err="1">
                <a:solidFill>
                  <a:srgbClr val="000000"/>
                </a:solidFill>
                <a:latin typeface="Cambria" panose="02040503050406030204" pitchFamily="18" charset="0"/>
                <a:ea typeface="Calibri" panose="020F0502020204030204" pitchFamily="34" charset="0"/>
                <a:cs typeface="Cambria" panose="02040503050406030204" pitchFamily="18" charset="0"/>
              </a:rPr>
              <a:t>accountability</a:t>
            </a:r>
            <a:r>
              <a:rPr lang="pt-BR" sz="1600" b="1" i="1" dirty="0">
                <a:solidFill>
                  <a:srgbClr val="000000"/>
                </a:solidFill>
                <a:latin typeface="Cambria" panose="02040503050406030204" pitchFamily="18" charset="0"/>
                <a:ea typeface="Calibri" panose="020F0502020204030204" pitchFamily="34" charset="0"/>
                <a:cs typeface="Cambria" panose="02040503050406030204" pitchFamily="18" charset="0"/>
              </a:rPr>
              <a:t> </a:t>
            </a:r>
            <a:r>
              <a:rPr lang="pt-BR" sz="1600" b="1" dirty="0">
                <a:solidFill>
                  <a:srgbClr val="000000"/>
                </a:solidFill>
                <a:latin typeface="Cambria" panose="02040503050406030204" pitchFamily="18" charset="0"/>
                <a:ea typeface="Calibri" panose="020F0502020204030204" pitchFamily="34" charset="0"/>
                <a:cs typeface="Cambria" panose="02040503050406030204" pitchFamily="18" charset="0"/>
              </a:rPr>
              <a:t>(prestação de contas e responsabilidade) e a transparência.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29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 – consequências</a:t>
            </a:r>
            <a:endParaRPr lang="pt-BR" sz="2400" dirty="0"/>
          </a:p>
        </p:txBody>
      </p:sp>
      <p:sp>
        <p:nvSpPr>
          <p:cNvPr id="3" name="Espaço Reservado para Conteúdo 2"/>
          <p:cNvSpPr>
            <a:spLocks noGrp="1"/>
          </p:cNvSpPr>
          <p:nvPr>
            <p:ph idx="1"/>
          </p:nvPr>
        </p:nvSpPr>
        <p:spPr>
          <a:xfrm>
            <a:off x="0" y="764704"/>
            <a:ext cx="9036496" cy="5361459"/>
          </a:xfrm>
        </p:spPr>
        <p:txBody>
          <a:bodyPr/>
          <a:lstStyle/>
          <a:p>
            <a:pPr lvl="0" algn="just"/>
            <a:r>
              <a:rPr lang="pt-BR" dirty="0"/>
              <a:t>não conhecimento dos riscos da contratação e da  </a:t>
            </a:r>
            <a:r>
              <a:rPr lang="pt-BR" dirty="0" smtClean="0"/>
              <a:t>licitação;</a:t>
            </a:r>
            <a:endParaRPr lang="pt-BR" dirty="0"/>
          </a:p>
          <a:p>
            <a:pPr lvl="0" algn="just"/>
            <a:r>
              <a:rPr lang="pt-BR" dirty="0"/>
              <a:t>prorrogações  (aditivos</a:t>
            </a:r>
            <a:r>
              <a:rPr lang="pt-BR" dirty="0" smtClean="0"/>
              <a:t>) /desperdícios /</a:t>
            </a:r>
            <a:r>
              <a:rPr lang="pt-BR" dirty="0"/>
              <a:t>execução </a:t>
            </a:r>
            <a:r>
              <a:rPr lang="pt-BR" dirty="0" smtClean="0"/>
              <a:t>desconforme;</a:t>
            </a:r>
            <a:endParaRPr lang="pt-BR" dirty="0"/>
          </a:p>
          <a:p>
            <a:pPr lvl="0" algn="just"/>
            <a:r>
              <a:rPr lang="pt-BR" dirty="0"/>
              <a:t>qualidade e preços não </a:t>
            </a:r>
            <a:r>
              <a:rPr lang="pt-BR" dirty="0" smtClean="0"/>
              <a:t>compatíveis;</a:t>
            </a:r>
            <a:endParaRPr lang="pt-BR" dirty="0"/>
          </a:p>
          <a:p>
            <a:pPr lvl="0" algn="just"/>
            <a:r>
              <a:rPr lang="pt-BR" dirty="0"/>
              <a:t>aumento da possibilidade de desvios, erros e </a:t>
            </a:r>
            <a:r>
              <a:rPr lang="pt-BR" dirty="0" smtClean="0"/>
              <a:t>fraudes;</a:t>
            </a:r>
          </a:p>
          <a:p>
            <a:pPr lvl="0" algn="just"/>
            <a:r>
              <a:rPr lang="pt-BR" dirty="0" smtClean="0"/>
              <a:t>Baixa eficiência </a:t>
            </a:r>
            <a:r>
              <a:rPr lang="pt-BR" dirty="0" err="1" smtClean="0"/>
              <a:t>alocativa</a:t>
            </a:r>
            <a:r>
              <a:rPr lang="pt-BR" dirty="0" smtClean="0"/>
              <a:t>;</a:t>
            </a:r>
            <a:endParaRPr lang="pt-BR" dirty="0"/>
          </a:p>
          <a:p>
            <a:pPr lvl="0" algn="just"/>
            <a:r>
              <a:rPr lang="pt-BR" dirty="0"/>
              <a:t>missão não alcançada – serviço público não </a:t>
            </a:r>
            <a:r>
              <a:rPr lang="pt-BR" dirty="0" smtClean="0"/>
              <a:t>provido.</a:t>
            </a:r>
            <a:endParaRPr lang="pt-BR" dirty="0"/>
          </a:p>
        </p:txBody>
      </p:sp>
    </p:spTree>
    <p:extLst>
      <p:ext uri="{BB962C8B-B14F-4D97-AF65-F5344CB8AC3E}">
        <p14:creationId xmlns:p14="http://schemas.microsoft.com/office/powerpoint/2010/main" val="204817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 – sugestões de controle/boas práticas</a:t>
            </a:r>
            <a:endParaRPr lang="pt-BR" sz="2400" dirty="0"/>
          </a:p>
        </p:txBody>
      </p:sp>
      <p:sp>
        <p:nvSpPr>
          <p:cNvPr id="3" name="Espaço Reservado para Conteúdo 2"/>
          <p:cNvSpPr>
            <a:spLocks noGrp="1"/>
          </p:cNvSpPr>
          <p:nvPr>
            <p:ph idx="1"/>
          </p:nvPr>
        </p:nvSpPr>
        <p:spPr>
          <a:xfrm>
            <a:off x="0" y="764704"/>
            <a:ext cx="9036496" cy="5361459"/>
          </a:xfrm>
        </p:spPr>
        <p:txBody>
          <a:bodyPr/>
          <a:lstStyle/>
          <a:p>
            <a:pPr marL="0" lvl="0" indent="0" algn="just"/>
            <a:r>
              <a:rPr lang="pt-BR" sz="2800" dirty="0"/>
              <a:t>formalizar processo de trabalho – padronização e </a:t>
            </a:r>
            <a:r>
              <a:rPr lang="pt-BR" sz="2800" dirty="0" smtClean="0"/>
              <a:t>coordenação, análise de risco e estabelecimento de controles</a:t>
            </a:r>
            <a:endParaRPr lang="pt-BR" sz="2800" dirty="0"/>
          </a:p>
          <a:p>
            <a:pPr marL="342900" lvl="1" indent="0" algn="just"/>
            <a:r>
              <a:rPr lang="pt-BR" dirty="0"/>
              <a:t>estudos de viabilidade; Plano de trabalho, Termo de referência e Projeto básico bem definidos; </a:t>
            </a:r>
          </a:p>
          <a:p>
            <a:pPr marL="342900" lvl="1" indent="0" algn="just"/>
            <a:r>
              <a:rPr lang="pt-BR" dirty="0"/>
              <a:t>Plano (anual) global de  aquisição de  cada  instituição - estar alinhado </a:t>
            </a:r>
            <a:r>
              <a:rPr lang="pt-BR" dirty="0" smtClean="0"/>
              <a:t>ao plano </a:t>
            </a:r>
            <a:r>
              <a:rPr lang="pt-BR" dirty="0"/>
              <a:t>estratégico institucional </a:t>
            </a:r>
            <a:r>
              <a:rPr lang="pt-BR" dirty="0" smtClean="0"/>
              <a:t>e ao plano diretor de TI – </a:t>
            </a:r>
            <a:r>
              <a:rPr lang="pt-BR" u="sng" dirty="0"/>
              <a:t>plano detalhado e não generalista</a:t>
            </a:r>
            <a:r>
              <a:rPr lang="pt-BR" dirty="0"/>
              <a:t>.</a:t>
            </a:r>
          </a:p>
          <a:p>
            <a:pPr marL="0" lvl="1" indent="0" algn="just"/>
            <a:r>
              <a:rPr lang="pt-BR" dirty="0" smtClean="0"/>
              <a:t>Licitações </a:t>
            </a:r>
            <a:r>
              <a:rPr lang="pt-BR" dirty="0"/>
              <a:t>com descrição clara e objetiva do objeto – evitar objetos de natureza distinta;</a:t>
            </a:r>
          </a:p>
          <a:p>
            <a:pPr marL="0" lvl="1" indent="0" algn="just"/>
            <a:r>
              <a:rPr lang="pt-BR" dirty="0"/>
              <a:t> conversar com transparência com o mercado (necessidades e soluções</a:t>
            </a:r>
            <a:r>
              <a:rPr lang="pt-BR" dirty="0" smtClean="0"/>
              <a:t>)</a:t>
            </a:r>
            <a:endParaRPr lang="pt-BR" dirty="0"/>
          </a:p>
        </p:txBody>
      </p:sp>
    </p:spTree>
    <p:extLst>
      <p:ext uri="{BB962C8B-B14F-4D97-AF65-F5344CB8AC3E}">
        <p14:creationId xmlns:p14="http://schemas.microsoft.com/office/powerpoint/2010/main" val="1295548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764704"/>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Planejamento – sugestões de controle/boas práticas</a:t>
            </a:r>
            <a:endParaRPr lang="pt-BR" sz="2400" dirty="0"/>
          </a:p>
        </p:txBody>
      </p:sp>
      <p:sp>
        <p:nvSpPr>
          <p:cNvPr id="3" name="Espaço Reservado para Conteúdo 2"/>
          <p:cNvSpPr>
            <a:spLocks noGrp="1"/>
          </p:cNvSpPr>
          <p:nvPr>
            <p:ph idx="1"/>
          </p:nvPr>
        </p:nvSpPr>
        <p:spPr>
          <a:xfrm>
            <a:off x="0" y="764704"/>
            <a:ext cx="9036496" cy="5361459"/>
          </a:xfrm>
        </p:spPr>
        <p:txBody>
          <a:bodyPr/>
          <a:lstStyle/>
          <a:p>
            <a:pPr marL="0" lvl="1" indent="0" algn="just"/>
            <a:r>
              <a:rPr lang="pt-BR" sz="2600" dirty="0"/>
              <a:t>Contratação atrelada a objetivos (estratégicos</a:t>
            </a:r>
            <a:r>
              <a:rPr lang="pt-BR" sz="2600" dirty="0" smtClean="0"/>
              <a:t>);</a:t>
            </a:r>
            <a:endParaRPr lang="pt-BR" sz="2600" dirty="0"/>
          </a:p>
          <a:p>
            <a:pPr marL="0" lvl="1" indent="0" algn="just"/>
            <a:r>
              <a:rPr lang="pt-BR" sz="2600" dirty="0"/>
              <a:t>Transparência total (exceto documentos sigilosos e classificados pela LAI</a:t>
            </a:r>
            <a:r>
              <a:rPr lang="pt-BR" sz="2600" dirty="0" smtClean="0"/>
              <a:t>);</a:t>
            </a:r>
            <a:endParaRPr lang="pt-BR" sz="2600" dirty="0"/>
          </a:p>
          <a:p>
            <a:pPr marL="0" lvl="1" indent="0" algn="just"/>
            <a:r>
              <a:rPr lang="pt-BR" sz="2600" dirty="0"/>
              <a:t>Padronização – evitar </a:t>
            </a:r>
            <a:r>
              <a:rPr lang="pt-BR" sz="2600" dirty="0" smtClean="0"/>
              <a:t>redundâncias e duplicidade;</a:t>
            </a:r>
          </a:p>
          <a:p>
            <a:pPr marL="0" lvl="1" indent="0" algn="just"/>
            <a:r>
              <a:rPr lang="pt-BR" sz="2600" dirty="0" smtClean="0"/>
              <a:t>Publicar o Termo de Referência junto com o edital;</a:t>
            </a:r>
          </a:p>
          <a:p>
            <a:pPr marL="0" lvl="1" indent="0" algn="just"/>
            <a:r>
              <a:rPr lang="pt-BR" sz="2600" dirty="0" smtClean="0"/>
              <a:t>Utilização, sempre que possível, do Sistema de Registro de Preços – compras compartilhadas;</a:t>
            </a:r>
            <a:endParaRPr lang="pt-BR" sz="2600" dirty="0"/>
          </a:p>
          <a:p>
            <a:pPr marL="0" lvl="1" indent="0" algn="just"/>
            <a:r>
              <a:rPr lang="pt-BR" sz="2600" dirty="0" smtClean="0"/>
              <a:t>Indicação técnica e não política dos gestores e servidores responsáveis pelas contratações;</a:t>
            </a:r>
          </a:p>
          <a:p>
            <a:pPr marL="0" lvl="1" indent="0" algn="just"/>
            <a:r>
              <a:rPr lang="pt-BR" sz="2600" dirty="0" smtClean="0"/>
              <a:t>Qualificação dos servidores envolvidos;</a:t>
            </a:r>
            <a:endParaRPr lang="pt-BR" sz="2600" dirty="0"/>
          </a:p>
          <a:p>
            <a:pPr marL="0" lvl="1" indent="0" algn="just"/>
            <a:endParaRPr lang="pt-BR" sz="2600" dirty="0"/>
          </a:p>
          <a:p>
            <a:pPr marL="0" lvl="1" indent="0" algn="just">
              <a:buNone/>
            </a:pPr>
            <a:endParaRPr lang="pt-BR" sz="3200" dirty="0"/>
          </a:p>
        </p:txBody>
      </p:sp>
    </p:spTree>
    <p:extLst>
      <p:ext uri="{BB962C8B-B14F-4D97-AF65-F5344CB8AC3E}">
        <p14:creationId xmlns:p14="http://schemas.microsoft.com/office/powerpoint/2010/main" val="3921690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p:nvPr>
        </p:nvSpPr>
        <p:spPr bwMode="auto">
          <a:xfrm>
            <a:off x="0" y="2420888"/>
            <a:ext cx="9144000" cy="136815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lang="pt-BR" sz="3200" b="1" dirty="0" smtClean="0">
                <a:solidFill>
                  <a:srgbClr val="002060"/>
                </a:solidFill>
                <a:latin typeface="+mn-lt"/>
                <a:ea typeface="+mn-ea"/>
                <a:cs typeface="Arial" pitchFamily="34" charset="0"/>
              </a:rPr>
              <a:t>Orçamentação</a:t>
            </a:r>
            <a:endParaRPr kumimoji="0" lang="pt-BR" sz="3200" b="1" i="0" u="none" strike="noStrike" kern="1200" cap="none" spc="0" normalizeH="0" baseline="0" noProof="0" dirty="0">
              <a:ln>
                <a:noFill/>
              </a:ln>
              <a:solidFill>
                <a:srgbClr val="002060"/>
              </a:solidFill>
              <a:effectLst/>
              <a:uLnTx/>
              <a:uFillTx/>
              <a:latin typeface="+mn-lt"/>
              <a:ea typeface="+mn-ea"/>
              <a:cs typeface="Arial" pitchFamily="34" charset="0"/>
            </a:endParaRPr>
          </a:p>
        </p:txBody>
      </p:sp>
    </p:spTree>
    <p:extLst>
      <p:ext uri="{BB962C8B-B14F-4D97-AF65-F5344CB8AC3E}">
        <p14:creationId xmlns:p14="http://schemas.microsoft.com/office/powerpoint/2010/main" val="1502175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Orçamento Deficiente - </a:t>
            </a:r>
            <a:r>
              <a:rPr lang="pt-BR" sz="3200" b="1" u="sng" dirty="0" smtClean="0">
                <a:solidFill>
                  <a:srgbClr val="FF0000"/>
                </a:solidFill>
              </a:rPr>
              <a:t>Causas</a:t>
            </a:r>
            <a:endParaRPr lang="pt-BR" sz="2400" dirty="0"/>
          </a:p>
        </p:txBody>
      </p:sp>
      <p:sp>
        <p:nvSpPr>
          <p:cNvPr id="3" name="Espaço Reservado para Conteúdo 2"/>
          <p:cNvSpPr>
            <a:spLocks noGrp="1"/>
          </p:cNvSpPr>
          <p:nvPr>
            <p:ph idx="1"/>
          </p:nvPr>
        </p:nvSpPr>
        <p:spPr>
          <a:xfrm>
            <a:off x="457200" y="928670"/>
            <a:ext cx="8472518" cy="5197493"/>
          </a:xfrm>
        </p:spPr>
        <p:txBody>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smtClean="0"/>
              <a:t>Ausência de rotinas (inclusive de análise estatística) e de responsabilidades para executar a pesquisa de mercado;  </a:t>
            </a:r>
          </a:p>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a:t>Falta de padronização </a:t>
            </a:r>
            <a:r>
              <a:rPr lang="pt-BR" dirty="0" smtClean="0"/>
              <a:t>do objeto;</a:t>
            </a:r>
          </a:p>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smtClean="0"/>
              <a:t>Falta de definição na pesquisa da qualidade exigida (</a:t>
            </a:r>
            <a:r>
              <a:rPr lang="pt-BR" u="sng" dirty="0" smtClean="0"/>
              <a:t>especificação correta</a:t>
            </a:r>
            <a:r>
              <a:rPr lang="pt-BR" dirty="0" smtClean="0"/>
              <a:t>), das quantidades, do local e do cronograma de entrega;</a:t>
            </a:r>
          </a:p>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smtClean="0"/>
              <a:t>Desconhecimento do mercado fornecedor;</a:t>
            </a:r>
          </a:p>
          <a:p>
            <a:pPr marL="0" lvl="0" indent="0" algn="just" defTabSz="800100">
              <a:lnSpc>
                <a:spcPct val="90000"/>
              </a:lnSpc>
              <a:spcBef>
                <a:spcPct val="0"/>
              </a:spcBef>
              <a:spcAft>
                <a:spcPct val="15000"/>
              </a:spcAft>
              <a:buFont typeface="Wingdings" pitchFamily="2" charset="2"/>
              <a:buChar char="ü"/>
            </a:pPr>
            <a:endParaRPr lang="pt-BR" dirty="0" smtClean="0"/>
          </a:p>
          <a:p>
            <a:endParaRPr lang="pt-BR" sz="2400" dirty="0"/>
          </a:p>
        </p:txBody>
      </p:sp>
    </p:spTree>
    <p:extLst>
      <p:ext uri="{BB962C8B-B14F-4D97-AF65-F5344CB8AC3E}">
        <p14:creationId xmlns:p14="http://schemas.microsoft.com/office/powerpoint/2010/main" val="1383883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Orçamento Deficiente - Causas</a:t>
            </a:r>
            <a:endParaRPr lang="pt-BR" sz="2400" dirty="0"/>
          </a:p>
        </p:txBody>
      </p:sp>
      <p:sp>
        <p:nvSpPr>
          <p:cNvPr id="3" name="Espaço Reservado para Conteúdo 2"/>
          <p:cNvSpPr>
            <a:spLocks noGrp="1"/>
          </p:cNvSpPr>
          <p:nvPr>
            <p:ph idx="1"/>
          </p:nvPr>
        </p:nvSpPr>
        <p:spPr>
          <a:xfrm>
            <a:off x="457200" y="928670"/>
            <a:ext cx="8472518" cy="5197493"/>
          </a:xfrm>
        </p:spPr>
        <p:txBody>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smtClean="0"/>
              <a:t>Não observância da validade temporal e local das pesquisas;</a:t>
            </a:r>
          </a:p>
          <a:p>
            <a:pPr marL="0" lvl="0" indent="0" algn="just" defTabSz="800100">
              <a:lnSpc>
                <a:spcPct val="90000"/>
              </a:lnSpc>
              <a:spcBef>
                <a:spcPct val="0"/>
              </a:spcBef>
              <a:spcAft>
                <a:spcPct val="15000"/>
              </a:spcAft>
              <a:buFont typeface="Wingdings" pitchFamily="2" charset="2"/>
              <a:buChar char="ü"/>
            </a:pPr>
            <a:r>
              <a:rPr lang="pt-BR" dirty="0" smtClean="0"/>
              <a:t>Não utilização do </a:t>
            </a:r>
            <a:r>
              <a:rPr lang="pt-BR" dirty="0" err="1" smtClean="0"/>
              <a:t>Sicro</a:t>
            </a:r>
            <a:r>
              <a:rPr lang="pt-BR" dirty="0" smtClean="0"/>
              <a:t> e </a:t>
            </a:r>
            <a:r>
              <a:rPr lang="pt-BR" dirty="0" err="1" smtClean="0"/>
              <a:t>Sinapi</a:t>
            </a:r>
            <a:r>
              <a:rPr lang="pt-BR" dirty="0" smtClean="0"/>
              <a:t>, para obras;</a:t>
            </a:r>
          </a:p>
          <a:p>
            <a:pPr marL="0" lvl="0" indent="0" algn="just" defTabSz="800100">
              <a:lnSpc>
                <a:spcPct val="90000"/>
              </a:lnSpc>
              <a:spcBef>
                <a:spcPct val="0"/>
              </a:spcBef>
              <a:spcAft>
                <a:spcPct val="15000"/>
              </a:spcAft>
              <a:buFont typeface="Wingdings" pitchFamily="2" charset="2"/>
              <a:buChar char="ü"/>
            </a:pPr>
            <a:r>
              <a:rPr lang="pt-BR" dirty="0" smtClean="0"/>
              <a:t>Pesquisa junto a empresas que não são do “ramo”;</a:t>
            </a:r>
          </a:p>
          <a:p>
            <a:pPr marL="0" indent="0" algn="just" defTabSz="800100">
              <a:lnSpc>
                <a:spcPct val="90000"/>
              </a:lnSpc>
              <a:spcBef>
                <a:spcPct val="0"/>
              </a:spcBef>
              <a:spcAft>
                <a:spcPct val="15000"/>
              </a:spcAft>
              <a:buFont typeface="Wingdings" pitchFamily="2" charset="2"/>
              <a:buChar char="ü"/>
            </a:pPr>
            <a:r>
              <a:rPr lang="pt-BR" dirty="0" smtClean="0"/>
              <a:t>Não utilização da cotação eletrônica no </a:t>
            </a:r>
            <a:r>
              <a:rPr lang="pt-BR" dirty="0" err="1" smtClean="0"/>
              <a:t>Comprasnet</a:t>
            </a:r>
            <a:r>
              <a:rPr lang="pt-BR" dirty="0" smtClean="0"/>
              <a:t>, para contratações diretas, especialmente para o art. 24, II, da Lei de Licitações;</a:t>
            </a:r>
          </a:p>
          <a:p>
            <a:pPr marL="0" indent="0" algn="just" defTabSz="800100">
              <a:lnSpc>
                <a:spcPct val="90000"/>
              </a:lnSpc>
              <a:spcBef>
                <a:spcPct val="0"/>
              </a:spcBef>
              <a:spcAft>
                <a:spcPct val="15000"/>
              </a:spcAft>
              <a:buFont typeface="Wingdings" pitchFamily="2" charset="2"/>
              <a:buChar char="ü"/>
            </a:pPr>
            <a:r>
              <a:rPr lang="pt-BR" dirty="0" smtClean="0"/>
              <a:t>Não contabilizar eventuais desonerações tributárias no orçamento estimado;</a:t>
            </a:r>
          </a:p>
          <a:p>
            <a:pPr marL="0" lvl="0" indent="0" algn="just" defTabSz="800100">
              <a:lnSpc>
                <a:spcPct val="90000"/>
              </a:lnSpc>
              <a:spcBef>
                <a:spcPct val="0"/>
              </a:spcBef>
              <a:spcAft>
                <a:spcPct val="15000"/>
              </a:spcAft>
              <a:buFont typeface="Wingdings" pitchFamily="2" charset="2"/>
              <a:buChar char="ü"/>
            </a:pPr>
            <a:endParaRPr lang="pt-BR" sz="2600" dirty="0" smtClean="0"/>
          </a:p>
          <a:p>
            <a:endParaRPr lang="pt-BR" sz="2400" dirty="0"/>
          </a:p>
        </p:txBody>
      </p:sp>
    </p:spTree>
    <p:extLst>
      <p:ext uri="{BB962C8B-B14F-4D97-AF65-F5344CB8AC3E}">
        <p14:creationId xmlns:p14="http://schemas.microsoft.com/office/powerpoint/2010/main" val="289814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Orçamento Deficiente - Consequências</a:t>
            </a:r>
            <a:endParaRPr lang="pt-BR" sz="2400" dirty="0"/>
          </a:p>
        </p:txBody>
      </p:sp>
      <p:sp>
        <p:nvSpPr>
          <p:cNvPr id="3" name="Espaço Reservado para Conteúdo 2"/>
          <p:cNvSpPr>
            <a:spLocks noGrp="1"/>
          </p:cNvSpPr>
          <p:nvPr>
            <p:ph idx="1"/>
          </p:nvPr>
        </p:nvSpPr>
        <p:spPr>
          <a:xfrm>
            <a:off x="457200" y="1357298"/>
            <a:ext cx="8229600" cy="4768865"/>
          </a:xfrm>
        </p:spPr>
        <p:txBody>
          <a:bodyPr/>
          <a:lstStyle/>
          <a:p>
            <a:pPr marL="4763" marR="0" lvl="0" indent="0" algn="just" defTabSz="800100" eaLnBrk="1" fontAlgn="auto" latinLnBrk="0" hangingPunct="1">
              <a:lnSpc>
                <a:spcPct val="90000"/>
              </a:lnSpc>
              <a:spcBef>
                <a:spcPct val="0"/>
              </a:spcBef>
              <a:spcAft>
                <a:spcPct val="15000"/>
              </a:spcAft>
              <a:buClrTx/>
              <a:buSzTx/>
              <a:buFont typeface="Wingdings" pitchFamily="2" charset="2"/>
              <a:buChar char="ü"/>
              <a:tabLst/>
              <a:defRPr/>
            </a:pPr>
            <a:r>
              <a:rPr lang="pt-BR" sz="2800" dirty="0" smtClean="0"/>
              <a:t>  </a:t>
            </a:r>
            <a:r>
              <a:rPr lang="pt-BR" dirty="0" smtClean="0"/>
              <a:t>preços estimados discrepantes dos referenciais de mercado – indução dos licitantes;</a:t>
            </a:r>
          </a:p>
          <a:p>
            <a:pPr marL="4763" marR="0" lvl="0" indent="0" algn="just" defTabSz="800100" eaLnBrk="1" fontAlgn="auto" latinLnBrk="0" hangingPunct="1">
              <a:lnSpc>
                <a:spcPct val="90000"/>
              </a:lnSpc>
              <a:spcBef>
                <a:spcPct val="0"/>
              </a:spcBef>
              <a:spcAft>
                <a:spcPct val="15000"/>
              </a:spcAft>
              <a:buClrTx/>
              <a:buSzTx/>
              <a:buFont typeface="Wingdings" pitchFamily="2" charset="2"/>
              <a:buChar char="ü"/>
              <a:tabLst/>
              <a:defRPr/>
            </a:pPr>
            <a:r>
              <a:rPr lang="pt-BR" dirty="0" smtClean="0"/>
              <a:t> aceitação de preços superfaturados (dano ao erário)</a:t>
            </a:r>
          </a:p>
          <a:p>
            <a:pPr marL="4763" marR="0" lvl="0" indent="0" algn="just" defTabSz="800100" eaLnBrk="1" fontAlgn="auto" latinLnBrk="0" hangingPunct="1">
              <a:lnSpc>
                <a:spcPct val="90000"/>
              </a:lnSpc>
              <a:spcBef>
                <a:spcPct val="0"/>
              </a:spcBef>
              <a:spcAft>
                <a:spcPct val="15000"/>
              </a:spcAft>
              <a:buClrTx/>
              <a:buSzTx/>
              <a:buFont typeface="Wingdings" pitchFamily="2" charset="2"/>
              <a:buChar char="ü"/>
              <a:tabLst/>
              <a:defRPr/>
            </a:pPr>
            <a:r>
              <a:rPr lang="pt-BR" dirty="0" smtClean="0"/>
              <a:t>preços </a:t>
            </a:r>
            <a:r>
              <a:rPr lang="pt-BR" dirty="0" err="1" smtClean="0"/>
              <a:t>inexequíveis</a:t>
            </a:r>
            <a:r>
              <a:rPr lang="pt-BR" dirty="0" smtClean="0"/>
              <a:t> (diligenciar);</a:t>
            </a:r>
          </a:p>
          <a:p>
            <a:pPr marL="4763" marR="0" lvl="0" indent="0" algn="just" defTabSz="800100" eaLnBrk="1" fontAlgn="auto" latinLnBrk="0" hangingPunct="1">
              <a:lnSpc>
                <a:spcPct val="90000"/>
              </a:lnSpc>
              <a:spcBef>
                <a:spcPct val="0"/>
              </a:spcBef>
              <a:spcAft>
                <a:spcPct val="15000"/>
              </a:spcAft>
              <a:buClrTx/>
              <a:buSzTx/>
              <a:buFont typeface="Wingdings" pitchFamily="2" charset="2"/>
              <a:buChar char="ü"/>
              <a:tabLst/>
              <a:defRPr/>
            </a:pPr>
            <a:r>
              <a:rPr lang="pt-BR" dirty="0" smtClean="0"/>
              <a:t>  jogo de planilha;</a:t>
            </a:r>
          </a:p>
          <a:p>
            <a:pPr marL="4763" lvl="0" indent="0" algn="just" defTabSz="800100">
              <a:lnSpc>
                <a:spcPct val="90000"/>
              </a:lnSpc>
              <a:spcBef>
                <a:spcPct val="0"/>
              </a:spcBef>
              <a:spcAft>
                <a:spcPct val="15000"/>
              </a:spcAft>
              <a:buFont typeface="Wingdings" pitchFamily="2" charset="2"/>
              <a:buChar char="ü"/>
            </a:pPr>
            <a:r>
              <a:rPr lang="pt-BR" dirty="0" smtClean="0"/>
              <a:t>  negociações nos pregões, renovações contratuais e adesões a atas desfavoráveis; </a:t>
            </a:r>
            <a:endParaRPr lang="pt-BR"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Orçamento Deficiente</a:t>
            </a:r>
            <a:br>
              <a:rPr lang="pt-BR" sz="3200" dirty="0" smtClean="0">
                <a:solidFill>
                  <a:srgbClr val="FF0000"/>
                </a:solidFill>
              </a:rPr>
            </a:br>
            <a:r>
              <a:rPr lang="pt-BR" sz="3200" b="1" u="sng" dirty="0" smtClean="0">
                <a:solidFill>
                  <a:srgbClr val="FF0000"/>
                </a:solidFill>
              </a:rPr>
              <a:t>Possíveis Controles</a:t>
            </a:r>
            <a:endParaRPr lang="pt-BR" sz="2400" dirty="0"/>
          </a:p>
        </p:txBody>
      </p:sp>
      <p:sp>
        <p:nvSpPr>
          <p:cNvPr id="3" name="Espaço Reservado para Conteúdo 2"/>
          <p:cNvSpPr>
            <a:spLocks noGrp="1"/>
          </p:cNvSpPr>
          <p:nvPr>
            <p:ph idx="1"/>
          </p:nvPr>
        </p:nvSpPr>
        <p:spPr>
          <a:xfrm>
            <a:off x="457200" y="928670"/>
            <a:ext cx="8229600" cy="5357850"/>
          </a:xfrm>
        </p:spPr>
        <p:txBody>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smtClean="0">
                <a:latin typeface="Times New Roman" pitchFamily="18" charset="0"/>
                <a:cs typeface="Times New Roman" pitchFamily="18" charset="0"/>
              </a:rPr>
              <a:t>definir rotinas e responsabilidades – </a:t>
            </a:r>
            <a:r>
              <a:rPr lang="pt-BR" b="1" dirty="0" smtClean="0">
                <a:latin typeface="Times New Roman" pitchFamily="18" charset="0"/>
                <a:cs typeface="Times New Roman" pitchFamily="18" charset="0"/>
              </a:rPr>
              <a:t>juízo crítico </a:t>
            </a:r>
            <a:r>
              <a:rPr lang="pt-BR" dirty="0" smtClean="0">
                <a:latin typeface="Times New Roman" pitchFamily="18" charset="0"/>
                <a:cs typeface="Times New Roman" pitchFamily="18" charset="0"/>
              </a:rPr>
              <a:t>(</a:t>
            </a:r>
            <a:r>
              <a:rPr lang="pt-BR" u="sng" dirty="0" smtClean="0">
                <a:latin typeface="Times New Roman" pitchFamily="18" charset="0"/>
                <a:cs typeface="Times New Roman" pitchFamily="18" charset="0"/>
              </a:rPr>
              <a:t>especificar bem o objeto</a:t>
            </a:r>
            <a:r>
              <a:rPr lang="pt-BR" dirty="0" smtClean="0">
                <a:latin typeface="Times New Roman" pitchFamily="18" charset="0"/>
                <a:cs typeface="Times New Roman" pitchFamily="18" charset="0"/>
              </a:rPr>
              <a:t>, atentando para requisitos de qualidade, sustentabilidade, garantia, desempenho e prazos, </a:t>
            </a:r>
            <a:r>
              <a:rPr lang="pt-BR" u="sng" dirty="0" smtClean="0">
                <a:latin typeface="Times New Roman" pitchFamily="18" charset="0"/>
                <a:cs typeface="Times New Roman" pitchFamily="18" charset="0"/>
              </a:rPr>
              <a:t>analisar o risco da aquisição</a:t>
            </a:r>
            <a:r>
              <a:rPr lang="pt-BR" dirty="0" smtClean="0">
                <a:latin typeface="Times New Roman" pitchFamily="18" charset="0"/>
                <a:cs typeface="Times New Roman" pitchFamily="18" charset="0"/>
              </a:rPr>
              <a:t>, conhecer o mercado, buscar padronização, adotar mediana – </a:t>
            </a:r>
            <a:r>
              <a:rPr lang="pt-BR" u="sng" dirty="0" smtClean="0">
                <a:latin typeface="Times New Roman" pitchFamily="18" charset="0"/>
                <a:cs typeface="Times New Roman" pitchFamily="18" charset="0"/>
              </a:rPr>
              <a:t>aumentar o espectro</a:t>
            </a:r>
            <a:r>
              <a:rPr lang="pt-BR" dirty="0" smtClean="0">
                <a:latin typeface="Times New Roman" pitchFamily="18" charset="0"/>
                <a:cs typeface="Times New Roman" pitchFamily="18" charset="0"/>
              </a:rPr>
              <a:t>, não consultar empresas de mesmos sócios ou que não sejam do ramo, não precificar por quantia fixa, grupos funcionais  ou verba, no caso de serviços);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Orçamento Deficiente</a:t>
            </a:r>
            <a:br>
              <a:rPr lang="pt-BR" sz="3200" dirty="0" smtClean="0">
                <a:solidFill>
                  <a:srgbClr val="FF0000"/>
                </a:solidFill>
              </a:rPr>
            </a:br>
            <a:r>
              <a:rPr lang="pt-BR" sz="3200" b="1" u="sng" dirty="0" smtClean="0">
                <a:solidFill>
                  <a:srgbClr val="FF0000"/>
                </a:solidFill>
              </a:rPr>
              <a:t>Possíveis Controles</a:t>
            </a:r>
            <a:endParaRPr lang="pt-BR" sz="2400" dirty="0"/>
          </a:p>
        </p:txBody>
      </p:sp>
      <p:sp>
        <p:nvSpPr>
          <p:cNvPr id="3" name="Espaço Reservado para Conteúdo 2"/>
          <p:cNvSpPr>
            <a:spLocks noGrp="1"/>
          </p:cNvSpPr>
          <p:nvPr>
            <p:ph idx="1"/>
          </p:nvPr>
        </p:nvSpPr>
        <p:spPr>
          <a:xfrm>
            <a:off x="457200" y="928670"/>
            <a:ext cx="8229600" cy="5357850"/>
          </a:xfrm>
        </p:spPr>
        <p:txBody>
          <a:bodyPr/>
          <a:lstStyle/>
          <a:p>
            <a:pPr marL="0" marR="0" lvl="0" indent="0" algn="just" defTabSz="914400" eaLnBrk="1" fontAlgn="auto" latinLnBrk="0" hangingPunct="1">
              <a:lnSpc>
                <a:spcPct val="100000"/>
              </a:lnSpc>
              <a:spcBef>
                <a:spcPts val="0"/>
              </a:spcBef>
              <a:spcAft>
                <a:spcPts val="0"/>
              </a:spcAft>
              <a:buClrTx/>
              <a:buSzTx/>
              <a:buFont typeface="Wingdings" pitchFamily="2" charset="2"/>
              <a:buChar char="ü"/>
              <a:tabLst/>
              <a:defRPr/>
            </a:pPr>
            <a:r>
              <a:rPr lang="pt-BR" dirty="0">
                <a:latin typeface="Times New Roman" pitchFamily="18" charset="0"/>
                <a:cs typeface="Times New Roman" pitchFamily="18" charset="0"/>
              </a:rPr>
              <a:t>utilizar </a:t>
            </a:r>
            <a:r>
              <a:rPr lang="pt-BR" u="sng" dirty="0">
                <a:latin typeface="Times New Roman" pitchFamily="18" charset="0"/>
                <a:cs typeface="Times New Roman" pitchFamily="18" charset="0"/>
              </a:rPr>
              <a:t>“cesta de preços”</a:t>
            </a:r>
            <a:r>
              <a:rPr lang="pt-BR" dirty="0">
                <a:latin typeface="Times New Roman" pitchFamily="18" charset="0"/>
                <a:cs typeface="Times New Roman" pitchFamily="18" charset="0"/>
              </a:rPr>
              <a:t> - (pesquisa com fornecedores, contratações com entes públicos</a:t>
            </a:r>
            <a:r>
              <a:rPr lang="pt-BR" dirty="0" smtClean="0">
                <a:latin typeface="Times New Roman" pitchFamily="18" charset="0"/>
                <a:cs typeface="Times New Roman" pitchFamily="18" charset="0"/>
              </a:rPr>
              <a:t>,  </a:t>
            </a:r>
            <a:r>
              <a:rPr lang="pt-BR" dirty="0">
                <a:latin typeface="Times New Roman" pitchFamily="18" charset="0"/>
                <a:cs typeface="Times New Roman" pitchFamily="18" charset="0"/>
              </a:rPr>
              <a:t>bancos de preços, tabelas de fabricantes, sites especializados e Atas de </a:t>
            </a:r>
            <a:r>
              <a:rPr lang="pt-BR" dirty="0" smtClean="0">
                <a:latin typeface="Times New Roman" pitchFamily="18" charset="0"/>
                <a:cs typeface="Times New Roman" pitchFamily="18" charset="0"/>
              </a:rPr>
              <a:t>Registro </a:t>
            </a:r>
            <a:r>
              <a:rPr lang="pt-BR" dirty="0">
                <a:latin typeface="Times New Roman" pitchFamily="18" charset="0"/>
                <a:cs typeface="Times New Roman" pitchFamily="18" charset="0"/>
              </a:rPr>
              <a:t>de Preços;</a:t>
            </a:r>
          </a:p>
          <a:p>
            <a:pPr marL="4763" lvl="0" indent="0" algn="just" defTabSz="800100">
              <a:lnSpc>
                <a:spcPct val="90000"/>
              </a:lnSpc>
              <a:spcBef>
                <a:spcPct val="0"/>
              </a:spcBef>
              <a:spcAft>
                <a:spcPct val="15000"/>
              </a:spcAft>
              <a:buFont typeface="Wingdings" pitchFamily="2" charset="2"/>
              <a:buChar char="ü"/>
            </a:pPr>
            <a:r>
              <a:rPr lang="pt-BR" altLang="pt-BR" dirty="0" smtClean="0">
                <a:latin typeface="Times New Roman" pitchFamily="18" charset="0"/>
                <a:cs typeface="Times New Roman" pitchFamily="18" charset="0"/>
              </a:rPr>
              <a:t>manter </a:t>
            </a:r>
            <a:r>
              <a:rPr lang="pt-BR" altLang="pt-BR" dirty="0">
                <a:latin typeface="Times New Roman" pitchFamily="18" charset="0"/>
                <a:cs typeface="Times New Roman" pitchFamily="18" charset="0"/>
              </a:rPr>
              <a:t>memória de cálculo nos processos que fundamentem a estimativa de quantidade e preço;</a:t>
            </a:r>
          </a:p>
          <a:p>
            <a:pPr marL="4763" lvl="0" indent="0" algn="just" defTabSz="800100">
              <a:lnSpc>
                <a:spcPct val="90000"/>
              </a:lnSpc>
              <a:spcBef>
                <a:spcPct val="0"/>
              </a:spcBef>
              <a:spcAft>
                <a:spcPct val="15000"/>
              </a:spcAft>
              <a:buFont typeface="Wingdings" pitchFamily="2" charset="2"/>
              <a:buChar char="ü"/>
            </a:pPr>
            <a:r>
              <a:rPr lang="pt-BR" dirty="0" smtClean="0">
                <a:latin typeface="Times New Roman" pitchFamily="18" charset="0"/>
                <a:cs typeface="Times New Roman" pitchFamily="18" charset="0"/>
              </a:rPr>
              <a:t>Estabelecer no edital critérios de aceitabilidade de preços e não fixar preços mínimos.</a:t>
            </a:r>
            <a:endParaRPr lang="pt-BR" dirty="0">
              <a:latin typeface="Times New Roman" pitchFamily="18" charset="0"/>
              <a:cs typeface="Times New Roman" pitchFamily="18" charset="0"/>
            </a:endParaRPr>
          </a:p>
        </p:txBody>
      </p:sp>
    </p:spTree>
    <p:extLst>
      <p:ext uri="{BB962C8B-B14F-4D97-AF65-F5344CB8AC3E}">
        <p14:creationId xmlns:p14="http://schemas.microsoft.com/office/powerpoint/2010/main" val="3557688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539552" y="964460"/>
            <a:ext cx="8280920" cy="6663363"/>
          </a:xfrm>
          <a:prstGeom prst="rect">
            <a:avLst/>
          </a:prstGeom>
        </p:spPr>
        <p:txBody>
          <a:bodyPr wrap="square">
            <a:spAutoFit/>
          </a:bodyPr>
          <a:lstStyle/>
          <a:p>
            <a:pPr algn="just"/>
            <a:r>
              <a:rPr lang="pt-BR" sz="2400" dirty="0" smtClean="0"/>
              <a:t>- </a:t>
            </a:r>
            <a:r>
              <a:rPr lang="pt-BR" sz="2800" dirty="0" err="1" smtClean="0">
                <a:latin typeface="+mn-lt"/>
              </a:rPr>
              <a:t>Comprasnet</a:t>
            </a:r>
            <a:r>
              <a:rPr lang="pt-BR" sz="2800" dirty="0" smtClean="0">
                <a:latin typeface="+mn-lt"/>
              </a:rPr>
              <a:t> : ver módulo de gestão de atas e SISPP</a:t>
            </a:r>
          </a:p>
          <a:p>
            <a:pPr algn="just">
              <a:buFontTx/>
              <a:buChar char="-"/>
            </a:pPr>
            <a:r>
              <a:rPr lang="pt-BR" sz="2800" dirty="0" smtClean="0">
                <a:latin typeface="+mn-lt"/>
              </a:rPr>
              <a:t> Nas licitações de obras e serviços de engenharia, (Dec. 7.983/13), o preço máximo deve ser obtido com base na aplicação dos valores </a:t>
            </a:r>
            <a:r>
              <a:rPr lang="pt-BR" sz="2800" smtClean="0">
                <a:latin typeface="+mn-lt"/>
              </a:rPr>
              <a:t>unitários do </a:t>
            </a:r>
            <a:r>
              <a:rPr lang="pt-BR" sz="2800" dirty="0" smtClean="0">
                <a:latin typeface="+mn-lt"/>
              </a:rPr>
              <a:t>SINAPI</a:t>
            </a:r>
            <a:r>
              <a:rPr lang="pt-BR" sz="2800" dirty="0" smtClean="0"/>
              <a:t>.</a:t>
            </a:r>
          </a:p>
          <a:p>
            <a:pPr algn="just">
              <a:buFontTx/>
              <a:buChar char="-"/>
            </a:pPr>
            <a:r>
              <a:rPr lang="pt-BR" sz="2800" dirty="0" smtClean="0">
                <a:latin typeface="+mn-lt"/>
              </a:rPr>
              <a:t>Sistema Referencial </a:t>
            </a:r>
            <a:r>
              <a:rPr lang="pt-BR" sz="2800" dirty="0" err="1" smtClean="0">
                <a:latin typeface="+mn-lt"/>
              </a:rPr>
              <a:t>Sicro</a:t>
            </a:r>
            <a:r>
              <a:rPr lang="pt-BR" sz="2800" dirty="0" smtClean="0">
                <a:latin typeface="+mn-lt"/>
              </a:rPr>
              <a:t> : para obras rodoviárias;</a:t>
            </a:r>
          </a:p>
          <a:p>
            <a:pPr algn="just">
              <a:buFontTx/>
              <a:buChar char="-"/>
            </a:pPr>
            <a:r>
              <a:rPr lang="pt-BR" sz="2800" dirty="0" smtClean="0">
                <a:latin typeface="+mn-lt"/>
              </a:rPr>
              <a:t> Preços referenciais - município do Rio de Janeiro e a FGV   </a:t>
            </a:r>
            <a:r>
              <a:rPr lang="pt-BR" sz="2800" dirty="0" smtClean="0">
                <a:latin typeface="+mn-lt"/>
                <a:hlinkClick r:id="rId3"/>
              </a:rPr>
              <a:t>http://www.rio.rj.gov.br/web/cgm</a:t>
            </a:r>
            <a:r>
              <a:rPr lang="pt-BR" sz="2800" dirty="0" smtClean="0">
                <a:latin typeface="+mn-lt"/>
              </a:rPr>
              <a:t>;</a:t>
            </a:r>
          </a:p>
          <a:p>
            <a:r>
              <a:rPr lang="pt-BR" sz="2800" dirty="0" smtClean="0">
                <a:latin typeface="+mn-lt"/>
              </a:rPr>
              <a:t>  -compras de TI </a:t>
            </a:r>
            <a:r>
              <a:rPr lang="pt-BR" sz="2000" u="sng" dirty="0" smtClean="0">
                <a:hlinkClick r:id="rId4"/>
              </a:rPr>
              <a:t>http</a:t>
            </a:r>
            <a:r>
              <a:rPr lang="pt-BR" sz="2000" u="sng" dirty="0">
                <a:hlinkClick r:id="rId4"/>
              </a:rPr>
              <a:t>://</a:t>
            </a:r>
            <a:r>
              <a:rPr lang="pt-BR" sz="2000" u="sng" dirty="0" smtClean="0">
                <a:hlinkClick r:id="rId4"/>
              </a:rPr>
              <a:t>www.governoeletronico.gov.br/sisp-conteudo/nucleo-de-contratacoes-de-ti/consulta-licitacoes-de-ti</a:t>
            </a:r>
            <a:r>
              <a:rPr lang="pt-BR" sz="2000" u="sng" dirty="0" smtClean="0"/>
              <a:t> e </a:t>
            </a:r>
          </a:p>
          <a:p>
            <a:r>
              <a:rPr lang="pt-BR" sz="2000" u="sng" dirty="0" smtClean="0">
                <a:hlinkClick r:id="rId5"/>
              </a:rPr>
              <a:t>http</a:t>
            </a:r>
            <a:r>
              <a:rPr lang="pt-BR" sz="2000" u="sng" dirty="0">
                <a:hlinkClick r:id="rId5"/>
              </a:rPr>
              <a:t>://www.governoeletronico.gov.br/sisp-conteudo/nucleo-de-contratacoes-de-ti</a:t>
            </a:r>
            <a:r>
              <a:rPr lang="pt-BR" sz="2000" dirty="0"/>
              <a:t> </a:t>
            </a:r>
            <a:r>
              <a:rPr lang="pt-BR" sz="2000" u="sng" dirty="0" smtClean="0"/>
              <a:t> </a:t>
            </a:r>
            <a:r>
              <a:rPr lang="pt-BR" sz="2800" dirty="0" smtClean="0">
                <a:latin typeface="+mn-lt"/>
              </a:rPr>
              <a:t>;</a:t>
            </a:r>
          </a:p>
          <a:p>
            <a:pPr algn="just">
              <a:buFontTx/>
              <a:buChar char="-"/>
            </a:pPr>
            <a:r>
              <a:rPr lang="pt-BR" sz="2800" dirty="0" smtClean="0">
                <a:latin typeface="+mn-lt"/>
              </a:rPr>
              <a:t> aquisição de veículos – tabela </a:t>
            </a:r>
            <a:r>
              <a:rPr lang="pt-BR" sz="2800" dirty="0" err="1" smtClean="0">
                <a:latin typeface="+mn-lt"/>
              </a:rPr>
              <a:t>Fipe</a:t>
            </a:r>
            <a:r>
              <a:rPr lang="pt-BR" sz="2800" dirty="0" smtClean="0">
                <a:latin typeface="+mn-lt"/>
              </a:rPr>
              <a:t> - Ac. 7502/2015 2C;</a:t>
            </a:r>
          </a:p>
          <a:p>
            <a:pPr algn="just">
              <a:buFontTx/>
              <a:buChar char="-"/>
            </a:pPr>
            <a:r>
              <a:rPr lang="pt-BR" sz="2800" dirty="0" smtClean="0">
                <a:latin typeface="+mn-lt"/>
              </a:rPr>
              <a:t>Seguir os procedimentos da IN SLTI MPOG 05/2014</a:t>
            </a:r>
          </a:p>
          <a:p>
            <a:pPr algn="just">
              <a:buFontTx/>
              <a:buChar char="-"/>
            </a:pPr>
            <a:endParaRPr lang="pt-BR" sz="2800" dirty="0" smtClean="0">
              <a:latin typeface="+mn-lt"/>
            </a:endParaRPr>
          </a:p>
          <a:p>
            <a:pPr algn="just">
              <a:buFontTx/>
              <a:buChar char="-"/>
            </a:pPr>
            <a:endParaRPr lang="pt-BR" sz="2800" dirty="0" smtClean="0">
              <a:solidFill>
                <a:schemeClr val="accent1">
                  <a:lumMod val="75000"/>
                </a:schemeClr>
              </a:solidFill>
            </a:endParaRPr>
          </a:p>
          <a:p>
            <a:pPr algn="just">
              <a:buFontTx/>
              <a:buChar char="-"/>
            </a:pPr>
            <a:endParaRPr lang="pt-BR" sz="2300" dirty="0" smtClean="0">
              <a:solidFill>
                <a:srgbClr val="FF0000"/>
              </a:solidFill>
            </a:endParaRPr>
          </a:p>
        </p:txBody>
      </p:sp>
      <p:sp>
        <p:nvSpPr>
          <p:cNvPr id="5" name="Retângulo 3"/>
          <p:cNvSpPr>
            <a:spLocks noChangeArrowheads="1"/>
          </p:cNvSpPr>
          <p:nvPr/>
        </p:nvSpPr>
        <p:spPr bwMode="auto">
          <a:xfrm>
            <a:off x="0" y="188640"/>
            <a:ext cx="9144000" cy="81280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Pesquisas de Preço – algumas fontes</a:t>
            </a:r>
          </a:p>
          <a:p>
            <a:pPr marL="495300" indent="-495300" algn="just">
              <a:lnSpc>
                <a:spcPct val="90000"/>
              </a:lnSpc>
              <a:defRPr/>
            </a:pPr>
            <a:endParaRPr lang="pt-BR" sz="2400" dirty="0"/>
          </a:p>
        </p:txBody>
      </p:sp>
    </p:spTree>
    <p:extLst>
      <p:ext uri="{BB962C8B-B14F-4D97-AF65-F5344CB8AC3E}">
        <p14:creationId xmlns:p14="http://schemas.microsoft.com/office/powerpoint/2010/main" val="2496772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2" name="Retângulo 1"/>
          <p:cNvSpPr/>
          <p:nvPr/>
        </p:nvSpPr>
        <p:spPr>
          <a:xfrm>
            <a:off x="-67469" y="188640"/>
            <a:ext cx="9144000" cy="5830379"/>
          </a:xfrm>
          <a:prstGeom prst="rect">
            <a:avLst/>
          </a:prstGeom>
        </p:spPr>
        <p:txBody>
          <a:bodyPr wrap="square">
            <a:spAutoFit/>
          </a:bodyPr>
          <a:lstStyle/>
          <a:p>
            <a:pPr algn="just">
              <a:lnSpc>
                <a:spcPct val="107000"/>
              </a:lnSpc>
              <a:spcAft>
                <a:spcPts val="0"/>
              </a:spcAft>
            </a:pPr>
            <a:r>
              <a:rPr lang="pt-BR" sz="1600" b="1" dirty="0" smtClean="0">
                <a:latin typeface="Cambria" panose="02040503050406030204" pitchFamily="18" charset="0"/>
                <a:ea typeface="Calibri" panose="020F0502020204030204" pitchFamily="34" charset="0"/>
                <a:cs typeface="Cambria" panose="02040503050406030204" pitchFamily="18" charset="0"/>
              </a:rPr>
              <a:t>A </a:t>
            </a:r>
            <a:r>
              <a:rPr lang="pt-BR" sz="1600" b="1" dirty="0">
                <a:latin typeface="Cambria" panose="02040503050406030204" pitchFamily="18" charset="0"/>
                <a:ea typeface="Calibri" panose="020F0502020204030204" pitchFamily="34" charset="0"/>
                <a:cs typeface="Cambria" panose="02040503050406030204" pitchFamily="18" charset="0"/>
              </a:rPr>
              <a:t>gestão diz respeito ao funcionamento do dia a dia de programas e de organizações no contexto de estratégias, políticas, processos e procedimentos que foram estabelecidos pelo órgão; preocupa-se com a eficácia (cumprir as ações priorizadas) e a eficiência das ações (realizar as ações da melhor forma possível, em termos de custo-benefício). </a:t>
            </a:r>
            <a:endParaRPr lang="pt-BR" sz="16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b="1" dirty="0" smtClean="0">
                <a:latin typeface="Cambria" panose="02040503050406030204" pitchFamily="18" charset="0"/>
                <a:ea typeface="Calibri" panose="020F0502020204030204" pitchFamily="34" charset="0"/>
                <a:cs typeface="Cambria" panose="02040503050406030204" pitchFamily="18" charset="0"/>
              </a:rPr>
              <a:t> </a:t>
            </a:r>
            <a:endParaRPr lang="pt-BR" sz="1600" b="1"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b="1" dirty="0" smtClean="0">
                <a:latin typeface="Cambria" panose="02040503050406030204" pitchFamily="18" charset="0"/>
                <a:ea typeface="Calibri" panose="020F0502020204030204" pitchFamily="34" charset="0"/>
                <a:cs typeface="Cambria" panose="02040503050406030204" pitchFamily="18" charset="0"/>
              </a:rPr>
              <a:t>São </a:t>
            </a:r>
            <a:r>
              <a:rPr lang="pt-BR" sz="1600" b="1" dirty="0">
                <a:latin typeface="Cambria" panose="02040503050406030204" pitchFamily="18" charset="0"/>
                <a:ea typeface="Calibri" panose="020F0502020204030204" pitchFamily="34" charset="0"/>
                <a:cs typeface="Cambria" panose="02040503050406030204" pitchFamily="18" charset="0"/>
              </a:rPr>
              <a:t>funções da gestão: (a) implementar programas; (b) garantir a conformidade com as regulamentações; (c) revisar e reportar o progresso de ações; (d) garantir a eficiência administrativa; (e) manter a comunicação com as partes interessadas; e (f) avaliar o desempenho e aprender. </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pt-BR" sz="1600" b="1" dirty="0">
                <a:latin typeface="Cambria" panose="02040503050406030204" pitchFamily="18" charset="0"/>
                <a:ea typeface="Calibri" panose="020F0502020204030204" pitchFamily="34" charset="0"/>
                <a:cs typeface="Cambria" panose="02040503050406030204" pitchFamily="18" charset="0"/>
              </a:rPr>
              <a:t> </a:t>
            </a:r>
            <a:endParaRPr lang="pt-BR" sz="1600" b="1"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latin typeface="Cambria" panose="02040503050406030204" pitchFamily="18" charset="0"/>
                <a:ea typeface="Calibri" panose="020F0502020204030204" pitchFamily="34" charset="0"/>
                <a:cs typeface="Cambria" panose="02040503050406030204" pitchFamily="18" charset="0"/>
              </a:rPr>
              <a:t>Enquanto a gestão é inerente e integrada aos processos organizacionais sendo responsável pelo planejamento, execução, controle, ação, enfim, pelo manejo dos recursos e poderes colocados à disposição </a:t>
            </a:r>
            <a:r>
              <a:rPr lang="pt-BR" sz="1600" dirty="0">
                <a:latin typeface="Calibri" panose="020F0502020204030204" pitchFamily="34" charset="0"/>
                <a:ea typeface="Calibri" panose="020F0502020204030204" pitchFamily="34" charset="0"/>
                <a:cs typeface="Times New Roman" panose="02020603050405020304" pitchFamily="18" charset="0"/>
              </a:rPr>
              <a:t>de órgãos e entidades para a consecução de seus objetivos, a governança provê direcionamento, monitora, supervisiona e avalia a atuação da gestão, com vistas ao atendimento das necessidades e expectativas dos cidadãos e demais partes interessadas.</a:t>
            </a:r>
          </a:p>
          <a:p>
            <a:pPr algn="just">
              <a:lnSpc>
                <a:spcPct val="107000"/>
              </a:lnSpc>
              <a:spcAft>
                <a:spcPts val="0"/>
              </a:spcAft>
            </a:pPr>
            <a:r>
              <a:rPr lang="pt-BR" sz="1600" dirty="0">
                <a:solidFill>
                  <a:srgbClr val="000000"/>
                </a:solidFill>
                <a:latin typeface="Cambria" panose="02040503050406030204" pitchFamily="18" charset="0"/>
                <a:ea typeface="Calibri" panose="020F0502020204030204" pitchFamily="34" charset="0"/>
                <a:cs typeface="Cambria" panose="02040503050406030204" pitchFamily="18" charset="0"/>
              </a:rPr>
              <a:t>Governança também se preocupa com a qualidade do processo decisório e sua efetividade: Como obter o maior valor possível? Como, por quem e por que as decisões foram tomadas? Os resultados esperados foram alcançados? </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latin typeface="Cambria" panose="02040503050406030204" pitchFamily="18" charset="0"/>
                <a:ea typeface="Calibri" panose="020F0502020204030204" pitchFamily="34" charset="0"/>
                <a:cs typeface="Cambria" panose="02040503050406030204" pitchFamily="18" charset="0"/>
              </a:rPr>
              <a:t>A gestão, por sua vez, parte da premissa de que já existe um direcionamento superior e que aos agentes públicos cabe garantir que ele seja executado da melhor maneira possível em termos de eficiência.</a:t>
            </a:r>
            <a:endParaRPr lang="pt-BR"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t-BR" sz="1600" dirty="0">
                <a:solidFill>
                  <a:srgbClr val="000000"/>
                </a:solidFill>
                <a:latin typeface="Cambria" panose="02040503050406030204" pitchFamily="18" charset="0"/>
                <a:ea typeface="Calibri" panose="020F0502020204030204" pitchFamily="34" charset="0"/>
                <a:cs typeface="Cambria" panose="02040503050406030204" pitchFamily="18" charset="0"/>
              </a:rPr>
              <a:t> </a:t>
            </a:r>
            <a:endParaRPr lang="pt-B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626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539552" y="964460"/>
            <a:ext cx="8280920" cy="5186035"/>
          </a:xfrm>
          <a:prstGeom prst="rect">
            <a:avLst/>
          </a:prstGeom>
        </p:spPr>
        <p:txBody>
          <a:bodyPr wrap="square">
            <a:spAutoFit/>
          </a:bodyPr>
          <a:lstStyle/>
          <a:p>
            <a:pPr algn="just">
              <a:buFontTx/>
              <a:buChar char="-"/>
            </a:pPr>
            <a:r>
              <a:rPr lang="pt-BR" sz="3200" dirty="0" smtClean="0"/>
              <a:t>A pesquisa de preços que antecede a elaboração do orçamento de licitação demanda </a:t>
            </a:r>
            <a:r>
              <a:rPr lang="pt-BR" sz="3200" dirty="0" smtClean="0">
                <a:solidFill>
                  <a:srgbClr val="FF0000"/>
                </a:solidFill>
              </a:rPr>
              <a:t>avaliação crítica </a:t>
            </a:r>
            <a:r>
              <a:rPr lang="pt-BR" sz="3200" dirty="0" smtClean="0"/>
              <a:t>dos valores obtidos, a fim de que sejam descartados aqueles que apresentem grande variação em relação aos demais e, por isso, comprometam a estimativa do preço de referência. Ac. 403/2013 1ª C.</a:t>
            </a:r>
          </a:p>
          <a:p>
            <a:pPr algn="just">
              <a:buFontTx/>
              <a:buChar char="-"/>
            </a:pPr>
            <a:endParaRPr lang="pt-BR" sz="2400" dirty="0" smtClean="0"/>
          </a:p>
          <a:p>
            <a:pPr algn="just">
              <a:buFontTx/>
              <a:buChar char="-"/>
            </a:pPr>
            <a:endParaRPr lang="pt-BR" sz="2800" dirty="0" smtClean="0">
              <a:solidFill>
                <a:schemeClr val="accent1">
                  <a:lumMod val="75000"/>
                </a:schemeClr>
              </a:solidFill>
            </a:endParaRPr>
          </a:p>
          <a:p>
            <a:pPr algn="just">
              <a:buFontTx/>
              <a:buChar char="-"/>
            </a:pPr>
            <a:endParaRPr lang="pt-BR" sz="2300" dirty="0" smtClean="0">
              <a:solidFill>
                <a:srgbClr val="FF0000"/>
              </a:solidFill>
            </a:endParaRPr>
          </a:p>
        </p:txBody>
      </p:sp>
      <p:sp>
        <p:nvSpPr>
          <p:cNvPr id="5" name="Retângulo 3"/>
          <p:cNvSpPr>
            <a:spLocks noChangeArrowheads="1"/>
          </p:cNvSpPr>
          <p:nvPr/>
        </p:nvSpPr>
        <p:spPr bwMode="auto">
          <a:xfrm>
            <a:off x="0" y="188640"/>
            <a:ext cx="9144000" cy="8125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Pesquisas de Preço – Acórdãos do TCU</a:t>
            </a:r>
          </a:p>
          <a:p>
            <a:pPr marL="495300" indent="-495300" algn="just">
              <a:lnSpc>
                <a:spcPct val="90000"/>
              </a:lnSpc>
              <a:defRPr/>
            </a:pPr>
            <a:endParaRPr lang="pt-BR" sz="2400" dirty="0"/>
          </a:p>
        </p:txBody>
      </p:sp>
    </p:spTree>
    <p:extLst>
      <p:ext uri="{BB962C8B-B14F-4D97-AF65-F5344CB8AC3E}">
        <p14:creationId xmlns:p14="http://schemas.microsoft.com/office/powerpoint/2010/main" val="24967723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539552" y="964460"/>
            <a:ext cx="8280920" cy="5986254"/>
          </a:xfrm>
          <a:prstGeom prst="rect">
            <a:avLst/>
          </a:prstGeom>
        </p:spPr>
        <p:txBody>
          <a:bodyPr wrap="square">
            <a:spAutoFit/>
          </a:bodyPr>
          <a:lstStyle/>
          <a:p>
            <a:pPr algn="just">
              <a:buFontTx/>
              <a:buChar char="-"/>
            </a:pPr>
            <a:r>
              <a:rPr lang="pt-BR" sz="2800" dirty="0" smtClean="0"/>
              <a:t>ao estimar o custo de contratação, adote como base, preferencialmente, os preços praticados em </a:t>
            </a:r>
            <a:r>
              <a:rPr lang="pt-BR" sz="2800" dirty="0" smtClean="0">
                <a:solidFill>
                  <a:srgbClr val="FF0000"/>
                </a:solidFill>
              </a:rPr>
              <a:t>contratações similares</a:t>
            </a:r>
            <a:r>
              <a:rPr lang="pt-BR" sz="2800" dirty="0" smtClean="0"/>
              <a:t>, bem como aqueles parametrizados em </a:t>
            </a:r>
            <a:r>
              <a:rPr lang="pt-BR" sz="2800" dirty="0" smtClean="0">
                <a:solidFill>
                  <a:srgbClr val="FF0000"/>
                </a:solidFill>
              </a:rPr>
              <a:t>indicadores setoriais</a:t>
            </a:r>
            <a:r>
              <a:rPr lang="pt-BR" sz="2800" dirty="0" smtClean="0"/>
              <a:t>, </a:t>
            </a:r>
            <a:r>
              <a:rPr lang="pt-BR" sz="2800" dirty="0" smtClean="0">
                <a:solidFill>
                  <a:srgbClr val="FF0000"/>
                </a:solidFill>
              </a:rPr>
              <a:t>tabelas de fabricantes</a:t>
            </a:r>
            <a:r>
              <a:rPr lang="pt-BR" sz="2800" dirty="0" smtClean="0"/>
              <a:t>, valores oficiais de referência, </a:t>
            </a:r>
            <a:r>
              <a:rPr lang="pt-BR" sz="2800" dirty="0" smtClean="0">
                <a:solidFill>
                  <a:srgbClr val="FF0000"/>
                </a:solidFill>
              </a:rPr>
              <a:t>tarifas públicas</a:t>
            </a:r>
            <a:r>
              <a:rPr lang="pt-BR" sz="2800" dirty="0" smtClean="0"/>
              <a:t> ou outros equivalentes, se for o caso, nos termos do art. 15, inciso XII, b, da IN SLTI 2/2008, valendo-se de consultas de preços diretamente junto a potenciais fornecedores somente quando não for possível utilizar-se dos citados expedientes; Ac. 3.395/2013- 2ª C.</a:t>
            </a:r>
          </a:p>
          <a:p>
            <a:pPr algn="just">
              <a:buFontTx/>
              <a:buChar char="-"/>
            </a:pPr>
            <a:endParaRPr lang="pt-BR" sz="2400" dirty="0" smtClean="0"/>
          </a:p>
          <a:p>
            <a:pPr algn="just">
              <a:buFontTx/>
              <a:buChar char="-"/>
            </a:pPr>
            <a:endParaRPr lang="pt-BR" sz="2800" dirty="0" smtClean="0">
              <a:solidFill>
                <a:schemeClr val="accent1">
                  <a:lumMod val="75000"/>
                </a:schemeClr>
              </a:solidFill>
            </a:endParaRPr>
          </a:p>
          <a:p>
            <a:pPr algn="just">
              <a:buFontTx/>
              <a:buChar char="-"/>
            </a:pPr>
            <a:endParaRPr lang="pt-BR" sz="2300" dirty="0" smtClean="0">
              <a:solidFill>
                <a:srgbClr val="FF0000"/>
              </a:solidFill>
            </a:endParaRPr>
          </a:p>
        </p:txBody>
      </p:sp>
      <p:sp>
        <p:nvSpPr>
          <p:cNvPr id="5" name="Retângulo 3"/>
          <p:cNvSpPr>
            <a:spLocks noChangeArrowheads="1"/>
          </p:cNvSpPr>
          <p:nvPr/>
        </p:nvSpPr>
        <p:spPr bwMode="auto">
          <a:xfrm>
            <a:off x="0" y="188640"/>
            <a:ext cx="9144000" cy="8125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Pesquisas de Preço – Acórdãos do TCU</a:t>
            </a:r>
          </a:p>
          <a:p>
            <a:pPr marL="495300" indent="-495300" algn="just">
              <a:lnSpc>
                <a:spcPct val="90000"/>
              </a:lnSpc>
              <a:defRPr/>
            </a:pPr>
            <a:endParaRPr lang="pt-BR" sz="2400" dirty="0"/>
          </a:p>
        </p:txBody>
      </p:sp>
    </p:spTree>
    <p:extLst>
      <p:ext uri="{BB962C8B-B14F-4D97-AF65-F5344CB8AC3E}">
        <p14:creationId xmlns:p14="http://schemas.microsoft.com/office/powerpoint/2010/main" val="24967723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539551" y="785794"/>
            <a:ext cx="8469511" cy="3539430"/>
          </a:xfrm>
          <a:prstGeom prst="rect">
            <a:avLst/>
          </a:prstGeom>
        </p:spPr>
        <p:txBody>
          <a:bodyPr wrap="square">
            <a:spAutoFit/>
          </a:bodyPr>
          <a:lstStyle/>
          <a:p>
            <a:pPr algn="just"/>
            <a:r>
              <a:rPr lang="pt-BR" sz="2800" dirty="0" smtClean="0"/>
              <a:t>Em especial para obras, os </a:t>
            </a:r>
            <a:r>
              <a:rPr lang="pt-BR" sz="2800" dirty="0"/>
              <a:t>referenciais oficiais da Administração </a:t>
            </a:r>
            <a:r>
              <a:rPr lang="pt-BR" sz="2800" dirty="0" smtClean="0"/>
              <a:t>(</a:t>
            </a:r>
            <a:r>
              <a:rPr lang="pt-BR" sz="2800" dirty="0" err="1" smtClean="0"/>
              <a:t>Sinapi</a:t>
            </a:r>
            <a:r>
              <a:rPr lang="pt-BR" sz="2800" dirty="0" smtClean="0"/>
              <a:t>, </a:t>
            </a:r>
            <a:r>
              <a:rPr lang="pt-BR" sz="2800" dirty="0" err="1" smtClean="0"/>
              <a:t>Sicro</a:t>
            </a:r>
            <a:r>
              <a:rPr lang="pt-BR" sz="2800" dirty="0" smtClean="0"/>
              <a:t>, ORSE...) refletem</a:t>
            </a:r>
            <a:r>
              <a:rPr lang="pt-BR" sz="2800" dirty="0"/>
              <a:t>, em boa medida, os preços de mercado e, por gozarem de presunção de veracidade, devem ter precedência em relação à utilização de cotações realizadas diretamente com empresas do </a:t>
            </a:r>
            <a:r>
              <a:rPr lang="pt-BR" sz="2800" dirty="0" smtClean="0"/>
              <a:t>mercado (Acórdãos </a:t>
            </a:r>
            <a:r>
              <a:rPr lang="pt-BR" sz="2800" dirty="0"/>
              <a:t>3.061/2011 </a:t>
            </a:r>
            <a:r>
              <a:rPr lang="pt-BR" sz="2800" dirty="0" smtClean="0"/>
              <a:t>e 1.923/2016, ambos do Plenário). </a:t>
            </a:r>
            <a:endParaRPr lang="pt-BR" sz="2800" dirty="0" smtClean="0">
              <a:solidFill>
                <a:srgbClr val="FF0000"/>
              </a:solidFill>
            </a:endParaRPr>
          </a:p>
        </p:txBody>
      </p:sp>
      <p:sp>
        <p:nvSpPr>
          <p:cNvPr id="5" name="Retângulo 3"/>
          <p:cNvSpPr>
            <a:spLocks noChangeArrowheads="1"/>
          </p:cNvSpPr>
          <p:nvPr/>
        </p:nvSpPr>
        <p:spPr bwMode="auto">
          <a:xfrm>
            <a:off x="0" y="0"/>
            <a:ext cx="9144000" cy="8125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Pesquisas de Preço – Orientações</a:t>
            </a:r>
          </a:p>
          <a:p>
            <a:pPr marL="495300" indent="-495300" algn="just">
              <a:lnSpc>
                <a:spcPct val="90000"/>
              </a:lnSpc>
              <a:defRPr/>
            </a:pPr>
            <a:endParaRPr lang="pt-BR" sz="2400" dirty="0"/>
          </a:p>
        </p:txBody>
      </p:sp>
    </p:spTree>
    <p:extLst>
      <p:ext uri="{BB962C8B-B14F-4D97-AF65-F5344CB8AC3E}">
        <p14:creationId xmlns:p14="http://schemas.microsoft.com/office/powerpoint/2010/main" val="30934575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107505" y="785794"/>
            <a:ext cx="8901558" cy="3539430"/>
          </a:xfrm>
          <a:prstGeom prst="rect">
            <a:avLst/>
          </a:prstGeom>
        </p:spPr>
        <p:txBody>
          <a:bodyPr wrap="square">
            <a:spAutoFit/>
          </a:bodyPr>
          <a:lstStyle/>
          <a:p>
            <a:pPr algn="just"/>
            <a:r>
              <a:rPr lang="pt-BR" sz="2800" dirty="0"/>
              <a:t>a análise sobre a exequibilidade das propostas apresentadas pelas licitantes deve ser realizada com </a:t>
            </a:r>
            <a:r>
              <a:rPr lang="pt-BR" sz="2800" dirty="0" smtClean="0"/>
              <a:t>detalhamento</a:t>
            </a:r>
            <a:r>
              <a:rPr lang="pt-BR" sz="2800" dirty="0"/>
              <a:t>, levando em consideração não somente a Súmula/TCU nº 262</a:t>
            </a:r>
            <a:r>
              <a:rPr lang="pt-BR" sz="2800" dirty="0" smtClean="0"/>
              <a:t>, </a:t>
            </a:r>
            <a:r>
              <a:rPr lang="pt-BR" sz="2800" dirty="0"/>
              <a:t>mas analisando também se há garantia de que os custos dos insumos são coerentes com os de mercado e que os coeficientes de produtividade são compatíveis com a execução do objeto do contrato;</a:t>
            </a:r>
            <a:endParaRPr lang="pt-BR" sz="2800" dirty="0" smtClean="0">
              <a:solidFill>
                <a:srgbClr val="FF0000"/>
              </a:solidFill>
            </a:endParaRPr>
          </a:p>
        </p:txBody>
      </p:sp>
      <p:sp>
        <p:nvSpPr>
          <p:cNvPr id="5" name="Retângulo 3"/>
          <p:cNvSpPr>
            <a:spLocks noChangeArrowheads="1"/>
          </p:cNvSpPr>
          <p:nvPr/>
        </p:nvSpPr>
        <p:spPr bwMode="auto">
          <a:xfrm>
            <a:off x="0" y="0"/>
            <a:ext cx="9144000" cy="8125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Análise da Exequibilidade – Orientações</a:t>
            </a:r>
          </a:p>
          <a:p>
            <a:pPr marL="495300" indent="-495300" algn="just">
              <a:lnSpc>
                <a:spcPct val="90000"/>
              </a:lnSpc>
              <a:defRPr/>
            </a:pPr>
            <a:endParaRPr lang="pt-BR" sz="2400" dirty="0"/>
          </a:p>
        </p:txBody>
      </p:sp>
    </p:spTree>
    <p:extLst>
      <p:ext uri="{BB962C8B-B14F-4D97-AF65-F5344CB8AC3E}">
        <p14:creationId xmlns:p14="http://schemas.microsoft.com/office/powerpoint/2010/main" val="41598496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p:nvPr>
        </p:nvSpPr>
        <p:spPr bwMode="auto">
          <a:xfrm>
            <a:off x="0" y="2420888"/>
            <a:ext cx="9144000" cy="136815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lang="pt-BR" sz="3200" b="1" dirty="0" smtClean="0">
                <a:solidFill>
                  <a:srgbClr val="002060"/>
                </a:solidFill>
                <a:latin typeface="+mn-lt"/>
                <a:ea typeface="+mn-ea"/>
                <a:cs typeface="Arial" pitchFamily="34" charset="0"/>
              </a:rPr>
              <a:t>Restrição Indevida de Licitação</a:t>
            </a:r>
            <a:endParaRPr kumimoji="0" lang="pt-BR" sz="3200" b="1" i="0" u="none" strike="noStrike" kern="1200" cap="none" spc="0" normalizeH="0" baseline="0" noProof="0" dirty="0">
              <a:ln>
                <a:noFill/>
              </a:ln>
              <a:solidFill>
                <a:srgbClr val="002060"/>
              </a:solidFill>
              <a:effectLst/>
              <a:uLnTx/>
              <a:uFillTx/>
              <a:latin typeface="+mn-lt"/>
              <a:ea typeface="+mn-ea"/>
              <a:cs typeface="Arial" pitchFamily="34" charset="0"/>
            </a:endParaRPr>
          </a:p>
        </p:txBody>
      </p:sp>
    </p:spTree>
    <p:extLst>
      <p:ext uri="{BB962C8B-B14F-4D97-AF65-F5344CB8AC3E}">
        <p14:creationId xmlns:p14="http://schemas.microsoft.com/office/powerpoint/2010/main" val="14231034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Restrição ilegal à competitividade</a:t>
            </a:r>
            <a:br>
              <a:rPr lang="pt-BR" sz="3200" dirty="0" smtClean="0">
                <a:solidFill>
                  <a:srgbClr val="FF0000"/>
                </a:solidFill>
              </a:rPr>
            </a:br>
            <a:r>
              <a:rPr lang="pt-BR" sz="3200" b="1" u="sng" dirty="0" smtClean="0">
                <a:solidFill>
                  <a:srgbClr val="FF0000"/>
                </a:solidFill>
              </a:rPr>
              <a:t>Causas</a:t>
            </a:r>
            <a:r>
              <a:rPr lang="pt-BR" sz="3200" dirty="0" smtClean="0">
                <a:solidFill>
                  <a:srgbClr val="FF0000"/>
                </a:solidFill>
              </a:rPr>
              <a:t> </a:t>
            </a:r>
            <a:r>
              <a:rPr lang="pt-BR" sz="2400" dirty="0" smtClean="0">
                <a:solidFill>
                  <a:srgbClr val="FF0000"/>
                </a:solidFill>
              </a:rPr>
              <a:t>(Fase Interna)</a:t>
            </a:r>
            <a:endParaRPr lang="pt-BR" sz="2400" dirty="0"/>
          </a:p>
        </p:txBody>
      </p:sp>
      <p:sp>
        <p:nvSpPr>
          <p:cNvPr id="3" name="Espaço Reservado para Conteúdo 2"/>
          <p:cNvSpPr>
            <a:spLocks noGrp="1"/>
          </p:cNvSpPr>
          <p:nvPr>
            <p:ph idx="1"/>
          </p:nvPr>
        </p:nvSpPr>
        <p:spPr>
          <a:xfrm>
            <a:off x="457200" y="928670"/>
            <a:ext cx="8229600" cy="5197493"/>
          </a:xfrm>
        </p:spPr>
        <p:txBody>
          <a:bodyPr/>
          <a:lstStyle/>
          <a:p>
            <a:pPr algn="just">
              <a:buFont typeface="Wingdings" pitchFamily="2" charset="2"/>
              <a:buChar char="ü"/>
            </a:pPr>
            <a:r>
              <a:rPr lang="pt-BR" sz="2800" u="sng" dirty="0" smtClean="0">
                <a:latin typeface="Times New Roman" pitchFamily="18" charset="0"/>
                <a:cs typeface="Times New Roman" pitchFamily="18" charset="0"/>
              </a:rPr>
              <a:t>Ausência de Parcelamento</a:t>
            </a:r>
            <a:r>
              <a:rPr lang="pt-BR" sz="2800" dirty="0" smtClean="0">
                <a:latin typeface="Times New Roman" pitchFamily="18" charset="0"/>
                <a:cs typeface="Times New Roman" pitchFamily="18" charset="0"/>
              </a:rPr>
              <a:t> (quando técnica e economicamente viáveis) X </a:t>
            </a:r>
            <a:r>
              <a:rPr lang="pt-BR" sz="2800" u="sng" dirty="0" smtClean="0">
                <a:latin typeface="Times New Roman" pitchFamily="18" charset="0"/>
                <a:cs typeface="Times New Roman" pitchFamily="18" charset="0"/>
              </a:rPr>
              <a:t>Fracionamento</a:t>
            </a:r>
            <a:r>
              <a:rPr lang="pt-BR" sz="2800" dirty="0" smtClean="0">
                <a:latin typeface="Times New Roman" pitchFamily="18" charset="0"/>
                <a:cs typeface="Times New Roman" pitchFamily="18" charset="0"/>
              </a:rPr>
              <a:t> (itens de mesma natureza e fornecedores potenciais devem ser agrupados); </a:t>
            </a:r>
          </a:p>
          <a:p>
            <a:pPr lvl="0" algn="just">
              <a:buFont typeface="Wingdings" pitchFamily="2" charset="2"/>
              <a:buChar char="ü"/>
              <a:tabLst/>
            </a:pPr>
            <a:r>
              <a:rPr lang="pt-BR" sz="2800" dirty="0" smtClean="0">
                <a:latin typeface="Times New Roman" pitchFamily="18" charset="0"/>
                <a:cs typeface="Times New Roman" pitchFamily="18" charset="0"/>
              </a:rPr>
              <a:t>exigências excessivas, desnecessárias, onerosas ou inadequadas ou para itens pouco relevantes (requisitos de habilitação que extrapolam os </a:t>
            </a:r>
            <a:r>
              <a:rPr lang="pt-BR" sz="2800" dirty="0" err="1" smtClean="0">
                <a:latin typeface="Times New Roman" pitchFamily="18" charset="0"/>
                <a:cs typeface="Times New Roman" pitchFamily="18" charset="0"/>
              </a:rPr>
              <a:t>arts</a:t>
            </a:r>
            <a:r>
              <a:rPr lang="pt-BR" sz="2800" dirty="0" smtClean="0">
                <a:latin typeface="Times New Roman" pitchFamily="18" charset="0"/>
                <a:cs typeface="Times New Roman" pitchFamily="18" charset="0"/>
              </a:rPr>
              <a:t>. 27 a 31 da Lei 8.666);</a:t>
            </a:r>
          </a:p>
          <a:p>
            <a:pPr lvl="0" algn="just">
              <a:buFont typeface="Wingdings" pitchFamily="2" charset="2"/>
              <a:buChar char="ü"/>
              <a:tabLst/>
            </a:pPr>
            <a:r>
              <a:rPr lang="pt-BR" sz="2800" dirty="0" smtClean="0">
                <a:latin typeface="Times New Roman" pitchFamily="18" charset="0"/>
                <a:cs typeface="Times New Roman" pitchFamily="18" charset="0"/>
              </a:rPr>
              <a:t>indicação de marca – admissível como indicativo de qualidade (com expressão do tipo “similar” ou “de qualidade superior”);</a:t>
            </a:r>
          </a:p>
          <a:p>
            <a:pPr lvl="0" algn="just">
              <a:buFont typeface="Wingdings" pitchFamily="2" charset="2"/>
              <a:buChar char="ü"/>
              <a:tabLst/>
            </a:pPr>
            <a:r>
              <a:rPr lang="pt-BR" sz="2800" dirty="0" smtClean="0">
                <a:latin typeface="Times New Roman" pitchFamily="18" charset="0"/>
                <a:cs typeface="Times New Roman" pitchFamily="18" charset="0"/>
              </a:rPr>
              <a:t>não apreciação dos editais pelo órgão Jurídico.</a:t>
            </a:r>
          </a:p>
          <a:p>
            <a:endParaRPr lang="pt-BR"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Restrição ilegal à competitividade</a:t>
            </a:r>
            <a:br>
              <a:rPr lang="pt-BR" sz="3200" dirty="0" smtClean="0">
                <a:solidFill>
                  <a:srgbClr val="FF0000"/>
                </a:solidFill>
              </a:rPr>
            </a:br>
            <a:r>
              <a:rPr lang="pt-BR" sz="3200" b="1" u="sng" dirty="0" err="1" smtClean="0">
                <a:solidFill>
                  <a:srgbClr val="FF0000"/>
                </a:solidFill>
              </a:rPr>
              <a:t>Consequências</a:t>
            </a:r>
            <a:r>
              <a:rPr lang="pt-BR" sz="3200" dirty="0" smtClean="0">
                <a:solidFill>
                  <a:srgbClr val="FF0000"/>
                </a:solidFill>
              </a:rPr>
              <a:t> </a:t>
            </a:r>
            <a:endParaRPr lang="pt-BR" sz="3200" dirty="0"/>
          </a:p>
        </p:txBody>
      </p:sp>
      <p:sp>
        <p:nvSpPr>
          <p:cNvPr id="3" name="Espaço Reservado para Conteúdo 2"/>
          <p:cNvSpPr>
            <a:spLocks noGrp="1"/>
          </p:cNvSpPr>
          <p:nvPr>
            <p:ph idx="1"/>
          </p:nvPr>
        </p:nvSpPr>
        <p:spPr>
          <a:xfrm>
            <a:off x="457200" y="1071546"/>
            <a:ext cx="8229600" cy="5054617"/>
          </a:xfrm>
        </p:spPr>
        <p:txBody>
          <a:bodyPr/>
          <a:lstStyle/>
          <a:p>
            <a:pPr lvl="0" algn="just">
              <a:buFont typeface="Wingdings" pitchFamily="2" charset="2"/>
              <a:buChar char="ü"/>
            </a:pPr>
            <a:r>
              <a:rPr lang="pt-BR" sz="2800" dirty="0" smtClean="0">
                <a:latin typeface="Times New Roman" pitchFamily="18" charset="0"/>
                <a:cs typeface="Times New Roman" pitchFamily="18" charset="0"/>
              </a:rPr>
              <a:t>aumento no custo de participação no certame – desinteresse dos fornecedores; </a:t>
            </a:r>
          </a:p>
          <a:p>
            <a:pPr lvl="0" algn="just">
              <a:buFont typeface="Wingdings" pitchFamily="2" charset="2"/>
              <a:buChar char="ü"/>
            </a:pPr>
            <a:r>
              <a:rPr lang="pt-BR" sz="2800" dirty="0" smtClean="0">
                <a:latin typeface="Times New Roman" pitchFamily="18" charset="0"/>
                <a:cs typeface="Times New Roman" pitchFamily="18" charset="0"/>
              </a:rPr>
              <a:t>pouco tempo para elaboração das propostas pelos licitantes;</a:t>
            </a:r>
          </a:p>
          <a:p>
            <a:pPr lvl="0" algn="just">
              <a:buFont typeface="Wingdings" pitchFamily="2" charset="2"/>
              <a:buChar char="ü"/>
            </a:pPr>
            <a:r>
              <a:rPr lang="pt-BR" sz="2800" dirty="0" smtClean="0">
                <a:latin typeface="Times New Roman" pitchFamily="18" charset="0"/>
                <a:cs typeface="Times New Roman" pitchFamily="18" charset="0"/>
              </a:rPr>
              <a:t>Pouca participação –  </a:t>
            </a:r>
            <a:r>
              <a:rPr lang="pt-BR" sz="2800" u="sng" dirty="0" smtClean="0">
                <a:latin typeface="Times New Roman" pitchFamily="18" charset="0"/>
                <a:cs typeface="Times New Roman" pitchFamily="18" charset="0"/>
              </a:rPr>
              <a:t>sucesso na licitação vem da competição;</a:t>
            </a:r>
          </a:p>
          <a:p>
            <a:pPr lvl="0" algn="just">
              <a:buFont typeface="Wingdings" pitchFamily="2" charset="2"/>
              <a:buChar char="ü"/>
            </a:pPr>
            <a:r>
              <a:rPr lang="pt-BR" sz="2800" dirty="0" smtClean="0">
                <a:latin typeface="Times New Roman" pitchFamily="18" charset="0"/>
                <a:cs typeface="Times New Roman" pitchFamily="18" charset="0"/>
              </a:rPr>
              <a:t>Direcionamento (grave!);</a:t>
            </a:r>
          </a:p>
          <a:p>
            <a:pPr lvl="0" algn="just">
              <a:buFont typeface="Wingdings" pitchFamily="2" charset="2"/>
              <a:buChar char="ü"/>
            </a:pPr>
            <a:r>
              <a:rPr lang="pt-BR" sz="2800" dirty="0" smtClean="0">
                <a:latin typeface="Times New Roman" pitchFamily="18" charset="0"/>
                <a:cs typeface="Times New Roman" pitchFamily="18" charset="0"/>
              </a:rPr>
              <a:t>aumento na possibilidade de conluio, fraude e desvio (grave!);</a:t>
            </a:r>
          </a:p>
          <a:p>
            <a:pPr lvl="0" algn="just">
              <a:buFont typeface="Wingdings" pitchFamily="2" charset="2"/>
              <a:buChar char="ü"/>
            </a:pPr>
            <a:r>
              <a:rPr lang="pt-BR" sz="2800" dirty="0" smtClean="0">
                <a:latin typeface="Times New Roman" pitchFamily="18" charset="0"/>
                <a:cs typeface="Times New Roman" pitchFamily="18" charset="0"/>
              </a:rPr>
              <a:t>Contratação não vantajosa - ato antieconômico – responsabilização de quem deu causa (grave!).</a:t>
            </a:r>
          </a:p>
          <a:p>
            <a:endParaRPr lang="pt-B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9144000" cy="92867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r>
              <a:rPr lang="pt-BR" sz="3200" dirty="0" smtClean="0">
                <a:solidFill>
                  <a:srgbClr val="FF0000"/>
                </a:solidFill>
              </a:rPr>
              <a:t>Restrição ilegal à competitividade</a:t>
            </a:r>
            <a:br>
              <a:rPr lang="pt-BR" sz="3200" dirty="0" smtClean="0">
                <a:solidFill>
                  <a:srgbClr val="FF0000"/>
                </a:solidFill>
              </a:rPr>
            </a:br>
            <a:r>
              <a:rPr lang="pt-BR" sz="3200" b="1" u="sng" dirty="0" smtClean="0">
                <a:solidFill>
                  <a:srgbClr val="FF0000"/>
                </a:solidFill>
              </a:rPr>
              <a:t>possíveis controles</a:t>
            </a:r>
            <a:r>
              <a:rPr lang="pt-BR" sz="3200" dirty="0" smtClean="0">
                <a:solidFill>
                  <a:srgbClr val="FF0000"/>
                </a:solidFill>
              </a:rPr>
              <a:t> </a:t>
            </a:r>
            <a:endParaRPr lang="pt-BR" sz="3200" dirty="0"/>
          </a:p>
        </p:txBody>
      </p:sp>
      <p:sp>
        <p:nvSpPr>
          <p:cNvPr id="3" name="Espaço Reservado para Conteúdo 2"/>
          <p:cNvSpPr>
            <a:spLocks noGrp="1"/>
          </p:cNvSpPr>
          <p:nvPr>
            <p:ph idx="1"/>
          </p:nvPr>
        </p:nvSpPr>
        <p:spPr>
          <a:xfrm>
            <a:off x="0" y="928670"/>
            <a:ext cx="9144000" cy="5197493"/>
          </a:xfrm>
        </p:spPr>
        <p:txBody>
          <a:bodyPr/>
          <a:lstStyle/>
          <a:p>
            <a:pPr lvl="0" algn="just">
              <a:buFont typeface="Wingdings" pitchFamily="2" charset="2"/>
              <a:buChar char="ü"/>
            </a:pPr>
            <a:r>
              <a:rPr lang="pt-BR" sz="2400" dirty="0" smtClean="0"/>
              <a:t>estabelecer requisitos de </a:t>
            </a:r>
            <a:r>
              <a:rPr lang="pt-BR" sz="2400" u="sng" dirty="0" smtClean="0"/>
              <a:t>habilitação do licitante, conforme </a:t>
            </a:r>
            <a:r>
              <a:rPr lang="pt-BR" sz="2400" dirty="0" smtClean="0"/>
              <a:t>os  </a:t>
            </a:r>
            <a:r>
              <a:rPr lang="pt-BR" sz="2400" dirty="0" err="1" smtClean="0"/>
              <a:t>arts</a:t>
            </a:r>
            <a:r>
              <a:rPr lang="pt-BR" sz="2400" dirty="0" smtClean="0"/>
              <a:t>. 27 a 31 da Lei 8.666/93 e art.4º, XIII, da Lei 10.520/2002 – em função </a:t>
            </a:r>
            <a:r>
              <a:rPr lang="pt-BR" sz="2400" dirty="0"/>
              <a:t>da </a:t>
            </a:r>
            <a:r>
              <a:rPr lang="pt-BR" sz="2400" u="sng" dirty="0"/>
              <a:t>natureza, riscos e complexidade </a:t>
            </a:r>
            <a:r>
              <a:rPr lang="pt-BR" sz="2400" dirty="0"/>
              <a:t>do objeto </a:t>
            </a:r>
            <a:r>
              <a:rPr lang="pt-BR" sz="2400" dirty="0" smtClean="0"/>
              <a:t>;</a:t>
            </a:r>
          </a:p>
          <a:p>
            <a:pPr lvl="0" algn="just">
              <a:buFont typeface="Wingdings" pitchFamily="2" charset="2"/>
              <a:buChar char="ü"/>
            </a:pPr>
            <a:r>
              <a:rPr lang="pt-BR" sz="2400" dirty="0" smtClean="0"/>
              <a:t>definir as </a:t>
            </a:r>
            <a:r>
              <a:rPr lang="pt-BR" sz="2400" u="sng" dirty="0" smtClean="0"/>
              <a:t>especificações da solução </a:t>
            </a:r>
            <a:r>
              <a:rPr lang="pt-BR" sz="2400" dirty="0" smtClean="0"/>
              <a:t>de forma precisa e correlata com a natureza do objeto;</a:t>
            </a:r>
          </a:p>
          <a:p>
            <a:pPr lvl="0" algn="just">
              <a:buFont typeface="Wingdings" pitchFamily="2" charset="2"/>
              <a:buChar char="ü"/>
            </a:pPr>
            <a:r>
              <a:rPr lang="pt-BR" sz="2400" dirty="0" smtClean="0"/>
              <a:t>indicar </a:t>
            </a:r>
            <a:r>
              <a:rPr lang="pt-BR" sz="2400" u="sng" dirty="0" smtClean="0"/>
              <a:t>marca</a:t>
            </a:r>
            <a:r>
              <a:rPr lang="pt-BR" sz="2400" dirty="0" smtClean="0"/>
              <a:t> apenas se for imprescindível para a definição de padrões de qualidade;</a:t>
            </a:r>
          </a:p>
          <a:p>
            <a:pPr lvl="0" algn="just">
              <a:buFont typeface="Wingdings" pitchFamily="2" charset="2"/>
              <a:buChar char="ü"/>
            </a:pPr>
            <a:r>
              <a:rPr lang="pt-BR" sz="2400" dirty="0" smtClean="0"/>
              <a:t>definir que o critério desejado seja exigido como cláusula contratual – </a:t>
            </a:r>
            <a:r>
              <a:rPr lang="pt-BR" sz="2400" u="sng" dirty="0" smtClean="0"/>
              <a:t>quando da entrega </a:t>
            </a:r>
            <a:r>
              <a:rPr lang="pt-BR" sz="2400" u="sng" dirty="0"/>
              <a:t>(aceitação</a:t>
            </a:r>
            <a:r>
              <a:rPr lang="pt-BR" sz="2400" u="sng" dirty="0" smtClean="0"/>
              <a:t>) do objeto;</a:t>
            </a:r>
            <a:endParaRPr lang="pt-BR" sz="2400" dirty="0" smtClean="0"/>
          </a:p>
          <a:p>
            <a:pPr lvl="0" algn="just">
              <a:buFont typeface="Wingdings" pitchFamily="2" charset="2"/>
              <a:buChar char="ü"/>
            </a:pPr>
            <a:r>
              <a:rPr lang="pt-BR" sz="2400" dirty="0" smtClean="0"/>
              <a:t>observar a regra do parcelamento e não fracionar;</a:t>
            </a:r>
          </a:p>
          <a:p>
            <a:pPr lvl="0" algn="just">
              <a:buFont typeface="Wingdings" pitchFamily="2" charset="2"/>
              <a:buChar char="ü"/>
            </a:pPr>
            <a:r>
              <a:rPr lang="pt-BR" sz="2400" dirty="0" smtClean="0"/>
              <a:t>Criar uma comissão “multidisciplinar” para identificação de cláusulas e requisitos que inibam a competição;</a:t>
            </a:r>
          </a:p>
          <a:p>
            <a:pPr lvl="0" algn="just">
              <a:buFont typeface="Wingdings" pitchFamily="2" charset="2"/>
              <a:buChar char="ü"/>
            </a:pPr>
            <a:r>
              <a:rPr lang="pt-BR" sz="2400" dirty="0" smtClean="0"/>
              <a:t>submeter os editais previamente ao Jurídico, adotando, quando possível, editais padronizados.</a:t>
            </a:r>
          </a:p>
          <a:p>
            <a:endParaRPr lang="pt-B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4" name="Retângulo 3"/>
          <p:cNvSpPr/>
          <p:nvPr/>
        </p:nvSpPr>
        <p:spPr>
          <a:xfrm>
            <a:off x="467544" y="188640"/>
            <a:ext cx="8496944" cy="480131"/>
          </a:xfrm>
          <a:prstGeom prst="rect">
            <a:avLst/>
          </a:prstGeom>
        </p:spPr>
        <p:txBody>
          <a:bodyPr wrap="square">
            <a:spAutoFit/>
          </a:bodyPr>
          <a:lstStyle/>
          <a:p>
            <a:pPr marL="495300" indent="-495300" algn="ctr" eaLnBrk="1" hangingPunct="1">
              <a:lnSpc>
                <a:spcPct val="90000"/>
              </a:lnSpc>
            </a:pPr>
            <a:r>
              <a:rPr lang="pt-BR" sz="2800" dirty="0" smtClean="0">
                <a:solidFill>
                  <a:srgbClr val="FF0000"/>
                </a:solidFill>
              </a:rPr>
              <a:t>Pesquisa de preços - Estimativas</a:t>
            </a:r>
            <a:endParaRPr lang="pt-BR" sz="2400" dirty="0" smtClean="0"/>
          </a:p>
        </p:txBody>
      </p:sp>
      <p:sp>
        <p:nvSpPr>
          <p:cNvPr id="6" name="Rectangle 5"/>
          <p:cNvSpPr/>
          <p:nvPr/>
        </p:nvSpPr>
        <p:spPr>
          <a:xfrm>
            <a:off x="179512" y="785794"/>
            <a:ext cx="8640960" cy="3093154"/>
          </a:xfrm>
          <a:prstGeom prst="rect">
            <a:avLst/>
          </a:prstGeom>
        </p:spPr>
        <p:txBody>
          <a:bodyPr wrap="square">
            <a:spAutoFit/>
          </a:bodyPr>
          <a:lstStyle/>
          <a:p>
            <a:pPr algn="just"/>
            <a:r>
              <a:rPr lang="pt-BR" sz="2400" dirty="0" smtClean="0"/>
              <a:t>- Exigência de </a:t>
            </a:r>
            <a:r>
              <a:rPr lang="pt-BR" sz="2400" dirty="0"/>
              <a:t>comprovação de aptidão relativamente à execução de </a:t>
            </a:r>
            <a:r>
              <a:rPr lang="pt-BR" sz="2400" dirty="0">
                <a:solidFill>
                  <a:srgbClr val="FF0000"/>
                </a:solidFill>
              </a:rPr>
              <a:t>serviços de menor representatividade </a:t>
            </a:r>
            <a:r>
              <a:rPr lang="pt-BR" sz="2400" dirty="0"/>
              <a:t>no cômputo do valor global do objeto licitado, em desacordo com as disposições contidas no art. 30, § 1º, da Lei nº 8.666/1993 e Súmula/TCU nº </a:t>
            </a:r>
            <a:r>
              <a:rPr lang="pt-BR" sz="2400" dirty="0" smtClean="0"/>
              <a:t>263/2011.</a:t>
            </a:r>
          </a:p>
          <a:p>
            <a:pPr algn="just">
              <a:buFontTx/>
              <a:buChar char="-"/>
            </a:pPr>
            <a:endParaRPr lang="pt-BR" sz="2400" dirty="0" smtClean="0"/>
          </a:p>
          <a:p>
            <a:pPr algn="just">
              <a:buFontTx/>
              <a:buChar char="-"/>
            </a:pPr>
            <a:endParaRPr lang="pt-BR" sz="2800" dirty="0" smtClean="0">
              <a:solidFill>
                <a:schemeClr val="accent1">
                  <a:lumMod val="75000"/>
                </a:schemeClr>
              </a:solidFill>
            </a:endParaRPr>
          </a:p>
          <a:p>
            <a:pPr algn="just">
              <a:buFontTx/>
              <a:buChar char="-"/>
            </a:pPr>
            <a:endParaRPr lang="pt-BR" sz="2300" dirty="0" smtClean="0">
              <a:solidFill>
                <a:srgbClr val="FF0000"/>
              </a:solidFill>
            </a:endParaRPr>
          </a:p>
        </p:txBody>
      </p:sp>
      <p:sp>
        <p:nvSpPr>
          <p:cNvPr id="5" name="Retângulo 3"/>
          <p:cNvSpPr>
            <a:spLocks noChangeArrowheads="1"/>
          </p:cNvSpPr>
          <p:nvPr/>
        </p:nvSpPr>
        <p:spPr bwMode="auto">
          <a:xfrm>
            <a:off x="0" y="0"/>
            <a:ext cx="9144000" cy="81253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wrap="square">
            <a:spAutoFit/>
          </a:bodyPr>
          <a:lstStyle/>
          <a:p>
            <a:pPr marL="495300" indent="-495300" algn="r">
              <a:lnSpc>
                <a:spcPct val="90000"/>
              </a:lnSpc>
              <a:defRPr/>
            </a:pPr>
            <a:r>
              <a:rPr lang="pt-BR" sz="2800" dirty="0" smtClean="0">
                <a:solidFill>
                  <a:schemeClr val="accent1">
                    <a:lumMod val="50000"/>
                  </a:schemeClr>
                </a:solidFill>
              </a:rPr>
              <a:t>Restrições Indevidas</a:t>
            </a:r>
          </a:p>
          <a:p>
            <a:pPr marL="495300" indent="-495300" algn="just">
              <a:lnSpc>
                <a:spcPct val="90000"/>
              </a:lnSpc>
              <a:defRPr/>
            </a:pPr>
            <a:endParaRPr lang="pt-BR" sz="2400" dirty="0"/>
          </a:p>
        </p:txBody>
      </p:sp>
    </p:spTree>
    <p:extLst>
      <p:ext uri="{BB962C8B-B14F-4D97-AF65-F5344CB8AC3E}">
        <p14:creationId xmlns:p14="http://schemas.microsoft.com/office/powerpoint/2010/main" val="15913603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692696"/>
            <a:ext cx="9144000" cy="5632311"/>
          </a:xfrm>
          <a:prstGeom prst="rect">
            <a:avLst/>
          </a:prstGeom>
          <a:noFill/>
        </p:spPr>
        <p:txBody>
          <a:bodyPr wrap="square">
            <a:spAutoFit/>
          </a:bodyPr>
          <a:lstStyle/>
          <a:p>
            <a:pPr algn="ctr" fontAlgn="auto">
              <a:spcBef>
                <a:spcPts val="0"/>
              </a:spcBef>
              <a:spcAft>
                <a:spcPts val="0"/>
              </a:spcAft>
              <a:defRPr/>
            </a:pPr>
            <a:endParaRPr lang="pt-BR" sz="4800" b="1" dirty="0" smtClean="0">
              <a:solidFill>
                <a:srgbClr val="002060"/>
              </a:solidFill>
              <a:latin typeface="+mj-lt"/>
            </a:endParaRPr>
          </a:p>
          <a:p>
            <a:pPr algn="ctr" fontAlgn="auto">
              <a:spcBef>
                <a:spcPts val="0"/>
              </a:spcBef>
              <a:spcAft>
                <a:spcPts val="0"/>
              </a:spcAft>
              <a:defRPr/>
            </a:pPr>
            <a:endParaRPr lang="pt-BR" sz="4800" b="1" dirty="0" smtClean="0">
              <a:solidFill>
                <a:srgbClr val="002060"/>
              </a:solidFill>
              <a:latin typeface="+mj-lt"/>
            </a:endParaRPr>
          </a:p>
          <a:p>
            <a:pPr algn="ctr" fontAlgn="auto">
              <a:spcBef>
                <a:spcPts val="0"/>
              </a:spcBef>
              <a:spcAft>
                <a:spcPts val="0"/>
              </a:spcAft>
              <a:defRPr/>
            </a:pPr>
            <a:endParaRPr lang="pt-BR" sz="4800" b="1" dirty="0" smtClean="0">
              <a:solidFill>
                <a:srgbClr val="002060"/>
              </a:solidFill>
              <a:latin typeface="+mj-lt"/>
            </a:endParaRPr>
          </a:p>
          <a:p>
            <a:pPr algn="ctr" fontAlgn="auto">
              <a:spcBef>
                <a:spcPts val="0"/>
              </a:spcBef>
              <a:spcAft>
                <a:spcPts val="0"/>
              </a:spcAft>
              <a:defRPr/>
            </a:pPr>
            <a:r>
              <a:rPr lang="pt-BR" sz="4800" b="1" dirty="0" smtClean="0">
                <a:solidFill>
                  <a:srgbClr val="002060"/>
                </a:solidFill>
                <a:latin typeface="+mj-lt"/>
              </a:rPr>
              <a:t>Obrigado!</a:t>
            </a:r>
          </a:p>
          <a:p>
            <a:pPr algn="ctr" fontAlgn="auto">
              <a:spcBef>
                <a:spcPts val="0"/>
              </a:spcBef>
              <a:spcAft>
                <a:spcPts val="0"/>
              </a:spcAft>
              <a:defRPr/>
            </a:pPr>
            <a:endParaRPr lang="pt-BR" sz="4800" b="1" dirty="0" smtClean="0">
              <a:solidFill>
                <a:srgbClr val="002060"/>
              </a:solidFill>
              <a:latin typeface="+mj-lt"/>
            </a:endParaRPr>
          </a:p>
          <a:p>
            <a:pPr algn="ctr" fontAlgn="auto">
              <a:spcBef>
                <a:spcPts val="0"/>
              </a:spcBef>
              <a:spcAft>
                <a:spcPts val="0"/>
              </a:spcAft>
              <a:defRPr/>
            </a:pPr>
            <a:r>
              <a:rPr lang="pt-BR" sz="2000" b="1" dirty="0" smtClean="0">
                <a:solidFill>
                  <a:schemeClr val="tx2">
                    <a:lumMod val="60000"/>
                    <a:lumOff val="40000"/>
                  </a:schemeClr>
                </a:solidFill>
                <a:latin typeface="+mj-lt"/>
              </a:rPr>
              <a:t>Cleber da Silva Menezes</a:t>
            </a:r>
          </a:p>
          <a:p>
            <a:pPr algn="ctr" fontAlgn="auto">
              <a:spcBef>
                <a:spcPts val="0"/>
              </a:spcBef>
              <a:spcAft>
                <a:spcPts val="0"/>
              </a:spcAft>
              <a:defRPr/>
            </a:pPr>
            <a:r>
              <a:rPr lang="pt-BR" sz="1600" b="1" dirty="0" smtClean="0">
                <a:solidFill>
                  <a:srgbClr val="002060"/>
                </a:solidFill>
                <a:latin typeface="+mj-lt"/>
              </a:rPr>
              <a:t>Secretário de Controle Externo no Estado do RN</a:t>
            </a:r>
          </a:p>
          <a:p>
            <a:pPr algn="ctr" fontAlgn="auto">
              <a:spcBef>
                <a:spcPts val="0"/>
              </a:spcBef>
              <a:spcAft>
                <a:spcPts val="0"/>
              </a:spcAft>
              <a:defRPr/>
            </a:pPr>
            <a:r>
              <a:rPr lang="pt-BR" sz="1400" b="1" dirty="0">
                <a:solidFill>
                  <a:schemeClr val="accent1">
                    <a:lumMod val="75000"/>
                  </a:schemeClr>
                </a:solidFill>
              </a:rPr>
              <a:t>clebersm@tcu.gov.br</a:t>
            </a:r>
          </a:p>
          <a:p>
            <a:pPr algn="ctr" fontAlgn="auto">
              <a:spcBef>
                <a:spcPts val="0"/>
              </a:spcBef>
              <a:spcAft>
                <a:spcPts val="0"/>
              </a:spcAft>
              <a:defRPr/>
            </a:pPr>
            <a:endParaRPr lang="pt-BR" sz="2000" b="1" dirty="0" smtClean="0">
              <a:solidFill>
                <a:srgbClr val="002060"/>
              </a:solidFill>
              <a:latin typeface="+mj-lt"/>
            </a:endParaRPr>
          </a:p>
          <a:p>
            <a:pPr algn="ctr" fontAlgn="auto">
              <a:spcBef>
                <a:spcPts val="0"/>
              </a:spcBef>
              <a:spcAft>
                <a:spcPts val="0"/>
              </a:spcAft>
              <a:defRPr/>
            </a:pPr>
            <a:endParaRPr lang="pt-BR" sz="2400" b="1" dirty="0" smtClean="0">
              <a:solidFill>
                <a:schemeClr val="accent6">
                  <a:lumMod val="50000"/>
                </a:schemeClr>
              </a:solidFill>
              <a:latin typeface="+mj-lt"/>
            </a:endParaRPr>
          </a:p>
          <a:p>
            <a:pPr algn="ctr" fontAlgn="auto">
              <a:spcBef>
                <a:spcPts val="0"/>
              </a:spcBef>
              <a:spcAft>
                <a:spcPts val="0"/>
              </a:spcAft>
              <a:defRPr/>
            </a:pPr>
            <a:endParaRPr lang="pt-BR" sz="2000" b="1" dirty="0">
              <a:solidFill>
                <a:schemeClr val="accent6">
                  <a:lumMod val="50000"/>
                </a:schemeClr>
              </a:solidFill>
              <a:latin typeface="+mj-lt"/>
            </a:endParaRPr>
          </a:p>
        </p:txBody>
      </p:sp>
    </p:spTree>
    <p:extLst>
      <p:ext uri="{BB962C8B-B14F-4D97-AF65-F5344CB8AC3E}">
        <p14:creationId xmlns:p14="http://schemas.microsoft.com/office/powerpoint/2010/main" val="358322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7" name="Elipse 6"/>
          <p:cNvSpPr/>
          <p:nvPr/>
        </p:nvSpPr>
        <p:spPr>
          <a:xfrm>
            <a:off x="2687889" y="1461543"/>
            <a:ext cx="3818770" cy="343988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p:cNvSpPr/>
          <p:nvPr/>
        </p:nvSpPr>
        <p:spPr>
          <a:xfrm rot="3552446">
            <a:off x="6668647" y="-229640"/>
            <a:ext cx="1578429" cy="3128482"/>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eta para baixo 8"/>
          <p:cNvSpPr/>
          <p:nvPr/>
        </p:nvSpPr>
        <p:spPr>
          <a:xfrm rot="18223162">
            <a:off x="767547" y="-129873"/>
            <a:ext cx="1578429" cy="3231216"/>
          </a:xfrm>
          <a:prstGeom prst="downArrow">
            <a:avLst/>
          </a:prstGeom>
          <a:solidFill>
            <a:srgbClr val="FF0000"/>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Seta para baixo 9"/>
          <p:cNvSpPr/>
          <p:nvPr/>
        </p:nvSpPr>
        <p:spPr>
          <a:xfrm rot="7175460">
            <a:off x="6888679" y="3037502"/>
            <a:ext cx="1578429" cy="2950185"/>
          </a:xfrm>
          <a:prstGeom prst="downArrow">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Seta para baixo 10"/>
          <p:cNvSpPr/>
          <p:nvPr/>
        </p:nvSpPr>
        <p:spPr>
          <a:xfrm rot="14472830">
            <a:off x="730507" y="3032625"/>
            <a:ext cx="1578429" cy="2935846"/>
          </a:xfrm>
          <a:prstGeom prst="downArrow">
            <a:avLst/>
          </a:prstGeom>
          <a:solidFill>
            <a:schemeClr val="accent6">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rot="2034878">
            <a:off x="106758" y="1226791"/>
            <a:ext cx="2825926" cy="461665"/>
          </a:xfrm>
          <a:prstGeom prst="rect">
            <a:avLst/>
          </a:prstGeom>
          <a:noFill/>
        </p:spPr>
        <p:txBody>
          <a:bodyPr wrap="square" rtlCol="0">
            <a:spAutoFit/>
          </a:bodyPr>
          <a:lstStyle/>
          <a:p>
            <a:pPr algn="just"/>
            <a:r>
              <a:rPr lang="pt-BR" sz="2400" b="1" dirty="0" smtClean="0">
                <a:solidFill>
                  <a:schemeClr val="bg1"/>
                </a:solidFill>
                <a:effectLst>
                  <a:outerShdw blurRad="38100" dist="38100" dir="2700000" algn="tl">
                    <a:srgbClr val="000000">
                      <a:alpha val="43137"/>
                    </a:srgbClr>
                  </a:outerShdw>
                </a:effectLst>
              </a:rPr>
              <a:t>CAPACITAÇÃO</a:t>
            </a:r>
            <a:endParaRPr lang="pt-BR" sz="2400" b="1" dirty="0">
              <a:solidFill>
                <a:schemeClr val="bg1"/>
              </a:solidFill>
              <a:effectLst>
                <a:outerShdw blurRad="38100" dist="38100" dir="2700000" algn="tl">
                  <a:srgbClr val="000000">
                    <a:alpha val="43137"/>
                  </a:srgbClr>
                </a:outerShdw>
              </a:effectLst>
            </a:endParaRPr>
          </a:p>
        </p:txBody>
      </p:sp>
      <p:sp>
        <p:nvSpPr>
          <p:cNvPr id="13" name="CaixaDeTexto 12"/>
          <p:cNvSpPr txBox="1"/>
          <p:nvPr/>
        </p:nvSpPr>
        <p:spPr>
          <a:xfrm rot="19697856">
            <a:off x="6304186" y="894460"/>
            <a:ext cx="2802667" cy="461665"/>
          </a:xfrm>
          <a:prstGeom prst="rect">
            <a:avLst/>
          </a:prstGeom>
          <a:noFill/>
        </p:spPr>
        <p:txBody>
          <a:bodyPr wrap="square" rtlCol="0">
            <a:spAutoFit/>
          </a:bodyPr>
          <a:lstStyle/>
          <a:p>
            <a:pPr algn="just"/>
            <a:r>
              <a:rPr lang="pt-BR" sz="2400" b="1" dirty="0">
                <a:solidFill>
                  <a:schemeClr val="bg1"/>
                </a:solidFill>
                <a:effectLst>
                  <a:outerShdw blurRad="38100" dist="38100" dir="2700000" algn="tl">
                    <a:srgbClr val="000000">
                      <a:alpha val="43137"/>
                    </a:srgbClr>
                  </a:outerShdw>
                </a:effectLst>
              </a:rPr>
              <a:t>GOVERNANÇA</a:t>
            </a:r>
          </a:p>
        </p:txBody>
      </p:sp>
      <p:sp>
        <p:nvSpPr>
          <p:cNvPr id="14" name="CaixaDeTexto 13"/>
          <p:cNvSpPr txBox="1"/>
          <p:nvPr/>
        </p:nvSpPr>
        <p:spPr>
          <a:xfrm rot="19832858">
            <a:off x="125243" y="3782056"/>
            <a:ext cx="3633582" cy="892552"/>
          </a:xfrm>
          <a:prstGeom prst="rect">
            <a:avLst/>
          </a:prstGeom>
          <a:noFill/>
        </p:spPr>
        <p:txBody>
          <a:bodyPr wrap="square" rtlCol="0">
            <a:spAutoFit/>
          </a:bodyPr>
          <a:lstStyle/>
          <a:p>
            <a:pPr algn="just"/>
            <a:r>
              <a:rPr lang="pt-BR" sz="2800" b="1" dirty="0">
                <a:solidFill>
                  <a:schemeClr val="bg1"/>
                </a:solidFill>
                <a:effectLst>
                  <a:outerShdw blurRad="38100" dist="38100" dir="2700000" algn="tl">
                    <a:srgbClr val="000000">
                      <a:alpha val="43137"/>
                    </a:srgbClr>
                  </a:outerShdw>
                </a:effectLst>
              </a:rPr>
              <a:t>RECURSOS</a:t>
            </a:r>
            <a:r>
              <a:rPr lang="pt-BR" sz="2800" b="1" dirty="0" smtClean="0">
                <a:effectLst>
                  <a:outerShdw blurRad="38100" dist="38100" dir="2700000" algn="tl">
                    <a:srgbClr val="000000">
                      <a:alpha val="43137"/>
                    </a:srgbClr>
                  </a:outerShdw>
                </a:effectLst>
              </a:rPr>
              <a:t> </a:t>
            </a:r>
            <a:r>
              <a:rPr lang="pt-BR" sz="2400" b="1" dirty="0">
                <a:solidFill>
                  <a:schemeClr val="bg1"/>
                </a:solidFill>
                <a:effectLst>
                  <a:outerShdw blurRad="38100" dist="38100" dir="2700000" algn="tl">
                    <a:srgbClr val="000000">
                      <a:alpha val="43137"/>
                    </a:srgbClr>
                  </a:outerShdw>
                </a:effectLst>
              </a:rPr>
              <a:t>HUMANOS</a:t>
            </a:r>
          </a:p>
        </p:txBody>
      </p:sp>
      <p:sp>
        <p:nvSpPr>
          <p:cNvPr id="15" name="CaixaDeTexto 14"/>
          <p:cNvSpPr txBox="1"/>
          <p:nvPr/>
        </p:nvSpPr>
        <p:spPr>
          <a:xfrm rot="1797566">
            <a:off x="6123386" y="4153832"/>
            <a:ext cx="3539651" cy="830997"/>
          </a:xfrm>
          <a:prstGeom prst="rect">
            <a:avLst/>
          </a:prstGeom>
          <a:noFill/>
        </p:spPr>
        <p:txBody>
          <a:bodyPr wrap="square" rtlCol="0">
            <a:spAutoFit/>
          </a:bodyPr>
          <a:lstStyle/>
          <a:p>
            <a:pPr algn="ctr"/>
            <a:r>
              <a:rPr lang="pt-BR" sz="2400" b="1" dirty="0">
                <a:solidFill>
                  <a:schemeClr val="bg1"/>
                </a:solidFill>
                <a:effectLst>
                  <a:outerShdw blurRad="38100" dist="38100" dir="2700000" algn="tl">
                    <a:srgbClr val="000000">
                      <a:alpha val="43137"/>
                    </a:srgbClr>
                  </a:outerShdw>
                </a:effectLst>
              </a:rPr>
              <a:t>FATORES ESTRUTURAIS</a:t>
            </a:r>
          </a:p>
        </p:txBody>
      </p:sp>
      <p:sp>
        <p:nvSpPr>
          <p:cNvPr id="16" name="CaixaDeTexto 15"/>
          <p:cNvSpPr txBox="1"/>
          <p:nvPr/>
        </p:nvSpPr>
        <p:spPr>
          <a:xfrm>
            <a:off x="2687889" y="2465905"/>
            <a:ext cx="3704087" cy="1431161"/>
          </a:xfrm>
          <a:prstGeom prst="rect">
            <a:avLst/>
          </a:prstGeom>
          <a:noFill/>
        </p:spPr>
        <p:txBody>
          <a:bodyPr wrap="square" rtlCol="0">
            <a:spAutoFit/>
          </a:bodyPr>
          <a:lstStyle/>
          <a:p>
            <a:pPr algn="ctr"/>
            <a:r>
              <a:rPr lang="pt-BR" sz="2800" b="1" dirty="0">
                <a:effectLst>
                  <a:outerShdw blurRad="38100" dist="38100" dir="2700000" algn="tl">
                    <a:srgbClr val="000000">
                      <a:alpha val="43137"/>
                    </a:srgbClr>
                  </a:outerShdw>
                </a:effectLst>
              </a:rPr>
              <a:t>GESTÃO DA ATIVIDADE FINANCEIRA</a:t>
            </a:r>
          </a:p>
          <a:p>
            <a:pPr algn="just"/>
            <a:endParaRPr lang="pt-BR" sz="29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92374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981075"/>
            <a:ext cx="8072437" cy="4392613"/>
          </a:xfrm>
          <a:prstGeom prst="rect">
            <a:avLst/>
          </a:prstGeom>
        </p:spPr>
        <p:txBody>
          <a:bodyPr/>
          <a:lstStyle/>
          <a:p>
            <a:pPr algn="just" eaLnBrk="0" hangingPunct="0">
              <a:spcBef>
                <a:spcPct val="20000"/>
              </a:spcBef>
              <a:buClr>
                <a:srgbClr val="006633"/>
              </a:buClr>
              <a:defRPr/>
            </a:pPr>
            <a:endParaRPr lang="pt-BR" sz="800" b="1" dirty="0">
              <a:solidFill>
                <a:srgbClr val="006633"/>
              </a:solidFill>
              <a:latin typeface="Arial" charset="0"/>
              <a:cs typeface="+mn-cs"/>
            </a:endParaRPr>
          </a:p>
          <a:p>
            <a:pPr algn="ctr" eaLnBrk="0" hangingPunct="0">
              <a:spcBef>
                <a:spcPct val="20000"/>
              </a:spcBef>
              <a:buClr>
                <a:srgbClr val="006633"/>
              </a:buClr>
              <a:defRPr/>
            </a:pPr>
            <a:endParaRPr lang="pt-BR" sz="4400" b="1" dirty="0">
              <a:solidFill>
                <a:srgbClr val="006633"/>
              </a:solidFill>
              <a:latin typeface="Arial" charset="0"/>
              <a:cs typeface="+mn-cs"/>
            </a:endParaRPr>
          </a:p>
          <a:p>
            <a:pPr algn="ctr" eaLnBrk="0" hangingPunct="0">
              <a:spcBef>
                <a:spcPct val="20000"/>
              </a:spcBef>
              <a:buClr>
                <a:srgbClr val="006633"/>
              </a:buClr>
              <a:defRPr/>
            </a:pPr>
            <a:endParaRPr lang="pt-BR" sz="4400" b="1" dirty="0">
              <a:solidFill>
                <a:srgbClr val="006633"/>
              </a:solidFill>
              <a:latin typeface="Arial" charset="0"/>
              <a:cs typeface="+mn-cs"/>
            </a:endParaRPr>
          </a:p>
          <a:p>
            <a:pPr marL="342900" indent="-342900" eaLnBrk="0" hangingPunct="0">
              <a:spcBef>
                <a:spcPct val="20000"/>
              </a:spcBef>
              <a:buClr>
                <a:srgbClr val="006633"/>
              </a:buClr>
              <a:defRPr/>
            </a:pPr>
            <a:endParaRPr lang="pt-BR" sz="1200" b="1" dirty="0">
              <a:solidFill>
                <a:srgbClr val="006633"/>
              </a:solidFill>
              <a:latin typeface="+mn-lt"/>
              <a:cs typeface="+mn-cs"/>
            </a:endParaRPr>
          </a:p>
          <a:p>
            <a:pPr marL="342900" indent="-342900" eaLnBrk="0" hangingPunct="0">
              <a:spcBef>
                <a:spcPct val="20000"/>
              </a:spcBef>
              <a:buClr>
                <a:srgbClr val="006633"/>
              </a:buClr>
              <a:defRPr/>
            </a:pPr>
            <a:endParaRPr lang="pt-BR" sz="1200" b="1" dirty="0">
              <a:solidFill>
                <a:srgbClr val="006633"/>
              </a:solidFill>
              <a:latin typeface="+mn-lt"/>
              <a:cs typeface="+mn-cs"/>
            </a:endParaRPr>
          </a:p>
          <a:p>
            <a:pPr marL="342900" indent="-342900" eaLnBrk="0" hangingPunct="0">
              <a:spcBef>
                <a:spcPct val="20000"/>
              </a:spcBef>
              <a:buClr>
                <a:srgbClr val="006633"/>
              </a:buClr>
              <a:defRPr/>
            </a:pPr>
            <a:endParaRPr lang="pt-BR" sz="1200" b="1" dirty="0">
              <a:solidFill>
                <a:srgbClr val="006633"/>
              </a:solidFill>
              <a:latin typeface="+mn-lt"/>
              <a:cs typeface="+mn-cs"/>
            </a:endParaRPr>
          </a:p>
          <a:p>
            <a:pPr marL="342900" indent="-342900" eaLnBrk="0" hangingPunct="0">
              <a:spcBef>
                <a:spcPct val="20000"/>
              </a:spcBef>
              <a:buClr>
                <a:srgbClr val="006633"/>
              </a:buClr>
              <a:defRPr/>
            </a:pPr>
            <a:endParaRPr lang="pt-BR" sz="1200" b="1" dirty="0">
              <a:solidFill>
                <a:srgbClr val="006633"/>
              </a:solidFill>
              <a:latin typeface="+mn-lt"/>
              <a:cs typeface="+mn-cs"/>
            </a:endParaRPr>
          </a:p>
          <a:p>
            <a:pPr marL="342900" indent="-342900" eaLnBrk="0" hangingPunct="0">
              <a:spcBef>
                <a:spcPct val="20000"/>
              </a:spcBef>
              <a:buClr>
                <a:srgbClr val="006633"/>
              </a:buClr>
              <a:defRPr/>
            </a:pPr>
            <a:endParaRPr lang="pt-BR" sz="1200" dirty="0">
              <a:solidFill>
                <a:srgbClr val="006633"/>
              </a:solidFill>
              <a:latin typeface="+mn-lt"/>
              <a:cs typeface="+mn-cs"/>
            </a:endParaRPr>
          </a:p>
          <a:p>
            <a:pPr marL="342900" indent="-342900" eaLnBrk="0" hangingPunct="0">
              <a:spcBef>
                <a:spcPct val="20000"/>
              </a:spcBef>
              <a:buClr>
                <a:srgbClr val="006633"/>
              </a:buClr>
              <a:defRPr/>
            </a:pPr>
            <a:r>
              <a:rPr lang="pt-BR" sz="2400" kern="0" dirty="0">
                <a:solidFill>
                  <a:srgbClr val="006633"/>
                </a:solidFill>
                <a:latin typeface="+mn-lt"/>
                <a:cs typeface="+mn-cs"/>
              </a:rPr>
              <a:t/>
            </a:r>
            <a:br>
              <a:rPr lang="pt-BR" sz="2400" kern="0" dirty="0">
                <a:solidFill>
                  <a:srgbClr val="006633"/>
                </a:solidFill>
                <a:latin typeface="+mn-lt"/>
                <a:cs typeface="+mn-cs"/>
              </a:rPr>
            </a:br>
            <a:endParaRPr lang="pt-BR" sz="2400" kern="0" dirty="0">
              <a:solidFill>
                <a:srgbClr val="006633"/>
              </a:solidFill>
              <a:latin typeface="+mn-lt"/>
              <a:cs typeface="+mn-cs"/>
            </a:endParaRPr>
          </a:p>
        </p:txBody>
      </p:sp>
      <p:sp>
        <p:nvSpPr>
          <p:cNvPr id="29700" name="Rectangle 5"/>
          <p:cNvSpPr>
            <a:spLocks noChangeArrowheads="1"/>
          </p:cNvSpPr>
          <p:nvPr/>
        </p:nvSpPr>
        <p:spPr bwMode="auto">
          <a:xfrm>
            <a:off x="179388" y="980728"/>
            <a:ext cx="8496300" cy="2606867"/>
          </a:xfrm>
          <a:prstGeom prst="rect">
            <a:avLst/>
          </a:prstGeom>
          <a:noFill/>
          <a:ln w="9525">
            <a:noFill/>
            <a:miter lim="800000"/>
            <a:headEnd/>
            <a:tailEnd/>
          </a:ln>
        </p:spPr>
        <p:txBody>
          <a:bodyPr wrap="square">
            <a:spAutoFit/>
          </a:bodyPr>
          <a:lstStyle/>
          <a:p>
            <a:pPr algn="just">
              <a:lnSpc>
                <a:spcPct val="95000"/>
              </a:lnSpc>
            </a:pPr>
            <a:r>
              <a:rPr lang="pt-BR" sz="2200" b="1" u="sng" dirty="0" smtClean="0">
                <a:solidFill>
                  <a:srgbClr val="FF0000"/>
                </a:solidFill>
                <a:latin typeface="+mn-lt"/>
              </a:rPr>
              <a:t>Secex-RN</a:t>
            </a:r>
            <a:endParaRPr lang="pt-BR" sz="2200" b="1" u="sng" dirty="0">
              <a:solidFill>
                <a:srgbClr val="FF0000"/>
              </a:solidFill>
              <a:latin typeface="+mn-lt"/>
            </a:endParaRPr>
          </a:p>
          <a:p>
            <a:pPr algn="just">
              <a:lnSpc>
                <a:spcPct val="95000"/>
              </a:lnSpc>
              <a:buFont typeface="Monotype Sorts"/>
              <a:buNone/>
            </a:pPr>
            <a:r>
              <a:rPr lang="pt-BR" sz="2200" b="1" dirty="0">
                <a:latin typeface="+mn-lt"/>
              </a:rPr>
              <a:t>	</a:t>
            </a:r>
          </a:p>
          <a:p>
            <a:pPr algn="just">
              <a:lnSpc>
                <a:spcPct val="95000"/>
              </a:lnSpc>
              <a:buFont typeface="Monotype Sorts"/>
              <a:buNone/>
            </a:pPr>
            <a:r>
              <a:rPr lang="pt-BR" sz="2200" b="1" dirty="0">
                <a:latin typeface="+mn-lt"/>
              </a:rPr>
              <a:t>	</a:t>
            </a:r>
            <a:r>
              <a:rPr lang="pt-BR" sz="2200" b="1" dirty="0" smtClean="0">
                <a:latin typeface="+mn-lt"/>
              </a:rPr>
              <a:t>Av. Rui Barbosa 909, </a:t>
            </a:r>
            <a:r>
              <a:rPr lang="pt-BR" sz="2200" b="1" dirty="0" err="1" smtClean="0">
                <a:latin typeface="+mn-lt"/>
              </a:rPr>
              <a:t>Tirol</a:t>
            </a:r>
            <a:r>
              <a:rPr lang="pt-BR" sz="2200" b="1" dirty="0" smtClean="0">
                <a:latin typeface="+mn-lt"/>
              </a:rPr>
              <a:t>, Natal / RN</a:t>
            </a:r>
            <a:endParaRPr lang="pt-BR" sz="2200" b="1" dirty="0">
              <a:latin typeface="+mn-lt"/>
            </a:endParaRPr>
          </a:p>
          <a:p>
            <a:pPr algn="just">
              <a:lnSpc>
                <a:spcPct val="95000"/>
              </a:lnSpc>
              <a:buFont typeface="Monotype Sorts"/>
              <a:buNone/>
            </a:pPr>
            <a:r>
              <a:rPr lang="pt-BR" sz="2200" b="1" dirty="0">
                <a:latin typeface="+mn-lt"/>
              </a:rPr>
              <a:t>	</a:t>
            </a:r>
            <a:r>
              <a:rPr lang="pt-BR" sz="2200" b="1" dirty="0" err="1">
                <a:latin typeface="+mn-lt"/>
              </a:rPr>
              <a:t>Cep</a:t>
            </a:r>
            <a:r>
              <a:rPr lang="pt-BR" sz="2200" b="1" dirty="0">
                <a:latin typeface="+mn-lt"/>
              </a:rPr>
              <a:t>: </a:t>
            </a:r>
            <a:r>
              <a:rPr lang="pt-BR" sz="2200" b="1" dirty="0" smtClean="0">
                <a:latin typeface="+mn-lt"/>
              </a:rPr>
              <a:t>59.015-290</a:t>
            </a:r>
            <a:endParaRPr lang="pt-BR" sz="2200" b="1" dirty="0">
              <a:latin typeface="+mn-lt"/>
            </a:endParaRPr>
          </a:p>
          <a:p>
            <a:pPr algn="just">
              <a:lnSpc>
                <a:spcPct val="95000"/>
              </a:lnSpc>
              <a:buFont typeface="Monotype Sorts"/>
              <a:buNone/>
            </a:pPr>
            <a:r>
              <a:rPr lang="pt-BR" sz="2200" b="1" dirty="0">
                <a:latin typeface="+mn-lt"/>
              </a:rPr>
              <a:t>	</a:t>
            </a:r>
            <a:r>
              <a:rPr lang="pt-BR" sz="2200" b="1" dirty="0" err="1">
                <a:latin typeface="+mn-lt"/>
              </a:rPr>
              <a:t>Tel</a:t>
            </a:r>
            <a:r>
              <a:rPr lang="pt-BR" sz="2200" b="1" dirty="0">
                <a:latin typeface="+mn-lt"/>
              </a:rPr>
              <a:t>: </a:t>
            </a:r>
            <a:r>
              <a:rPr lang="pt-BR" sz="2200" b="1" dirty="0" smtClean="0">
                <a:latin typeface="+mn-lt"/>
              </a:rPr>
              <a:t>(84) 3211-2743     </a:t>
            </a:r>
            <a:r>
              <a:rPr lang="pt-BR" sz="2200" b="1" dirty="0">
                <a:latin typeface="+mn-lt"/>
              </a:rPr>
              <a:t>		</a:t>
            </a:r>
            <a:r>
              <a:rPr lang="pt-BR" sz="2200" b="1" dirty="0" smtClean="0">
                <a:latin typeface="+mn-lt"/>
                <a:hlinkClick r:id="rId2"/>
              </a:rPr>
              <a:t>secex-rn@tcu.gov.br</a:t>
            </a:r>
            <a:endParaRPr lang="pt-BR" sz="2200" b="1" dirty="0" smtClean="0">
              <a:latin typeface="+mn-lt"/>
            </a:endParaRPr>
          </a:p>
          <a:p>
            <a:pPr algn="just">
              <a:lnSpc>
                <a:spcPct val="95000"/>
              </a:lnSpc>
              <a:buFont typeface="Monotype Sorts"/>
              <a:buNone/>
            </a:pPr>
            <a:endParaRPr lang="pt-BR" sz="2200" b="1" dirty="0" smtClean="0">
              <a:latin typeface="+mn-lt"/>
            </a:endParaRPr>
          </a:p>
          <a:p>
            <a:pPr algn="just">
              <a:lnSpc>
                <a:spcPct val="95000"/>
              </a:lnSpc>
              <a:buFont typeface="Monotype Sorts"/>
              <a:buNone/>
            </a:pPr>
            <a:r>
              <a:rPr lang="pt-BR" sz="2200" b="1" u="sng" dirty="0" smtClean="0">
                <a:solidFill>
                  <a:srgbClr val="FF0000"/>
                </a:solidFill>
                <a:latin typeface="+mn-lt"/>
              </a:rPr>
              <a:t>Ouvidoria: </a:t>
            </a:r>
            <a:r>
              <a:rPr lang="pt-BR" sz="2200" b="1" dirty="0" smtClean="0">
                <a:latin typeface="+mn-lt"/>
              </a:rPr>
              <a:t>0800-6441500 ou </a:t>
            </a:r>
            <a:r>
              <a:rPr lang="pt-BR" sz="2200" b="1" u="sng" dirty="0" smtClean="0">
                <a:latin typeface="+mn-lt"/>
              </a:rPr>
              <a:t>www.tcu.gov.br</a:t>
            </a:r>
            <a:endParaRPr lang="pt-BR" sz="2200" b="1" u="sng" dirty="0">
              <a:latin typeface="+mn-lt"/>
            </a:endParaRPr>
          </a:p>
          <a:p>
            <a:pPr algn="just">
              <a:lnSpc>
                <a:spcPct val="95000"/>
              </a:lnSpc>
              <a:buFont typeface="Monotype Sorts"/>
              <a:buNone/>
            </a:pPr>
            <a:endParaRPr lang="pt-BR" b="1" dirty="0"/>
          </a:p>
        </p:txBody>
      </p:sp>
      <p:sp>
        <p:nvSpPr>
          <p:cNvPr id="7" name="Retângulo 3"/>
          <p:cNvSpPr>
            <a:spLocks noChangeArrowheads="1"/>
          </p:cNvSpPr>
          <p:nvPr/>
        </p:nvSpPr>
        <p:spPr bwMode="auto">
          <a:xfrm>
            <a:off x="0" y="188913"/>
            <a:ext cx="9144000" cy="8128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a:noFill/>
            <a:miter lim="800000"/>
            <a:headEnd/>
            <a:tailEnd/>
          </a:ln>
        </p:spPr>
        <p:txBody>
          <a:bodyPr>
            <a:spAutoFit/>
          </a:bodyPr>
          <a:lstStyle/>
          <a:p>
            <a:pPr marL="495300" indent="-495300">
              <a:lnSpc>
                <a:spcPct val="90000"/>
              </a:lnSpc>
              <a:defRPr/>
            </a:pPr>
            <a:r>
              <a:rPr lang="pt-BR" sz="2800" dirty="0">
                <a:solidFill>
                  <a:srgbClr val="0070C0"/>
                </a:solidFill>
              </a:rPr>
              <a:t>TCU - Contatos</a:t>
            </a:r>
          </a:p>
          <a:p>
            <a:pPr marL="495300" indent="-495300" algn="ctr">
              <a:lnSpc>
                <a:spcPct val="90000"/>
              </a:lnSpc>
              <a:defRPr/>
            </a:pPr>
            <a:endParaRPr lang="pt-BR" sz="2400" dirty="0"/>
          </a:p>
        </p:txBody>
      </p:sp>
      <p:pic>
        <p:nvPicPr>
          <p:cNvPr id="6" name="Picture 2" descr="D:\Users\x01680490150\Desktop\a fazer\redes-sociais.png"/>
          <p:cNvPicPr>
            <a:picLocks noChangeAspect="1" noChangeArrowheads="1"/>
          </p:cNvPicPr>
          <p:nvPr/>
        </p:nvPicPr>
        <p:blipFill>
          <a:blip r:embed="rId3" cstate="print"/>
          <a:srcRect/>
          <a:stretch>
            <a:fillRect/>
          </a:stretch>
        </p:blipFill>
        <p:spPr bwMode="auto">
          <a:xfrm>
            <a:off x="3275856" y="3573016"/>
            <a:ext cx="4248472" cy="2219848"/>
          </a:xfrm>
          <a:prstGeom prst="rect">
            <a:avLst/>
          </a:prstGeom>
          <a:noFill/>
        </p:spPr>
      </p:pic>
      <p:sp>
        <p:nvSpPr>
          <p:cNvPr id="12" name="Retângulo 11"/>
          <p:cNvSpPr/>
          <p:nvPr/>
        </p:nvSpPr>
        <p:spPr>
          <a:xfrm>
            <a:off x="323528" y="4581128"/>
            <a:ext cx="4572000" cy="794064"/>
          </a:xfrm>
          <a:prstGeom prst="rect">
            <a:avLst/>
          </a:prstGeom>
        </p:spPr>
        <p:txBody>
          <a:bodyPr>
            <a:spAutoFit/>
          </a:bodyPr>
          <a:lstStyle/>
          <a:p>
            <a:pPr algn="just">
              <a:lnSpc>
                <a:spcPct val="95000"/>
              </a:lnSpc>
              <a:buFont typeface="Monotype Sorts"/>
              <a:buNone/>
            </a:pPr>
            <a:endParaRPr lang="pt-BR" sz="2400" b="1" u="sng" dirty="0" smtClean="0">
              <a:solidFill>
                <a:srgbClr val="FF0000"/>
              </a:solidFill>
            </a:endParaRPr>
          </a:p>
          <a:p>
            <a:pPr algn="just">
              <a:lnSpc>
                <a:spcPct val="95000"/>
              </a:lnSpc>
              <a:buFont typeface="Monotype Sorts"/>
              <a:buNone/>
            </a:pPr>
            <a:r>
              <a:rPr lang="pt-BR" sz="2400" b="1" u="sng" dirty="0" smtClean="0">
                <a:solidFill>
                  <a:srgbClr val="FF0000"/>
                </a:solidFill>
                <a:latin typeface="+mn-lt"/>
              </a:rPr>
              <a:t>Acompanhe o TCU</a:t>
            </a:r>
            <a:endParaRPr lang="pt-BR" b="1"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sp>
        <p:nvSpPr>
          <p:cNvPr id="2" name="Retângulo 1"/>
          <p:cNvSpPr/>
          <p:nvPr/>
        </p:nvSpPr>
        <p:spPr>
          <a:xfrm>
            <a:off x="-67469" y="308875"/>
            <a:ext cx="9144000" cy="4241418"/>
          </a:xfrm>
          <a:prstGeom prst="rect">
            <a:avLst/>
          </a:prstGeom>
        </p:spPr>
        <p:txBody>
          <a:bodyPr wrap="square">
            <a:spAutoFit/>
          </a:bodyPr>
          <a:lstStyle/>
          <a:p>
            <a:pPr lvl="0" algn="just">
              <a:lnSpc>
                <a:spcPct val="107000"/>
              </a:lnSpc>
              <a:spcAft>
                <a:spcPts val="0"/>
              </a:spcAft>
              <a:buClr>
                <a:srgbClr val="000000"/>
              </a:buClr>
            </a:pPr>
            <a:r>
              <a:rPr lang="pt-BR" b="1" dirty="0">
                <a:solidFill>
                  <a:srgbClr val="FF0000"/>
                </a:solidFill>
                <a:latin typeface="Cambria" panose="02040503050406030204" pitchFamily="18" charset="0"/>
                <a:ea typeface="Calibri" panose="020F0502020204030204" pitchFamily="34" charset="0"/>
                <a:cs typeface="Cambria" panose="02040503050406030204" pitchFamily="18" charset="0"/>
              </a:rPr>
              <a:t>DEZ PRINCIPAIS AÇÕES PARA O APRIMORAMENTO DA GESTÃO DA ATIVIDADE </a:t>
            </a:r>
            <a:r>
              <a:rPr lang="pt-BR" b="1" dirty="0" smtClean="0">
                <a:solidFill>
                  <a:srgbClr val="FF0000"/>
                </a:solidFill>
                <a:latin typeface="Cambria" panose="02040503050406030204" pitchFamily="18" charset="0"/>
                <a:ea typeface="Calibri" panose="020F0502020204030204" pitchFamily="34" charset="0"/>
                <a:cs typeface="Cambria" panose="02040503050406030204" pitchFamily="18" charset="0"/>
              </a:rPr>
              <a:t>FINANCEIRA</a:t>
            </a:r>
            <a:endParaRPr lang="pt-BR" dirty="0" smtClean="0">
              <a:latin typeface="Calibri" panose="020F0502020204030204" pitchFamily="34" charset="0"/>
              <a:ea typeface="Calibri" panose="020F0502020204030204" pitchFamily="34" charset="0"/>
              <a:cs typeface="Cambria" panose="02040503050406030204" pitchFamily="18" charset="0"/>
            </a:endParaRPr>
          </a:p>
          <a:p>
            <a:pPr marL="342900" lvl="0" indent="-342900" algn="just">
              <a:lnSpc>
                <a:spcPct val="107000"/>
              </a:lnSpc>
              <a:spcAft>
                <a:spcPts val="0"/>
              </a:spcAft>
              <a:buClr>
                <a:srgbClr val="000000"/>
              </a:buClr>
              <a:buFont typeface="Cambria" panose="02040503050406030204" pitchFamily="18" charset="0"/>
              <a:buAutoNum type="arabicPeriod"/>
            </a:pPr>
            <a:r>
              <a:rPr lang="pt-BR" dirty="0" smtClean="0">
                <a:latin typeface="Calibri" panose="020F0502020204030204" pitchFamily="34" charset="0"/>
                <a:ea typeface="Calibri" panose="020F0502020204030204" pitchFamily="34" charset="0"/>
                <a:cs typeface="Cambria" panose="02040503050406030204" pitchFamily="18" charset="0"/>
              </a:rPr>
              <a:t>Escolher gestores e membros competentes, com transparência, que liderem com ética e combatam desvios, bem como avaliar seus desempenhos,</a:t>
            </a:r>
            <a:endParaRPr lang="pt-BR" sz="1400" dirty="0" smtClean="0">
              <a:latin typeface="Calibri" panose="020F0502020204030204" pitchFamily="34" charset="0"/>
              <a:ea typeface="Calibri" panose="020F0502020204030204" pitchFamily="34" charset="0"/>
              <a:cs typeface="Cambria" panose="02040503050406030204" pitchFamily="18" charset="0"/>
            </a:endParaRPr>
          </a:p>
          <a:p>
            <a:pPr marL="342900" lvl="0" indent="-342900" algn="just">
              <a:lnSpc>
                <a:spcPct val="107000"/>
              </a:lnSpc>
              <a:spcAft>
                <a:spcPts val="0"/>
              </a:spcAft>
              <a:buClr>
                <a:srgbClr val="000000"/>
              </a:buClr>
              <a:buFont typeface="Cambria" panose="02040503050406030204" pitchFamily="18" charset="0"/>
              <a:buAutoNum type="arabicPeriod"/>
            </a:pPr>
            <a:r>
              <a:rPr lang="pt-BR" dirty="0" smtClean="0">
                <a:latin typeface="Calibri" panose="020F0502020204030204" pitchFamily="34" charset="0"/>
                <a:ea typeface="Calibri" panose="020F0502020204030204" pitchFamily="34" charset="0"/>
                <a:cs typeface="Cambria" panose="02040503050406030204" pitchFamily="18" charset="0"/>
              </a:rPr>
              <a:t>Garantir o balanceamento do poder e a segregação de funções críticas</a:t>
            </a:r>
            <a:endParaRPr lang="pt-BR" sz="1400" dirty="0" smtClean="0">
              <a:latin typeface="Calibri" panose="020F0502020204030204" pitchFamily="34" charset="0"/>
              <a:ea typeface="Calibri" panose="020F0502020204030204" pitchFamily="34" charset="0"/>
              <a:cs typeface="Cambria" panose="02040503050406030204" pitchFamily="18" charset="0"/>
            </a:endParaRPr>
          </a:p>
          <a:p>
            <a:pPr marL="342900" lvl="0" indent="-342900" algn="just">
              <a:lnSpc>
                <a:spcPct val="107000"/>
              </a:lnSpc>
              <a:spcAft>
                <a:spcPts val="0"/>
              </a:spcAft>
              <a:buClr>
                <a:srgbClr val="000000"/>
              </a:buClr>
              <a:buFont typeface="Cambria" panose="02040503050406030204" pitchFamily="18" charset="0"/>
              <a:buAutoNum type="arabicPeriod"/>
            </a:pPr>
            <a:r>
              <a:rPr lang="pt-BR" dirty="0" smtClean="0">
                <a:latin typeface="Calibri" panose="020F0502020204030204" pitchFamily="34" charset="0"/>
                <a:ea typeface="Calibri" panose="020F0502020204030204" pitchFamily="34" charset="0"/>
                <a:cs typeface="Cambria" panose="02040503050406030204" pitchFamily="18" charset="0"/>
              </a:rPr>
              <a:t>Monitorar e avaliar os principais indicadores e o atingimento dos objetivos propostos</a:t>
            </a:r>
            <a:endParaRPr lang="pt-BR" sz="1400" dirty="0" smtClean="0">
              <a:latin typeface="Calibri" panose="020F0502020204030204" pitchFamily="34" charset="0"/>
              <a:ea typeface="Calibri" panose="020F0502020204030204" pitchFamily="34" charset="0"/>
              <a:cs typeface="Cambria" panose="02040503050406030204" pitchFamily="18" charset="0"/>
            </a:endParaRPr>
          </a:p>
          <a:p>
            <a:pPr marL="342900" lvl="0" indent="-342900" algn="just">
              <a:lnSpc>
                <a:spcPct val="107000"/>
              </a:lnSpc>
              <a:spcAft>
                <a:spcPts val="0"/>
              </a:spcAft>
              <a:buClr>
                <a:srgbClr val="000000"/>
              </a:buClr>
              <a:buFont typeface="Cambria" panose="02040503050406030204" pitchFamily="18" charset="0"/>
              <a:buAutoNum type="arabicPeriod"/>
            </a:pPr>
            <a:r>
              <a:rPr lang="pt-BR" dirty="0" smtClean="0">
                <a:latin typeface="Calibri" panose="020F0502020204030204" pitchFamily="34" charset="0"/>
                <a:ea typeface="Calibri" panose="020F0502020204030204" pitchFamily="34" charset="0"/>
                <a:cs typeface="Cambria" panose="02040503050406030204" pitchFamily="18" charset="0"/>
              </a:rPr>
              <a:t>Distribuir adequadamente as despesas (orçamento / planejamento) de acordo com as metas estabelecidas</a:t>
            </a:r>
            <a:endParaRPr lang="pt-BR" sz="1400" dirty="0" smtClean="0">
              <a:latin typeface="Calibri" panose="020F0502020204030204" pitchFamily="34" charset="0"/>
              <a:ea typeface="Calibri" panose="020F0502020204030204" pitchFamily="34" charset="0"/>
              <a:cs typeface="Cambria" panose="02040503050406030204" pitchFamily="18" charset="0"/>
            </a:endParaRPr>
          </a:p>
          <a:p>
            <a:pPr marL="342900" lvl="0" indent="-342900" algn="just">
              <a:lnSpc>
                <a:spcPct val="107000"/>
              </a:lnSpc>
              <a:spcAft>
                <a:spcPts val="0"/>
              </a:spcAft>
              <a:buClr>
                <a:srgbClr val="000000"/>
              </a:buClr>
              <a:buFont typeface="Cambria" panose="02040503050406030204" pitchFamily="18" charset="0"/>
              <a:buAutoNum type="arabicPeriod"/>
            </a:pPr>
            <a:r>
              <a:rPr lang="pt-BR" dirty="0" smtClean="0">
                <a:latin typeface="Calibri" panose="020F0502020204030204" pitchFamily="34" charset="0"/>
                <a:ea typeface="Calibri" panose="020F0502020204030204" pitchFamily="34" charset="0"/>
                <a:cs typeface="Cambria" panose="02040503050406030204" pitchFamily="18" charset="0"/>
              </a:rPr>
              <a:t>Estabelecer mecanismos de atuação conjunta eficientes e eficazes (coordenação entre as subunidades)</a:t>
            </a:r>
          </a:p>
          <a:p>
            <a:pPr marL="342900" lvl="0" indent="-342900" algn="just">
              <a:lnSpc>
                <a:spcPct val="107000"/>
              </a:lnSpc>
              <a:spcAft>
                <a:spcPts val="0"/>
              </a:spcAft>
              <a:buClr>
                <a:srgbClr val="000000"/>
              </a:buClr>
              <a:buFont typeface="Cambria" panose="02040503050406030204" pitchFamily="18" charset="0"/>
              <a:buAutoNum type="arabicPeriod"/>
            </a:pPr>
            <a:r>
              <a:rPr lang="pt-BR" sz="1400" b="1" dirty="0" smtClean="0">
                <a:solidFill>
                  <a:srgbClr val="FF0000"/>
                </a:solidFill>
                <a:latin typeface="Cambria" panose="02040503050406030204" pitchFamily="18" charset="0"/>
                <a:ea typeface="Calibri" panose="020F0502020204030204" pitchFamily="34" charset="0"/>
                <a:cs typeface="Cambria" panose="02040503050406030204" pitchFamily="18" charset="0"/>
              </a:rPr>
              <a:t> </a:t>
            </a:r>
            <a:r>
              <a:rPr lang="pt-BR" dirty="0" smtClean="0">
                <a:latin typeface="Calibri" panose="020F0502020204030204" pitchFamily="34" charset="0"/>
                <a:ea typeface="Calibri" panose="020F0502020204030204" pitchFamily="34" charset="0"/>
                <a:cs typeface="Cambria" panose="02040503050406030204" pitchFamily="18" charset="0"/>
              </a:rPr>
              <a:t>Mapear todos os processos administrativos que envolvam a execução de despesas (remuneração, benefícios, indenização, aquisições, etc.), identificando desconformidades (normas e princípios constitucionais), com vistas ao aprimoramento desses processos. Exemplo de desconformidades:</a:t>
            </a:r>
            <a:endParaRPr lang="pt-BR" sz="1400" dirty="0">
              <a:effectLst/>
              <a:latin typeface="Calibri" panose="020F0502020204030204" pitchFamily="34" charset="0"/>
              <a:ea typeface="Calibri" panose="020F0502020204030204" pitchFamily="34" charset="0"/>
              <a:cs typeface="Cambria" panose="02040503050406030204" pitchFamily="18" charset="0"/>
            </a:endParaRPr>
          </a:p>
        </p:txBody>
      </p:sp>
      <p:pic>
        <p:nvPicPr>
          <p:cNvPr id="4" name="Imagem 3"/>
          <p:cNvPicPr/>
          <p:nvPr/>
        </p:nvPicPr>
        <p:blipFill>
          <a:blip r:embed="rId3"/>
          <a:stretch>
            <a:fillRect/>
          </a:stretch>
        </p:blipFill>
        <p:spPr>
          <a:xfrm>
            <a:off x="409107" y="4603608"/>
            <a:ext cx="5832648" cy="741300"/>
          </a:xfrm>
          <a:prstGeom prst="rect">
            <a:avLst/>
          </a:prstGeom>
        </p:spPr>
      </p:pic>
      <p:pic>
        <p:nvPicPr>
          <p:cNvPr id="5" name="Imagem 4"/>
          <p:cNvPicPr/>
          <p:nvPr/>
        </p:nvPicPr>
        <p:blipFill>
          <a:blip r:embed="rId4"/>
          <a:stretch>
            <a:fillRect/>
          </a:stretch>
        </p:blipFill>
        <p:spPr>
          <a:xfrm>
            <a:off x="434902" y="5373689"/>
            <a:ext cx="5832648" cy="1002030"/>
          </a:xfrm>
          <a:prstGeom prst="rect">
            <a:avLst/>
          </a:prstGeom>
        </p:spPr>
      </p:pic>
    </p:spTree>
    <p:extLst>
      <p:ext uri="{BB962C8B-B14F-4D97-AF65-F5344CB8AC3E}">
        <p14:creationId xmlns:p14="http://schemas.microsoft.com/office/powerpoint/2010/main" val="648331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txBox="1">
            <a:spLocks/>
          </p:cNvSpPr>
          <p:nvPr/>
        </p:nvSpPr>
        <p:spPr>
          <a:xfrm>
            <a:off x="468313" y="620689"/>
            <a:ext cx="8072437" cy="4753000"/>
          </a:xfrm>
          <a:prstGeom prst="rect">
            <a:avLst/>
          </a:prstGeom>
        </p:spPr>
        <p:txBody>
          <a:bodyPr/>
          <a:lstStyle/>
          <a:p>
            <a:pPr algn="just" eaLnBrk="0" hangingPunct="0">
              <a:spcBef>
                <a:spcPct val="20000"/>
              </a:spcBef>
              <a:buClr>
                <a:srgbClr val="006633"/>
              </a:buClr>
              <a:defRPr/>
            </a:pPr>
            <a:endParaRPr lang="pt-BR" sz="8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algn="ctr" eaLnBrk="0" hangingPunct="0">
              <a:spcBef>
                <a:spcPct val="20000"/>
              </a:spcBef>
              <a:buClr>
                <a:srgbClr val="006633"/>
              </a:buClr>
              <a:defRPr/>
            </a:pPr>
            <a:endParaRPr lang="pt-BR" sz="4400" b="1" dirty="0">
              <a:solidFill>
                <a:srgbClr val="006633"/>
              </a:solidFill>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b="1" dirty="0">
              <a:solidFill>
                <a:srgbClr val="006633"/>
              </a:solidFill>
              <a:latin typeface="+mn-lt"/>
            </a:endParaRPr>
          </a:p>
          <a:p>
            <a:pPr marL="342900" indent="-342900" eaLnBrk="0" hangingPunct="0">
              <a:spcBef>
                <a:spcPct val="20000"/>
              </a:spcBef>
              <a:buClr>
                <a:srgbClr val="006633"/>
              </a:buClr>
              <a:defRPr/>
            </a:pPr>
            <a:endParaRPr lang="pt-BR" sz="1200" dirty="0">
              <a:solidFill>
                <a:srgbClr val="006633"/>
              </a:solidFill>
              <a:latin typeface="+mn-lt"/>
            </a:endParaRPr>
          </a:p>
          <a:p>
            <a:pPr marL="342900" indent="-342900" eaLnBrk="0" hangingPunct="0">
              <a:spcBef>
                <a:spcPct val="20000"/>
              </a:spcBef>
              <a:buClr>
                <a:srgbClr val="006633"/>
              </a:buClr>
              <a:defRPr/>
            </a:pPr>
            <a:r>
              <a:rPr lang="pt-BR" sz="2400" kern="0" dirty="0">
                <a:solidFill>
                  <a:srgbClr val="006633"/>
                </a:solidFill>
                <a:latin typeface="+mn-lt"/>
              </a:rPr>
              <a:t/>
            </a:r>
            <a:br>
              <a:rPr lang="pt-BR" sz="2400" kern="0" dirty="0">
                <a:solidFill>
                  <a:srgbClr val="006633"/>
                </a:solidFill>
                <a:latin typeface="+mn-lt"/>
              </a:rPr>
            </a:br>
            <a:endParaRPr lang="pt-BR" sz="2400" kern="0" dirty="0">
              <a:solidFill>
                <a:srgbClr val="006633"/>
              </a:solidFill>
              <a:latin typeface="+mn-lt"/>
            </a:endParaRPr>
          </a:p>
        </p:txBody>
      </p:sp>
      <p:pic>
        <p:nvPicPr>
          <p:cNvPr id="4" name="Imagem 3"/>
          <p:cNvPicPr/>
          <p:nvPr/>
        </p:nvPicPr>
        <p:blipFill>
          <a:blip r:embed="rId3"/>
          <a:stretch>
            <a:fillRect/>
          </a:stretch>
        </p:blipFill>
        <p:spPr>
          <a:xfrm>
            <a:off x="1331640" y="212750"/>
            <a:ext cx="6408712" cy="2448885"/>
          </a:xfrm>
          <a:prstGeom prst="rect">
            <a:avLst/>
          </a:prstGeom>
        </p:spPr>
      </p:pic>
      <p:sp>
        <p:nvSpPr>
          <p:cNvPr id="2" name="Retângulo 1"/>
          <p:cNvSpPr/>
          <p:nvPr/>
        </p:nvSpPr>
        <p:spPr>
          <a:xfrm>
            <a:off x="0" y="2661635"/>
            <a:ext cx="9144000" cy="3648691"/>
          </a:xfrm>
          <a:prstGeom prst="rect">
            <a:avLst/>
          </a:prstGeom>
        </p:spPr>
        <p:txBody>
          <a:bodyPr wrap="square">
            <a:spAutoFit/>
          </a:bodyPr>
          <a:lstStyle/>
          <a:p>
            <a:pPr lvl="0" algn="just">
              <a:lnSpc>
                <a:spcPct val="107000"/>
              </a:lnSpc>
              <a:spcAft>
                <a:spcPts val="0"/>
              </a:spcAft>
              <a:buClr>
                <a:srgbClr val="000000"/>
              </a:buClr>
            </a:pPr>
            <a:r>
              <a:rPr lang="pt-BR" dirty="0" smtClean="0">
                <a:latin typeface="Calibri" panose="020F0502020204030204" pitchFamily="34" charset="0"/>
                <a:ea typeface="Calibri" panose="020F0502020204030204" pitchFamily="34" charset="0"/>
                <a:cs typeface="Cambria" panose="02040503050406030204" pitchFamily="18" charset="0"/>
              </a:rPr>
              <a:t>7.     Monitorar </a:t>
            </a:r>
            <a:r>
              <a:rPr lang="pt-BR" dirty="0">
                <a:latin typeface="Calibri" panose="020F0502020204030204" pitchFamily="34" charset="0"/>
                <a:ea typeface="Calibri" panose="020F0502020204030204" pitchFamily="34" charset="0"/>
                <a:cs typeface="Cambria" panose="02040503050406030204" pitchFamily="18" charset="0"/>
              </a:rPr>
              <a:t>riscos (incertezas) para assegurar a melhoria do desempenho do órgão</a:t>
            </a:r>
            <a:endParaRPr lang="pt-BR" sz="1400" dirty="0">
              <a:latin typeface="Calibri" panose="020F0502020204030204" pitchFamily="34" charset="0"/>
              <a:ea typeface="Calibri" panose="020F0502020204030204" pitchFamily="34" charset="0"/>
              <a:cs typeface="Cambria" panose="02040503050406030204" pitchFamily="18" charset="0"/>
            </a:endParaRPr>
          </a:p>
          <a:p>
            <a:pPr marL="457200" algn="just">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pt-BR" b="1" dirty="0">
                <a:latin typeface="Calibri" panose="020F0502020204030204" pitchFamily="34" charset="0"/>
                <a:ea typeface="Calibri" panose="020F0502020204030204" pitchFamily="34" charset="0"/>
                <a:cs typeface="Times New Roman" panose="02020603050405020304" pitchFamily="18" charset="0"/>
              </a:rPr>
              <a:t>“Gestão de riscos é o processo mediante o qual as organizações endereçam, metodicamente, os riscos associados a suas atividades, visando o alcance de objetivos e a sustentabilidade de benefícios (os riscos críticos estão identificados ? As diretrizes da gestão de riscos estão estabelecidas? existe um plano de continuidade relacionado aos elementos críticos ? há monitoramento e avaliação do sistema de gestão de riscos ? este sistema é avaliado e monitorado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0"/>
              </a:spcAft>
            </a:pPr>
            <a:r>
              <a:rPr lang="pt-BR" dirty="0">
                <a:latin typeface="Calibri" panose="020F0502020204030204" pitchFamily="34" charset="0"/>
                <a:ea typeface="Calibri" panose="020F0502020204030204" pitchFamily="34" charset="0"/>
                <a:cs typeface="Times New Roman" panose="02020603050405020304" pitchFamily="18" charset="0"/>
              </a:rPr>
              <a:t> </a:t>
            </a:r>
            <a:endParaRPr lang="pt-BR" sz="14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buClr>
                <a:srgbClr val="000000"/>
              </a:buClr>
            </a:pPr>
            <a:r>
              <a:rPr lang="pt-BR" dirty="0" smtClean="0">
                <a:latin typeface="Calibri" panose="020F0502020204030204" pitchFamily="34" charset="0"/>
                <a:ea typeface="Calibri" panose="020F0502020204030204" pitchFamily="34" charset="0"/>
                <a:cs typeface="Cambria" panose="02040503050406030204" pitchFamily="18" charset="0"/>
              </a:rPr>
              <a:t>8.    Fortalecer </a:t>
            </a:r>
            <a:r>
              <a:rPr lang="pt-BR" dirty="0">
                <a:latin typeface="Calibri" panose="020F0502020204030204" pitchFamily="34" charset="0"/>
                <a:ea typeface="Calibri" panose="020F0502020204030204" pitchFamily="34" charset="0"/>
                <a:cs typeface="Cambria" panose="02040503050406030204" pitchFamily="18" charset="0"/>
              </a:rPr>
              <a:t>o controle interno de modo que seja independente e proficiente</a:t>
            </a:r>
            <a:endParaRPr lang="pt-BR" sz="1400" dirty="0">
              <a:latin typeface="Calibri" panose="020F0502020204030204" pitchFamily="34" charset="0"/>
              <a:ea typeface="Calibri" panose="020F0502020204030204" pitchFamily="34" charset="0"/>
              <a:cs typeface="Cambria" panose="02040503050406030204" pitchFamily="18" charset="0"/>
            </a:endParaRPr>
          </a:p>
          <a:p>
            <a:pPr lvl="0" algn="just">
              <a:lnSpc>
                <a:spcPct val="107000"/>
              </a:lnSpc>
              <a:spcAft>
                <a:spcPts val="0"/>
              </a:spcAft>
              <a:buClr>
                <a:srgbClr val="000000"/>
              </a:buClr>
            </a:pPr>
            <a:r>
              <a:rPr lang="pt-BR" dirty="0" smtClean="0">
                <a:latin typeface="Calibri" panose="020F0502020204030204" pitchFamily="34" charset="0"/>
                <a:ea typeface="Calibri" panose="020F0502020204030204" pitchFamily="34" charset="0"/>
                <a:cs typeface="Cambria" panose="02040503050406030204" pitchFamily="18" charset="0"/>
              </a:rPr>
              <a:t>9.    Dar </a:t>
            </a:r>
            <a:r>
              <a:rPr lang="pt-BR" dirty="0">
                <a:latin typeface="Calibri" panose="020F0502020204030204" pitchFamily="34" charset="0"/>
                <a:ea typeface="Calibri" panose="020F0502020204030204" pitchFamily="34" charset="0"/>
                <a:cs typeface="Cambria" panose="02040503050406030204" pitchFamily="18" charset="0"/>
              </a:rPr>
              <a:t>transparência às partes interessadas</a:t>
            </a:r>
            <a:endParaRPr lang="pt-BR" sz="1400" dirty="0">
              <a:latin typeface="Calibri" panose="020F0502020204030204" pitchFamily="34" charset="0"/>
              <a:ea typeface="Calibri" panose="020F0502020204030204" pitchFamily="34" charset="0"/>
              <a:cs typeface="Cambria" panose="02040503050406030204" pitchFamily="18" charset="0"/>
            </a:endParaRPr>
          </a:p>
          <a:p>
            <a:pPr lvl="0" algn="just">
              <a:lnSpc>
                <a:spcPct val="107000"/>
              </a:lnSpc>
              <a:spcAft>
                <a:spcPts val="800"/>
              </a:spcAft>
              <a:buClr>
                <a:srgbClr val="000000"/>
              </a:buClr>
            </a:pPr>
            <a:r>
              <a:rPr lang="pt-BR" dirty="0" smtClean="0">
                <a:latin typeface="Calibri" panose="020F0502020204030204" pitchFamily="34" charset="0"/>
                <a:ea typeface="Calibri" panose="020F0502020204030204" pitchFamily="34" charset="0"/>
                <a:cs typeface="Cambria" panose="02040503050406030204" pitchFamily="18" charset="0"/>
              </a:rPr>
              <a:t>10.  Prestar </a:t>
            </a:r>
            <a:r>
              <a:rPr lang="pt-BR" dirty="0">
                <a:latin typeface="Calibri" panose="020F0502020204030204" pitchFamily="34" charset="0"/>
                <a:ea typeface="Calibri" panose="020F0502020204030204" pitchFamily="34" charset="0"/>
                <a:cs typeface="Cambria" panose="02040503050406030204" pitchFamily="18" charset="0"/>
              </a:rPr>
              <a:t>contas e responsabilizar agentes </a:t>
            </a:r>
            <a:endParaRPr lang="pt-BR" sz="1400" dirty="0">
              <a:effectLst/>
              <a:latin typeface="Calibri" panose="020F0502020204030204" pitchFamily="34" charset="0"/>
              <a:ea typeface="Calibri" panose="020F0502020204030204" pitchFamily="34" charset="0"/>
              <a:cs typeface="Cambria" panose="02040503050406030204" pitchFamily="18" charset="0"/>
            </a:endParaRPr>
          </a:p>
        </p:txBody>
      </p:sp>
    </p:spTree>
    <p:extLst>
      <p:ext uri="{BB962C8B-B14F-4D97-AF65-F5344CB8AC3E}">
        <p14:creationId xmlns:p14="http://schemas.microsoft.com/office/powerpoint/2010/main" val="902436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Espaço Reservado para Conteúdo 2"/>
          <p:cNvSpPr>
            <a:spLocks noGrp="1"/>
          </p:cNvSpPr>
          <p:nvPr>
            <p:ph idx="1"/>
          </p:nvPr>
        </p:nvSpPr>
        <p:spPr>
          <a:xfrm>
            <a:off x="251520" y="1124744"/>
            <a:ext cx="8640960" cy="5112568"/>
          </a:xfrm>
        </p:spPr>
        <p:txBody>
          <a:bodyPr/>
          <a:lstStyle/>
          <a:p>
            <a:pPr algn="just">
              <a:buFont typeface="Wingdings" pitchFamily="2" charset="2"/>
              <a:buChar char="v"/>
            </a:pPr>
            <a:r>
              <a:rPr lang="pt-BR" sz="2800" b="1" dirty="0" smtClean="0">
                <a:solidFill>
                  <a:srgbClr val="FF0000"/>
                </a:solidFill>
              </a:rPr>
              <a:t>Controle</a:t>
            </a:r>
            <a:r>
              <a:rPr lang="pt-BR" sz="2800" b="1" dirty="0" smtClean="0"/>
              <a:t> </a:t>
            </a:r>
            <a:r>
              <a:rPr lang="pt-BR" sz="2800" b="1" dirty="0" smtClean="0">
                <a:solidFill>
                  <a:srgbClr val="FF0000"/>
                </a:solidFill>
              </a:rPr>
              <a:t>interno</a:t>
            </a:r>
            <a:r>
              <a:rPr lang="pt-BR" sz="2800" b="1" dirty="0" smtClean="0"/>
              <a:t> </a:t>
            </a:r>
            <a:r>
              <a:rPr lang="pt-BR" sz="2800" dirty="0" smtClean="0"/>
              <a:t>é</a:t>
            </a:r>
            <a:r>
              <a:rPr lang="pt-BR" sz="2800" b="1" dirty="0" smtClean="0"/>
              <a:t> </a:t>
            </a:r>
            <a:r>
              <a:rPr lang="pt-BR" sz="2800" dirty="0" smtClean="0"/>
              <a:t>processo composto pelas </a:t>
            </a:r>
            <a:r>
              <a:rPr lang="pt-BR" sz="2800" u="sng" dirty="0" smtClean="0"/>
              <a:t>regras de estrutura organizacional e pelo conjunto de políticas e procedimentos</a:t>
            </a:r>
            <a:r>
              <a:rPr lang="pt-BR" sz="2800" dirty="0" smtClean="0"/>
              <a:t> </a:t>
            </a:r>
            <a:r>
              <a:rPr lang="pt-BR" sz="2800" b="1" dirty="0" smtClean="0"/>
              <a:t>adotados por uma organização </a:t>
            </a:r>
            <a:r>
              <a:rPr lang="pt-BR" sz="2800" dirty="0" smtClean="0"/>
              <a:t>para a </a:t>
            </a:r>
            <a:r>
              <a:rPr lang="pt-BR" sz="2800" u="sng" dirty="0" smtClean="0"/>
              <a:t>vigilância, fiscalização e verificação, que permite prever, observar, dirigir ou governar os eventos que possam impactar na consecução de seu objetivos (gestão, programas e políticas públicas) – </a:t>
            </a:r>
            <a:r>
              <a:rPr lang="pt-BR" sz="2800" b="1" dirty="0" smtClean="0"/>
              <a:t>buscar uma cultura de controle interno por todos, da diretoria às demais pessoas da entidade.</a:t>
            </a:r>
          </a:p>
          <a:p>
            <a:pPr algn="ctr">
              <a:buNone/>
            </a:pPr>
            <a:r>
              <a:rPr lang="pt-BR" sz="3600" b="1" u="sng" dirty="0" smtClean="0"/>
              <a:t>Gerenciamento de riscos e modelos de governança corporativa</a:t>
            </a:r>
            <a:endParaRPr lang="pt-BR" sz="3600" b="1" dirty="0" smtClean="0">
              <a:cs typeface="Arial" pitchFamily="34" charset="0"/>
            </a:endParaRPr>
          </a:p>
        </p:txBody>
      </p:sp>
      <p:sp>
        <p:nvSpPr>
          <p:cNvPr id="6" name="Título 1"/>
          <p:cNvSpPr txBox="1">
            <a:spLocks noGrp="1"/>
          </p:cNvSpPr>
          <p:nvPr>
            <p:ph type="title"/>
          </p:nvPr>
        </p:nvSpPr>
        <p:spPr bwMode="auto">
          <a:xfrm>
            <a:off x="0" y="188640"/>
            <a:ext cx="9144000" cy="864096"/>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pt-BR" sz="34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Controle Interno</a:t>
            </a:r>
            <a:endParaRPr kumimoji="0" lang="pt-BR" sz="3400" b="1" i="0" u="none" strike="noStrike" kern="1200" cap="none" spc="0" normalizeH="0" baseline="0" noProof="0" dirty="0">
              <a:ln>
                <a:noFill/>
              </a:ln>
              <a:solidFill>
                <a:srgbClr val="002060"/>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980729"/>
            <a:ext cx="4824536" cy="4608512"/>
          </a:xfrm>
        </p:spPr>
        <p:txBody>
          <a:bodyPr/>
          <a:lstStyle/>
          <a:p>
            <a:pPr marL="250825" lvl="1" indent="-250825">
              <a:spcBef>
                <a:spcPts val="300"/>
              </a:spcBef>
              <a:buSzPct val="70000"/>
              <a:buFont typeface="Wingdings" pitchFamily="2" charset="2"/>
              <a:buChar char="ü"/>
            </a:pPr>
            <a:r>
              <a:rPr lang="pt-BR" sz="2400" b="1" dirty="0" smtClean="0">
                <a:solidFill>
                  <a:schemeClr val="tx2">
                    <a:lumMod val="50000"/>
                  </a:schemeClr>
                </a:solidFill>
                <a:latin typeface="Arial" pitchFamily="34" charset="0"/>
                <a:cs typeface="Arial" pitchFamily="34" charset="0"/>
              </a:rPr>
              <a:t>Avalie a </a:t>
            </a:r>
            <a:r>
              <a:rPr lang="pt-BR" sz="2400" b="1" dirty="0" smtClean="0">
                <a:solidFill>
                  <a:srgbClr val="FF0000"/>
                </a:solidFill>
                <a:latin typeface="Arial" pitchFamily="34" charset="0"/>
                <a:cs typeface="Arial" pitchFamily="34" charset="0"/>
              </a:rPr>
              <a:t>probabilidade e o impacto;</a:t>
            </a:r>
          </a:p>
          <a:p>
            <a:pPr marL="250825" lvl="1" indent="-250825">
              <a:spcBef>
                <a:spcPts val="300"/>
              </a:spcBef>
              <a:buSzPct val="70000"/>
              <a:buFont typeface="Wingdings" pitchFamily="2" charset="2"/>
              <a:buChar char="ü"/>
            </a:pPr>
            <a:r>
              <a:rPr lang="pt-BR" sz="2400" b="1" dirty="0" smtClean="0">
                <a:solidFill>
                  <a:schemeClr val="tx2">
                    <a:lumMod val="50000"/>
                  </a:schemeClr>
                </a:solidFill>
                <a:latin typeface="Arial" pitchFamily="34" charset="0"/>
                <a:cs typeface="Arial" pitchFamily="34" charset="0"/>
              </a:rPr>
              <a:t>Avalie os </a:t>
            </a:r>
            <a:r>
              <a:rPr lang="pt-BR" sz="2400" b="1" dirty="0" smtClean="0">
                <a:solidFill>
                  <a:srgbClr val="FF0000"/>
                </a:solidFill>
                <a:latin typeface="Arial" pitchFamily="34" charset="0"/>
                <a:cs typeface="Arial" pitchFamily="34" charset="0"/>
              </a:rPr>
              <a:t>custos e benefícios </a:t>
            </a:r>
            <a:r>
              <a:rPr lang="pt-BR" sz="2400" b="1" dirty="0" smtClean="0">
                <a:solidFill>
                  <a:schemeClr val="tx2">
                    <a:lumMod val="50000"/>
                  </a:schemeClr>
                </a:solidFill>
                <a:latin typeface="Arial" pitchFamily="34" charset="0"/>
                <a:cs typeface="Arial" pitchFamily="34" charset="0"/>
              </a:rPr>
              <a:t>e o nível de tolerância estabelecido pela entidade;</a:t>
            </a:r>
          </a:p>
          <a:p>
            <a:pPr marL="250825" lvl="1" indent="-250825">
              <a:spcBef>
                <a:spcPts val="300"/>
              </a:spcBef>
              <a:buSzPct val="70000"/>
              <a:buFont typeface="Wingdings" pitchFamily="2" charset="2"/>
              <a:buChar char="ü"/>
              <a:tabLst>
                <a:tab pos="2333625" algn="l"/>
              </a:tabLst>
            </a:pPr>
            <a:r>
              <a:rPr lang="pt-BR" sz="2400" b="1" dirty="0" smtClean="0">
                <a:solidFill>
                  <a:schemeClr val="tx2">
                    <a:lumMod val="50000"/>
                  </a:schemeClr>
                </a:solidFill>
                <a:latin typeface="Arial" pitchFamily="34" charset="0"/>
                <a:cs typeface="Arial" pitchFamily="34" charset="0"/>
              </a:rPr>
              <a:t>Avalie os </a:t>
            </a:r>
            <a:r>
              <a:rPr lang="pt-BR" sz="2400" b="1" dirty="0" smtClean="0">
                <a:solidFill>
                  <a:srgbClr val="FF0000"/>
                </a:solidFill>
                <a:latin typeface="Arial" pitchFamily="34" charset="0"/>
                <a:cs typeface="Arial" pitchFamily="34" charset="0"/>
              </a:rPr>
              <a:t>riscos secundários</a:t>
            </a:r>
            <a:r>
              <a:rPr lang="pt-BR" sz="2400" b="1" dirty="0" smtClean="0">
                <a:solidFill>
                  <a:schemeClr val="tx2">
                    <a:lumMod val="50000"/>
                  </a:schemeClr>
                </a:solidFill>
                <a:latin typeface="Arial" pitchFamily="34" charset="0"/>
                <a:cs typeface="Arial" pitchFamily="34" charset="0"/>
              </a:rPr>
              <a:t> introduzidos pelo tratamento;</a:t>
            </a:r>
          </a:p>
          <a:p>
            <a:pPr marL="250825" lvl="1" indent="-250825">
              <a:spcBef>
                <a:spcPts val="300"/>
              </a:spcBef>
              <a:buSzPct val="70000"/>
              <a:buFont typeface="Wingdings" pitchFamily="2" charset="2"/>
              <a:buChar char="ü"/>
            </a:pPr>
            <a:r>
              <a:rPr lang="pt-BR" sz="2400" b="1" dirty="0" smtClean="0">
                <a:solidFill>
                  <a:schemeClr val="tx2">
                    <a:lumMod val="50000"/>
                  </a:schemeClr>
                </a:solidFill>
                <a:latin typeface="Arial" pitchFamily="34" charset="0"/>
                <a:cs typeface="Arial" pitchFamily="34" charset="0"/>
              </a:rPr>
              <a:t>Identifique e designe um </a:t>
            </a:r>
            <a:r>
              <a:rPr lang="pt-BR" sz="2400" b="1" dirty="0" smtClean="0">
                <a:solidFill>
                  <a:srgbClr val="FF0000"/>
                </a:solidFill>
                <a:latin typeface="Arial" pitchFamily="34" charset="0"/>
                <a:cs typeface="Arial" pitchFamily="34" charset="0"/>
              </a:rPr>
              <a:t>responsável</a:t>
            </a:r>
            <a:r>
              <a:rPr lang="pt-BR" sz="2400" b="1" dirty="0" smtClean="0">
                <a:solidFill>
                  <a:schemeClr val="tx2">
                    <a:lumMod val="50000"/>
                  </a:schemeClr>
                </a:solidFill>
                <a:latin typeface="Arial" pitchFamily="34" charset="0"/>
                <a:cs typeface="Arial" pitchFamily="34" charset="0"/>
              </a:rPr>
              <a:t> pelas respostas</a:t>
            </a:r>
          </a:p>
          <a:p>
            <a:pPr marL="250825" lvl="1" indent="-250825">
              <a:spcBef>
                <a:spcPts val="300"/>
              </a:spcBef>
              <a:buSzPct val="70000"/>
              <a:buFont typeface="Wingdings" pitchFamily="2" charset="2"/>
              <a:buChar char="ü"/>
            </a:pPr>
            <a:r>
              <a:rPr lang="pt-BR" sz="2400" b="1" dirty="0" smtClean="0">
                <a:solidFill>
                  <a:schemeClr val="tx2">
                    <a:lumMod val="50000"/>
                  </a:schemeClr>
                </a:solidFill>
                <a:latin typeface="Arial" pitchFamily="34" charset="0"/>
                <a:cs typeface="Arial" pitchFamily="34" charset="0"/>
              </a:rPr>
              <a:t>Busque o desenvolvimento de uma </a:t>
            </a:r>
            <a:r>
              <a:rPr lang="pt-BR" sz="2400" b="1" dirty="0" smtClean="0">
                <a:solidFill>
                  <a:srgbClr val="FF0000"/>
                </a:solidFill>
                <a:latin typeface="Arial" pitchFamily="34" charset="0"/>
                <a:cs typeface="Arial" pitchFamily="34" charset="0"/>
              </a:rPr>
              <a:t>cultura de risco </a:t>
            </a:r>
            <a:r>
              <a:rPr lang="pt-BR" sz="2400" b="1" dirty="0" smtClean="0">
                <a:solidFill>
                  <a:schemeClr val="tx2">
                    <a:lumMod val="50000"/>
                  </a:schemeClr>
                </a:solidFill>
                <a:latin typeface="Arial" pitchFamily="34" charset="0"/>
                <a:cs typeface="Arial" pitchFamily="34" charset="0"/>
              </a:rPr>
              <a:t>na entidade.</a:t>
            </a:r>
            <a:r>
              <a:rPr lang="pt-BR" sz="2400" dirty="0"/>
              <a:t> </a:t>
            </a:r>
          </a:p>
        </p:txBody>
      </p:sp>
      <p:graphicFrame>
        <p:nvGraphicFramePr>
          <p:cNvPr id="4" name="Diagrama 3"/>
          <p:cNvGraphicFramePr/>
          <p:nvPr>
            <p:extLst>
              <p:ext uri="{D42A27DB-BD31-4B8C-83A1-F6EECF244321}">
                <p14:modId xmlns:p14="http://schemas.microsoft.com/office/powerpoint/2010/main" val="26883822"/>
              </p:ext>
            </p:extLst>
          </p:nvPr>
        </p:nvGraphicFramePr>
        <p:xfrm>
          <a:off x="4932040" y="1556792"/>
          <a:ext cx="3923928"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ítulo 1"/>
          <p:cNvSpPr txBox="1">
            <a:spLocks noGrp="1"/>
          </p:cNvSpPr>
          <p:nvPr>
            <p:ph type="title"/>
          </p:nvPr>
        </p:nvSpPr>
        <p:spPr bwMode="auto">
          <a:xfrm>
            <a:off x="0" y="0"/>
            <a:ext cx="9144000" cy="980728"/>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lvl="0" algn="r" eaLnBrk="0" fontAlgn="auto" hangingPunct="0">
              <a:spcBef>
                <a:spcPts val="0"/>
              </a:spcBef>
              <a:spcAft>
                <a:spcPts val="0"/>
              </a:spcAft>
              <a:defRPr/>
            </a:pPr>
            <a:r>
              <a:rPr lang="pt-BR" sz="3200" b="1" dirty="0" smtClean="0">
                <a:solidFill>
                  <a:srgbClr val="002060"/>
                </a:solidFill>
                <a:latin typeface="+mj-lt"/>
              </a:rPr>
              <a:t>Resposta a Riscos</a:t>
            </a:r>
            <a:endParaRPr lang="pt-BR" sz="3200" b="1" dirty="0">
              <a:solidFill>
                <a:srgbClr val="00206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noGrp="1"/>
          </p:cNvSpPr>
          <p:nvPr>
            <p:ph type="title"/>
          </p:nvPr>
        </p:nvSpPr>
        <p:spPr bwMode="auto">
          <a:xfrm>
            <a:off x="0" y="2420888"/>
            <a:ext cx="9144000" cy="1368152"/>
          </a:xfrm>
          <a:prstGeom prst="rect">
            <a:avLst/>
          </a:prstGeom>
          <a:no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auto" latinLnBrk="0" hangingPunct="0">
              <a:lnSpc>
                <a:spcPct val="100000"/>
              </a:lnSpc>
              <a:spcBef>
                <a:spcPts val="0"/>
              </a:spcBef>
              <a:spcAft>
                <a:spcPts val="0"/>
              </a:spcAft>
              <a:buClrTx/>
              <a:buSzTx/>
              <a:buFontTx/>
              <a:buNone/>
              <a:tabLst/>
              <a:defRPr/>
            </a:pPr>
            <a:r>
              <a:rPr kumimoji="0" lang="pt-BR" sz="3400" b="1" i="0" u="none" strike="noStrike" kern="1200" cap="none" spc="0" normalizeH="0" baseline="0" noProof="0" dirty="0" smtClean="0">
                <a:ln>
                  <a:noFill/>
                </a:ln>
                <a:solidFill>
                  <a:srgbClr val="002060"/>
                </a:solidFill>
                <a:effectLst/>
                <a:uLnTx/>
                <a:uFillTx/>
                <a:latin typeface="+mj-lt"/>
                <a:ea typeface="+mn-ea"/>
                <a:cs typeface="+mn-cs"/>
              </a:rPr>
              <a:t>Aquisições</a:t>
            </a:r>
            <a:r>
              <a:rPr kumimoji="0" lang="pt-BR" sz="3400" b="1" i="0" u="none" strike="noStrike" kern="1200" cap="none" spc="0" normalizeH="0" noProof="0" dirty="0" smtClean="0">
                <a:ln>
                  <a:noFill/>
                </a:ln>
                <a:solidFill>
                  <a:srgbClr val="002060"/>
                </a:solidFill>
                <a:effectLst/>
                <a:uLnTx/>
                <a:uFillTx/>
                <a:latin typeface="+mj-lt"/>
                <a:ea typeface="+mn-ea"/>
                <a:cs typeface="+mn-cs"/>
              </a:rPr>
              <a:t> </a:t>
            </a:r>
            <a:r>
              <a:rPr kumimoji="0" lang="pt-BR" sz="3400" b="1" i="0" u="none" strike="noStrike" kern="1200" cap="none" spc="0" normalizeH="0" baseline="0" noProof="0" dirty="0" smtClean="0">
                <a:ln>
                  <a:noFill/>
                </a:ln>
                <a:solidFill>
                  <a:srgbClr val="002060"/>
                </a:solidFill>
                <a:effectLst/>
                <a:uLnTx/>
                <a:uFillTx/>
                <a:latin typeface="+mj-lt"/>
                <a:ea typeface="+mn-ea"/>
                <a:cs typeface="+mn-cs"/>
              </a:rPr>
              <a:t>Públicas</a:t>
            </a:r>
            <a:endParaRPr kumimoji="0" lang="pt-BR" sz="3400" b="1" i="0" u="none" strike="noStrike" kern="1200" cap="none" spc="0" normalizeH="0" baseline="0" noProof="0" dirty="0">
              <a:ln>
                <a:noFill/>
              </a:ln>
              <a:solidFill>
                <a:srgbClr val="002060"/>
              </a:solidFill>
              <a:effectLst/>
              <a:uLnTx/>
              <a:uFillTx/>
              <a:latin typeface="+mj-lt"/>
              <a:ea typeface="+mn-ea"/>
              <a:cs typeface="+mn-cs"/>
            </a:endParaRPr>
          </a:p>
        </p:txBody>
      </p:sp>
    </p:spTree>
    <p:extLst>
      <p:ext uri="{BB962C8B-B14F-4D97-AF65-F5344CB8AC3E}">
        <p14:creationId xmlns:p14="http://schemas.microsoft.com/office/powerpoint/2010/main" val="3955195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37101</TotalTime>
  <Words>6358</Words>
  <Application>Microsoft Office PowerPoint</Application>
  <PresentationFormat>Apresentação na tela (4:3)</PresentationFormat>
  <Paragraphs>572</Paragraphs>
  <Slides>40</Slides>
  <Notes>36</Notes>
  <HiddenSlides>0</HiddenSlides>
  <MMClips>0</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Tema do Office</vt:lpstr>
      <vt:lpstr>Governança das Finanças Públicas</vt:lpstr>
      <vt:lpstr>Apresentação do PowerPoint</vt:lpstr>
      <vt:lpstr>Apresentação do PowerPoint</vt:lpstr>
      <vt:lpstr>Apresentação do PowerPoint</vt:lpstr>
      <vt:lpstr>Apresentação do PowerPoint</vt:lpstr>
      <vt:lpstr>Apresentação do PowerPoint</vt:lpstr>
      <vt:lpstr>Controle Interno</vt:lpstr>
      <vt:lpstr>Resposta a Riscos</vt:lpstr>
      <vt:lpstr>Aquisições Públicas</vt:lpstr>
      <vt:lpstr>Apresentação do PowerPoint</vt:lpstr>
      <vt:lpstr>Apresentação do PowerPoint</vt:lpstr>
      <vt:lpstr>Apresentação do PowerPoint</vt:lpstr>
      <vt:lpstr>Processo de Contratação</vt:lpstr>
      <vt:lpstr>Apresentação do PowerPoint</vt:lpstr>
      <vt:lpstr>Planejamento</vt:lpstr>
      <vt:lpstr>Planejamento</vt:lpstr>
      <vt:lpstr>Planejamento</vt:lpstr>
      <vt:lpstr>Apresentação do PowerPoint</vt:lpstr>
      <vt:lpstr>Planejamento – causas</vt:lpstr>
      <vt:lpstr>Planejamento – consequências</vt:lpstr>
      <vt:lpstr>Planejamento – sugestões de controle/boas práticas</vt:lpstr>
      <vt:lpstr>Planejamento – sugestões de controle/boas práticas</vt:lpstr>
      <vt:lpstr>Orçamentação</vt:lpstr>
      <vt:lpstr>Orçamento Deficiente - Causas</vt:lpstr>
      <vt:lpstr>Orçamento Deficiente - Causas</vt:lpstr>
      <vt:lpstr>Orçamento Deficiente - Consequências</vt:lpstr>
      <vt:lpstr>Orçamento Deficiente Possíveis Controles</vt:lpstr>
      <vt:lpstr>Orçamento Deficiente Possíveis Controles</vt:lpstr>
      <vt:lpstr>Apresentação do PowerPoint</vt:lpstr>
      <vt:lpstr>Apresentação do PowerPoint</vt:lpstr>
      <vt:lpstr>Apresentação do PowerPoint</vt:lpstr>
      <vt:lpstr>Apresentação do PowerPoint</vt:lpstr>
      <vt:lpstr>Apresentação do PowerPoint</vt:lpstr>
      <vt:lpstr>Restrição Indevida de Licitação</vt:lpstr>
      <vt:lpstr>Restrição ilegal à competitividade Causas (Fase Interna)</vt:lpstr>
      <vt:lpstr>Restrição ilegal à competitividade Consequências </vt:lpstr>
      <vt:lpstr>Restrição ilegal à competitividade possíveis controles </vt:lpstr>
      <vt:lpstr>Apresentação do PowerPoint</vt:lpstr>
      <vt:lpstr>Apresentação do PowerPoint</vt:lpstr>
      <vt:lpstr>Apresentação do PowerPoint</vt:lpstr>
    </vt:vector>
  </TitlesOfParts>
  <Company>TCU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malvim</dc:creator>
  <cp:lastModifiedBy>LENOVO</cp:lastModifiedBy>
  <cp:revision>1198</cp:revision>
  <dcterms:created xsi:type="dcterms:W3CDTF">2012-01-19T13:05:04Z</dcterms:created>
  <dcterms:modified xsi:type="dcterms:W3CDTF">2017-04-06T14:49:14Z</dcterms:modified>
</cp:coreProperties>
</file>