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60" r:id="rId4"/>
    <p:sldId id="266" r:id="rId5"/>
    <p:sldId id="265" r:id="rId6"/>
    <p:sldId id="261" r:id="rId7"/>
    <p:sldId id="262" r:id="rId8"/>
    <p:sldId id="263" r:id="rId9"/>
    <p:sldId id="267" r:id="rId10"/>
    <p:sldId id="268" r:id="rId11"/>
    <p:sldId id="275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59" r:id="rId20"/>
    <p:sldId id="25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7A8C73C-D363-45F0-A8F4-91F1A5173953}" type="slidenum">
              <a:rPr lang="pt-BR" sz="1400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10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788DE13-6545-489B-82D0-CA983A3B0410}" type="slidenum">
              <a:rPr lang="pt-BR" sz="1200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30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5" name="Imagem 5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6" name="Imagem 5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0" y="6235560"/>
            <a:ext cx="12191760" cy="622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" name="Picture 2"/>
          <p:cNvPicPr/>
          <p:nvPr/>
        </p:nvPicPr>
        <p:blipFill>
          <a:blip r:embed="rId14"/>
          <a:srcRect l="16124" t="16110" r="74420" b="16070"/>
          <a:stretch/>
        </p:blipFill>
        <p:spPr>
          <a:xfrm>
            <a:off x="10147320" y="1020600"/>
            <a:ext cx="2044440" cy="4627080"/>
          </a:xfrm>
          <a:prstGeom prst="rect">
            <a:avLst/>
          </a:prstGeom>
          <a:ln>
            <a:noFill/>
          </a:ln>
        </p:spPr>
      </p:pic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0" y="185760"/>
            <a:ext cx="2693880" cy="84888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0" y="6108840"/>
            <a:ext cx="1219176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3"/>
          <p:cNvSpPr/>
          <p:nvPr/>
        </p:nvSpPr>
        <p:spPr>
          <a:xfrm>
            <a:off x="37440" y="4785120"/>
            <a:ext cx="522000" cy="522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596880" y="5097600"/>
            <a:ext cx="290880" cy="2890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75960" y="5438520"/>
            <a:ext cx="753840" cy="698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465840" y="4190760"/>
            <a:ext cx="478080" cy="4780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887760" y="4686120"/>
            <a:ext cx="496080" cy="450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9" name="CustomShape 8"/>
          <p:cNvSpPr/>
          <p:nvPr/>
        </p:nvSpPr>
        <p:spPr>
          <a:xfrm>
            <a:off x="0" y="6235560"/>
            <a:ext cx="12191760" cy="622080"/>
          </a:xfrm>
          <a:prstGeom prst="rect">
            <a:avLst/>
          </a:prstGeom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2"/>
          <p:cNvPicPr/>
          <p:nvPr/>
        </p:nvPicPr>
        <p:blipFill>
          <a:blip r:embed="rId16"/>
          <a:srcRect l="16124" t="16110" r="74420" b="16070"/>
          <a:stretch/>
        </p:blipFill>
        <p:spPr>
          <a:xfrm>
            <a:off x="10147320" y="1020600"/>
            <a:ext cx="2044440" cy="4627080"/>
          </a:xfrm>
          <a:prstGeom prst="rect">
            <a:avLst/>
          </a:prstGeom>
          <a:ln>
            <a:noFill/>
          </a:ln>
        </p:spPr>
      </p:pic>
      <p:sp>
        <p:nvSpPr>
          <p:cNvPr id="11" name="PlaceHolder 9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 b="1" strike="noStrike">
                <a:solidFill>
                  <a:srgbClr val="2E75B6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12" name="PlaceHolder 10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b="1" strike="noStrike">
                <a:solidFill>
                  <a:srgbClr val="FFFFFF"/>
                </a:solidFill>
                <a:latin typeface="Calibri"/>
              </a:rPr>
              <a:t>29/03/17</a:t>
            </a:r>
            <a:endParaRPr/>
          </a:p>
        </p:txBody>
      </p:sp>
      <p:sp>
        <p:nvSpPr>
          <p:cNvPr id="13" name="PlaceHolder 11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4" name="PlaceHolder 12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15A4209-1743-40A2-A113-054AA88E218E}" type="slidenum">
              <a:rPr lang="pt-BR" sz="1200" b="1" strike="noStrike">
                <a:solidFill>
                  <a:srgbClr val="FFFFFF"/>
                </a:solidFill>
                <a:latin typeface="Calibri"/>
              </a:rPr>
              <a:t>‹nº›</a:t>
            </a:fld>
            <a:endParaRPr/>
          </a:p>
        </p:txBody>
      </p:sp>
      <p:pic>
        <p:nvPicPr>
          <p:cNvPr id="15" name="Picture 2"/>
          <p:cNvPicPr/>
          <p:nvPr/>
        </p:nvPicPr>
        <p:blipFill>
          <a:blip r:embed="rId15"/>
          <a:stretch/>
        </p:blipFill>
        <p:spPr>
          <a:xfrm>
            <a:off x="0" y="185760"/>
            <a:ext cx="2693880" cy="848880"/>
          </a:xfrm>
          <a:prstGeom prst="rect">
            <a:avLst/>
          </a:prstGeom>
          <a:ln>
            <a:noFill/>
          </a:ln>
        </p:spPr>
      </p:pic>
      <p:sp>
        <p:nvSpPr>
          <p:cNvPr id="16" name="CustomShape 13"/>
          <p:cNvSpPr/>
          <p:nvPr/>
        </p:nvSpPr>
        <p:spPr>
          <a:xfrm>
            <a:off x="0" y="6108840"/>
            <a:ext cx="12191760" cy="144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4"/>
          <p:cNvSpPr/>
          <p:nvPr/>
        </p:nvSpPr>
        <p:spPr>
          <a:xfrm>
            <a:off x="37440" y="4785120"/>
            <a:ext cx="522000" cy="522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8" name="CustomShape 15"/>
          <p:cNvSpPr/>
          <p:nvPr/>
        </p:nvSpPr>
        <p:spPr>
          <a:xfrm>
            <a:off x="596880" y="5097600"/>
            <a:ext cx="290880" cy="2890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9" name="CustomShape 16"/>
          <p:cNvSpPr/>
          <p:nvPr/>
        </p:nvSpPr>
        <p:spPr>
          <a:xfrm>
            <a:off x="75960" y="5438520"/>
            <a:ext cx="753840" cy="698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0" name="CustomShape 17"/>
          <p:cNvSpPr/>
          <p:nvPr/>
        </p:nvSpPr>
        <p:spPr>
          <a:xfrm>
            <a:off x="465840" y="4190760"/>
            <a:ext cx="478080" cy="4780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1" name="CustomShape 18"/>
          <p:cNvSpPr/>
          <p:nvPr/>
        </p:nvSpPr>
        <p:spPr>
          <a:xfrm>
            <a:off x="887760" y="4686120"/>
            <a:ext cx="496080" cy="450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22" name="PlaceHolder 1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usercontent.com/translate_c?depth=1&amp;hl=pt-BR&amp;rurl=translate.google.com&amp;sl=auto&amp;sp=nmt4&amp;tl=pt-BR&amp;u=https://umich.box.com/s/lluso44l824kqtcojr3tllxsdbt82kxv&amp;usg=ALkJrhgPNKUJxhyF6hGTcnEgK2MqLZnCE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adia.ramalho@cofen.gov.b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6930" y="1199597"/>
            <a:ext cx="9143640" cy="470544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DESENVOLVENDO PRÁTICAS AVANÇADAS DE ENFERMAGEM NA AMERICA LATINA PARA CONTRIBUIR COM A SAÚDE UNIVERSAL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918"/>
            <a:ext cx="1916973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9822" y="1035586"/>
            <a:ext cx="92982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  <a:p>
            <a:r>
              <a:rPr lang="pt-BR" sz="2400" b="1" dirty="0" smtClean="0">
                <a:latin typeface="+mj-lt"/>
              </a:rPr>
              <a:t>Os </a:t>
            </a:r>
            <a:r>
              <a:rPr lang="pt-BR" sz="2400" b="1" dirty="0">
                <a:latin typeface="+mj-lt"/>
              </a:rPr>
              <a:t>objetivos foram: </a:t>
            </a:r>
          </a:p>
          <a:p>
            <a:endParaRPr lang="pt-BR" dirty="0" smtClean="0"/>
          </a:p>
          <a:p>
            <a:r>
              <a:rPr lang="pt-BR" dirty="0" smtClean="0"/>
              <a:t>I</a:t>
            </a:r>
            <a:r>
              <a:rPr lang="pt-BR" dirty="0"/>
              <a:t>. </a:t>
            </a:r>
            <a:r>
              <a:rPr lang="pt-BR" dirty="0" smtClean="0"/>
              <a:t>Examinar </a:t>
            </a:r>
            <a:r>
              <a:rPr lang="pt-BR" dirty="0"/>
              <a:t>as competências essenciais para o papel da APN na APS nos EUA, Canadá, </a:t>
            </a:r>
          </a:p>
          <a:p>
            <a:r>
              <a:rPr lang="pt-BR" dirty="0"/>
              <a:t>e</a:t>
            </a:r>
            <a:r>
              <a:rPr lang="pt-BR" dirty="0" smtClean="0"/>
              <a:t> </a:t>
            </a:r>
            <a:r>
              <a:rPr lang="pt-BR" dirty="0"/>
              <a:t>n</a:t>
            </a:r>
            <a:r>
              <a:rPr lang="pt-BR" dirty="0" smtClean="0"/>
              <a:t>ormas </a:t>
            </a:r>
            <a:r>
              <a:rPr lang="pt-BR" dirty="0"/>
              <a:t>Internacionais.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II. </a:t>
            </a:r>
            <a:r>
              <a:rPr lang="pt-BR" dirty="0" smtClean="0"/>
              <a:t>Identificar </a:t>
            </a:r>
            <a:r>
              <a:rPr lang="pt-BR" dirty="0"/>
              <a:t>os recursos e estratégias necessários para que as universidades preparem a </a:t>
            </a:r>
            <a:r>
              <a:rPr lang="pt-BR" dirty="0" smtClean="0"/>
              <a:t>APN. Têm </a:t>
            </a:r>
            <a:r>
              <a:rPr lang="pt-BR" dirty="0"/>
              <a:t>um papel </a:t>
            </a:r>
            <a:r>
              <a:rPr lang="pt-BR" dirty="0" smtClean="0"/>
              <a:t>na APS </a:t>
            </a:r>
            <a:r>
              <a:rPr lang="pt-BR" dirty="0"/>
              <a:t>na América Latina e no Caribe.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III. </a:t>
            </a:r>
            <a:r>
              <a:rPr lang="pt-BR" dirty="0" smtClean="0"/>
              <a:t>Identificar </a:t>
            </a:r>
            <a:r>
              <a:rPr lang="pt-BR" dirty="0"/>
              <a:t>o desenvolvimento de currículo básico para a educação APN na América Latina. </a:t>
            </a:r>
          </a:p>
        </p:txBody>
      </p:sp>
    </p:spTree>
    <p:extLst>
      <p:ext uri="{BB962C8B-B14F-4D97-AF65-F5344CB8AC3E}">
        <p14:creationId xmlns:p14="http://schemas.microsoft.com/office/powerpoint/2010/main" val="33605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90670" y="969484"/>
            <a:ext cx="952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hlinkClick r:id="rId2"/>
              </a:rPr>
              <a:t>Iniciativas da OPAS e Países,</a:t>
            </a:r>
            <a:r>
              <a:rPr lang="pt-BR" b="1" dirty="0"/>
              <a:t> </a:t>
            </a:r>
            <a:r>
              <a:rPr lang="pt-BR" b="1" i="1" u="sng" dirty="0">
                <a:hlinkClick r:id="rId2"/>
              </a:rPr>
              <a:t>Silvia </a:t>
            </a:r>
            <a:r>
              <a:rPr lang="pt-BR" b="1" i="1" u="sng" dirty="0" err="1">
                <a:hlinkClick r:id="rId2"/>
              </a:rPr>
              <a:t>Cassiani</a:t>
            </a:r>
            <a:r>
              <a:rPr lang="pt-BR" b="1" i="1" u="sng" dirty="0">
                <a:hlinkClick r:id="rId2"/>
              </a:rPr>
              <a:t>, PhD, Mestrado, OPAS, Washington, DC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90670" y="1338816"/>
            <a:ext cx="90889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000" b="1" dirty="0"/>
              <a:t>A apresentação do Dr. </a:t>
            </a:r>
            <a:r>
              <a:rPr lang="pt-BR" sz="2000" b="1" dirty="0" err="1"/>
              <a:t>Cassiani</a:t>
            </a:r>
            <a:r>
              <a:rPr lang="pt-BR" sz="2000" b="1" dirty="0"/>
              <a:t> </a:t>
            </a:r>
            <a:r>
              <a:rPr lang="pt-BR" sz="2000" b="1" dirty="0" smtClean="0"/>
              <a:t>focalizou:</a:t>
            </a: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distinção entre cobertura de saúde universal e </a:t>
            </a:r>
            <a:r>
              <a:rPr lang="pt-BR" dirty="0" smtClean="0"/>
              <a:t>universal. </a:t>
            </a:r>
            <a:r>
              <a:rPr lang="pt-BR" dirty="0"/>
              <a:t>Acesso universal à </a:t>
            </a:r>
            <a:r>
              <a:rPr lang="pt-BR" dirty="0" smtClean="0"/>
              <a:t>saúde.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escassez de enfermeiros e outros profissionais de saúde é o principal </a:t>
            </a:r>
            <a:r>
              <a:rPr lang="pt-BR" dirty="0" smtClean="0"/>
              <a:t>obstáculo.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Questões </a:t>
            </a:r>
            <a:r>
              <a:rPr lang="pt-BR" dirty="0"/>
              <a:t>relacionadas são a migração de enfermeiros de uma região para </a:t>
            </a:r>
            <a:r>
              <a:rPr lang="pt-BR" dirty="0" smtClean="0"/>
              <a:t>outra.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Os enfermeiros estão </a:t>
            </a:r>
            <a:r>
              <a:rPr lang="pt-BR" dirty="0"/>
              <a:t>deixando o Caribe e a América Central, e as enfermeiras africanas estão vindo para a região </a:t>
            </a:r>
            <a:r>
              <a:rPr lang="pt-BR" dirty="0" smtClean="0"/>
              <a:t>(Preencher </a:t>
            </a:r>
            <a:r>
              <a:rPr lang="pt-BR" dirty="0"/>
              <a:t>as lacunas</a:t>
            </a:r>
            <a:r>
              <a:rPr lang="pt-BR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Financiamento </a:t>
            </a:r>
            <a:r>
              <a:rPr lang="pt-BR" dirty="0"/>
              <a:t>e qualidade da educação em </a:t>
            </a:r>
            <a:r>
              <a:rPr lang="pt-BR" dirty="0" smtClean="0"/>
              <a:t>enfermagem.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Os enfermeiros estão concentrados nas áreas costeiras e nas cidades, deixando as áreas interiores / rurais </a:t>
            </a:r>
            <a:r>
              <a:rPr lang="pt-BR" dirty="0" err="1" smtClean="0"/>
              <a:t>subatendidas</a:t>
            </a:r>
            <a:r>
              <a:rPr lang="pt-B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OPAS está trabalhando com os Ministérios da Saúde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enfoque educacional atual é biomédico, e mais faculdade são necessários para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</a:t>
            </a:r>
            <a:r>
              <a:rPr lang="pt-BR" dirty="0" smtClean="0"/>
              <a:t>mpliar a oferta de Mestrado </a:t>
            </a:r>
            <a:r>
              <a:rPr lang="pt-BR" dirty="0"/>
              <a:t>e </a:t>
            </a:r>
            <a:r>
              <a:rPr lang="pt-BR" dirty="0" smtClean="0"/>
              <a:t>Doutorado </a:t>
            </a:r>
            <a:r>
              <a:rPr lang="pt-BR" dirty="0"/>
              <a:t>em </a:t>
            </a:r>
            <a:r>
              <a:rPr lang="pt-BR" dirty="0" smtClean="0"/>
              <a:t>Enfermagem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cúpula </a:t>
            </a:r>
            <a:r>
              <a:rPr lang="pt-BR" dirty="0" smtClean="0"/>
              <a:t> de ANN/ OPAS, no </a:t>
            </a:r>
            <a:r>
              <a:rPr lang="pt-BR" dirty="0"/>
              <a:t>ano passado </a:t>
            </a:r>
            <a:r>
              <a:rPr lang="pt-BR" dirty="0" smtClean="0"/>
              <a:t>ilustrou </a:t>
            </a:r>
            <a:r>
              <a:rPr lang="pt-BR" dirty="0"/>
              <a:t>o forte </a:t>
            </a:r>
            <a:r>
              <a:rPr lang="pt-BR" dirty="0" smtClean="0"/>
              <a:t>interesse no desenvolvimento </a:t>
            </a:r>
            <a:r>
              <a:rPr lang="pt-BR" dirty="0"/>
              <a:t>de APN. </a:t>
            </a:r>
            <a:r>
              <a:rPr lang="pt-BR" dirty="0" smtClean="0"/>
              <a:t>Seminário Internacional </a:t>
            </a:r>
            <a:r>
              <a:rPr lang="pt-BR" dirty="0"/>
              <a:t>planejado para junho de 2016 no Brasil, </a:t>
            </a:r>
            <a:r>
              <a:rPr lang="pt-BR" dirty="0" smtClean="0"/>
              <a:t>com o </a:t>
            </a:r>
            <a:r>
              <a:rPr lang="pt-BR" dirty="0"/>
              <a:t>Chile </a:t>
            </a:r>
            <a:r>
              <a:rPr lang="pt-BR" dirty="0" smtClean="0"/>
              <a:t>e </a:t>
            </a:r>
            <a:r>
              <a:rPr lang="pt-BR" dirty="0" err="1" smtClean="0"/>
              <a:t>Colombia</a:t>
            </a:r>
            <a:r>
              <a:rPr lang="pt-BR" dirty="0" smtClean="0"/>
              <a:t>, esta previsto como iniciativas </a:t>
            </a:r>
            <a:r>
              <a:rPr lang="pt-BR" dirty="0"/>
              <a:t>para o desenvolvimento da força de trabalho.</a:t>
            </a:r>
            <a:endParaRPr lang="pt-B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42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44906" y="1079653"/>
            <a:ext cx="894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de discussões de Pequenos Grupos</a:t>
            </a:r>
          </a:p>
          <a:p>
            <a:r>
              <a:rPr lang="pt-BR" sz="2400" b="1" dirty="0" smtClean="0"/>
              <a:t>			Auto avaliação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44906" y="1910650"/>
            <a:ext cx="87694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COLÔMBIA</a:t>
            </a:r>
            <a:r>
              <a:rPr lang="pt-BR" dirty="0"/>
              <a:t> </a:t>
            </a:r>
          </a:p>
          <a:p>
            <a:r>
              <a:rPr lang="pt-BR" b="1" dirty="0" smtClean="0"/>
              <a:t>Forças</a:t>
            </a:r>
            <a:r>
              <a:rPr lang="pt-BR" b="1" dirty="0"/>
              <a:t>:</a:t>
            </a:r>
            <a:r>
              <a:rPr lang="pt-BR" dirty="0"/>
              <a:t> </a:t>
            </a:r>
          </a:p>
          <a:p>
            <a:r>
              <a:rPr lang="pt-BR" dirty="0" smtClean="0"/>
              <a:t>• </a:t>
            </a:r>
            <a:r>
              <a:rPr lang="pt-BR" dirty="0"/>
              <a:t>Interesse dos enfermeiros em melhorar suas qualificações e habilidades </a:t>
            </a:r>
          </a:p>
          <a:p>
            <a:r>
              <a:rPr lang="pt-BR" dirty="0"/>
              <a:t>• </a:t>
            </a:r>
            <a:r>
              <a:rPr lang="pt-BR" dirty="0" smtClean="0"/>
              <a:t> </a:t>
            </a:r>
            <a:r>
              <a:rPr lang="pt-BR" dirty="0"/>
              <a:t>Quatro organizações que trabalham em conjunto para organizar a educação APN com mercado </a:t>
            </a:r>
          </a:p>
          <a:p>
            <a:r>
              <a:rPr lang="pt-BR" dirty="0"/>
              <a:t>• </a:t>
            </a:r>
            <a:r>
              <a:rPr lang="pt-BR" dirty="0" smtClean="0"/>
              <a:t> </a:t>
            </a:r>
            <a:r>
              <a:rPr lang="pt-BR" dirty="0"/>
              <a:t>Ministério da Saúde mudando assim uma janela de oportunidade para o papel da APN </a:t>
            </a:r>
          </a:p>
          <a:p>
            <a:r>
              <a:rPr lang="pt-BR" b="1" dirty="0" smtClean="0"/>
              <a:t>Desafios</a:t>
            </a:r>
            <a:r>
              <a:rPr lang="pt-BR" b="1" dirty="0"/>
              <a:t>:</a:t>
            </a:r>
            <a:r>
              <a:rPr lang="pt-BR" dirty="0"/>
              <a:t> </a:t>
            </a:r>
          </a:p>
          <a:p>
            <a:r>
              <a:rPr lang="pt-BR" dirty="0"/>
              <a:t>• </a:t>
            </a:r>
            <a:r>
              <a:rPr lang="pt-BR" dirty="0" smtClean="0"/>
              <a:t> </a:t>
            </a:r>
            <a:r>
              <a:rPr lang="pt-BR" dirty="0"/>
              <a:t>Nenhum reconhecimento legal da APN </a:t>
            </a:r>
          </a:p>
          <a:p>
            <a:r>
              <a:rPr lang="pt-BR" dirty="0"/>
              <a:t>• </a:t>
            </a:r>
            <a:r>
              <a:rPr lang="pt-BR" dirty="0" smtClean="0"/>
              <a:t> </a:t>
            </a:r>
            <a:r>
              <a:rPr lang="pt-BR" dirty="0"/>
              <a:t>Custo da educação </a:t>
            </a:r>
          </a:p>
          <a:p>
            <a:r>
              <a:rPr lang="pt-BR" dirty="0"/>
              <a:t>• </a:t>
            </a:r>
            <a:r>
              <a:rPr lang="pt-BR" dirty="0" smtClean="0"/>
              <a:t> </a:t>
            </a:r>
            <a:r>
              <a:rPr lang="pt-BR" dirty="0"/>
              <a:t>Faculdade insuficiente </a:t>
            </a:r>
          </a:p>
          <a:p>
            <a:r>
              <a:rPr lang="pt-BR" dirty="0" smtClean="0"/>
              <a:t>• </a:t>
            </a:r>
            <a:r>
              <a:rPr lang="pt-BR" dirty="0"/>
              <a:t>Necessidade de diálogo com os médicos </a:t>
            </a:r>
          </a:p>
          <a:p>
            <a:r>
              <a:rPr lang="pt-BR" dirty="0" smtClean="0"/>
              <a:t>• </a:t>
            </a:r>
            <a:r>
              <a:rPr lang="pt-BR" dirty="0"/>
              <a:t>A comunidade não compreende o papel e é ameaçada pelo papel da APN </a:t>
            </a:r>
          </a:p>
          <a:p>
            <a:r>
              <a:rPr lang="pt-BR" dirty="0" smtClean="0"/>
              <a:t>• </a:t>
            </a:r>
            <a:r>
              <a:rPr lang="pt-BR" dirty="0"/>
              <a:t>Falta de </a:t>
            </a:r>
            <a:r>
              <a:rPr lang="pt-BR" dirty="0" smtClean="0"/>
              <a:t>definição clara </a:t>
            </a:r>
            <a:r>
              <a:rPr lang="pt-BR" dirty="0"/>
              <a:t>do papel </a:t>
            </a:r>
            <a:r>
              <a:rPr lang="pt-BR" dirty="0" smtClean="0"/>
              <a:t>do enfermeiro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6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88125" y="1024569"/>
            <a:ext cx="913298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ESTADOS </a:t>
            </a:r>
            <a:r>
              <a:rPr lang="pt-BR" sz="2400" b="1" dirty="0"/>
              <a:t>UNIDOS</a:t>
            </a:r>
            <a:r>
              <a:rPr lang="pt-BR" sz="2400" dirty="0"/>
              <a:t> </a:t>
            </a:r>
            <a:endParaRPr lang="pt-BR" sz="2400" dirty="0" smtClean="0"/>
          </a:p>
          <a:p>
            <a:endParaRPr lang="pt-BR" dirty="0"/>
          </a:p>
          <a:p>
            <a:r>
              <a:rPr lang="pt-BR" b="1" dirty="0" smtClean="0"/>
              <a:t>Forças</a:t>
            </a:r>
            <a:r>
              <a:rPr lang="pt-BR" b="1" dirty="0"/>
              <a:t>: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• </a:t>
            </a:r>
            <a:r>
              <a:rPr lang="pt-BR" dirty="0"/>
              <a:t>Os estudantes de pós-graduação têm uma preparação bastante </a:t>
            </a:r>
            <a:r>
              <a:rPr lang="pt-BR" dirty="0" smtClean="0"/>
              <a:t>consistente</a:t>
            </a:r>
            <a:endParaRPr lang="pt-BR" dirty="0"/>
          </a:p>
          <a:p>
            <a:r>
              <a:rPr lang="pt-BR" dirty="0"/>
              <a:t>• </a:t>
            </a:r>
            <a:r>
              <a:rPr lang="pt-BR" dirty="0" smtClean="0"/>
              <a:t>Os </a:t>
            </a:r>
            <a:r>
              <a:rPr lang="pt-BR" dirty="0"/>
              <a:t>alunos têm recursos para frequentar a escola ou estão dispostos a contrair dívidas ou ir à escola </a:t>
            </a:r>
            <a:r>
              <a:rPr lang="pt-BR" dirty="0" smtClean="0"/>
              <a:t>em  </a:t>
            </a:r>
            <a:r>
              <a:rPr lang="pt-BR" dirty="0"/>
              <a:t>meio período </a:t>
            </a:r>
          </a:p>
          <a:p>
            <a:r>
              <a:rPr lang="pt-BR" dirty="0"/>
              <a:t>• </a:t>
            </a:r>
            <a:r>
              <a:rPr lang="pt-BR" dirty="0" smtClean="0"/>
              <a:t>Longa </a:t>
            </a:r>
            <a:r>
              <a:rPr lang="pt-BR" dirty="0"/>
              <a:t>história de papel e benefícios que traz aos alunos da APN de hoje </a:t>
            </a:r>
          </a:p>
          <a:p>
            <a:r>
              <a:rPr lang="pt-BR" dirty="0"/>
              <a:t>• </a:t>
            </a:r>
            <a:r>
              <a:rPr lang="pt-BR" dirty="0" smtClean="0"/>
              <a:t>Presença </a:t>
            </a:r>
            <a:r>
              <a:rPr lang="pt-BR" dirty="0"/>
              <a:t>de especialistas clínicos na Academia (EUA) 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Desafios</a:t>
            </a:r>
            <a:r>
              <a:rPr lang="pt-BR" b="1" dirty="0"/>
              <a:t>: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•  Regulamentos distritais , </a:t>
            </a:r>
            <a:r>
              <a:rPr lang="pt-BR" dirty="0"/>
              <a:t>mesmo depois de mais de 50 anos </a:t>
            </a:r>
          </a:p>
          <a:p>
            <a:r>
              <a:rPr lang="pt-BR" dirty="0"/>
              <a:t>• </a:t>
            </a:r>
            <a:r>
              <a:rPr lang="pt-BR" dirty="0" smtClean="0"/>
              <a:t>Equilibrar </a:t>
            </a:r>
            <a:r>
              <a:rPr lang="pt-BR" dirty="0"/>
              <a:t>a escola e a vida com um forte compromisso escolar </a:t>
            </a:r>
          </a:p>
          <a:p>
            <a:r>
              <a:rPr lang="pt-BR" dirty="0"/>
              <a:t>• </a:t>
            </a:r>
            <a:r>
              <a:rPr lang="pt-BR" dirty="0" smtClean="0"/>
              <a:t>Falta </a:t>
            </a:r>
            <a:r>
              <a:rPr lang="pt-BR" dirty="0"/>
              <a:t>de locais clínicos / competição por locais clínicos </a:t>
            </a:r>
          </a:p>
          <a:p>
            <a:r>
              <a:rPr lang="pt-BR" dirty="0"/>
              <a:t>• </a:t>
            </a:r>
            <a:r>
              <a:rPr lang="pt-BR" dirty="0" smtClean="0"/>
              <a:t>Custo </a:t>
            </a:r>
            <a:r>
              <a:rPr lang="pt-BR" dirty="0"/>
              <a:t>da educação </a:t>
            </a:r>
          </a:p>
        </p:txBody>
      </p:sp>
    </p:spTree>
    <p:extLst>
      <p:ext uri="{BB962C8B-B14F-4D97-AF65-F5344CB8AC3E}">
        <p14:creationId xmlns:p14="http://schemas.microsoft.com/office/powerpoint/2010/main" val="5696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6598" y="980501"/>
            <a:ext cx="84499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r>
              <a:rPr lang="pt-BR" sz="2400" b="1" dirty="0" smtClean="0"/>
              <a:t>CANADÁ</a:t>
            </a:r>
            <a:r>
              <a:rPr lang="pt-BR" sz="2400" dirty="0" smtClean="0"/>
              <a:t> </a:t>
            </a:r>
          </a:p>
          <a:p>
            <a:endParaRPr lang="pt-BR" dirty="0"/>
          </a:p>
          <a:p>
            <a:r>
              <a:rPr lang="pt-BR" b="1" dirty="0" smtClean="0"/>
              <a:t>Forças</a:t>
            </a:r>
            <a:r>
              <a:rPr lang="pt-BR" b="1" dirty="0"/>
              <a:t>: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• </a:t>
            </a:r>
            <a:r>
              <a:rPr lang="pt-BR" dirty="0"/>
              <a:t>Os enfermeiros têm programas de pós-graduação padronizados, tornando os programas APN bastante consistentes 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Desafios</a:t>
            </a:r>
            <a:r>
              <a:rPr lang="pt-BR" b="1" dirty="0"/>
              <a:t>: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• </a:t>
            </a:r>
            <a:r>
              <a:rPr lang="pt-BR" dirty="0"/>
              <a:t>Número insuficiente de professores preparados para o tratamento </a:t>
            </a:r>
            <a:r>
              <a:rPr lang="pt-BR" dirty="0" smtClean="0"/>
              <a:t>clinico  </a:t>
            </a:r>
            <a:r>
              <a:rPr lang="pt-BR" dirty="0"/>
              <a:t>que são </a:t>
            </a:r>
            <a:r>
              <a:rPr lang="pt-BR" dirty="0" err="1"/>
              <a:t>APNs</a:t>
            </a:r>
            <a:r>
              <a:rPr lang="pt-BR" dirty="0"/>
              <a:t> </a:t>
            </a:r>
          </a:p>
          <a:p>
            <a:r>
              <a:rPr lang="pt-BR" dirty="0"/>
              <a:t>• </a:t>
            </a:r>
            <a:r>
              <a:rPr lang="pt-BR" dirty="0" smtClean="0"/>
              <a:t>Custo </a:t>
            </a:r>
            <a:r>
              <a:rPr lang="pt-BR" dirty="0"/>
              <a:t>da educação </a:t>
            </a:r>
          </a:p>
          <a:p>
            <a:r>
              <a:rPr lang="pt-BR" dirty="0"/>
              <a:t>• </a:t>
            </a:r>
            <a:r>
              <a:rPr lang="pt-BR" dirty="0" smtClean="0"/>
              <a:t>Salários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9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48998" y="1121884"/>
            <a:ext cx="821858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CHILE</a:t>
            </a:r>
            <a:r>
              <a:rPr lang="pt-BR" sz="2400" dirty="0"/>
              <a:t>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b="1" dirty="0" smtClean="0"/>
              <a:t>Forças</a:t>
            </a:r>
            <a:r>
              <a:rPr lang="pt-BR" b="1" dirty="0"/>
              <a:t>:</a:t>
            </a:r>
            <a:r>
              <a:rPr lang="pt-BR" dirty="0"/>
              <a:t> </a:t>
            </a:r>
          </a:p>
          <a:p>
            <a:r>
              <a:rPr lang="pt-BR" dirty="0" smtClean="0"/>
              <a:t>• </a:t>
            </a:r>
            <a:r>
              <a:rPr lang="pt-BR" dirty="0"/>
              <a:t>Forte desenvolvimento no nível de graduação </a:t>
            </a:r>
          </a:p>
          <a:p>
            <a:r>
              <a:rPr lang="pt-BR" dirty="0"/>
              <a:t>• </a:t>
            </a:r>
            <a:r>
              <a:rPr lang="pt-BR" dirty="0" smtClean="0"/>
              <a:t>Colaboração </a:t>
            </a:r>
            <a:r>
              <a:rPr lang="pt-BR" dirty="0"/>
              <a:t>entre associação de enfermagem e instituições acadêmicas </a:t>
            </a:r>
          </a:p>
          <a:p>
            <a:r>
              <a:rPr lang="pt-BR" dirty="0"/>
              <a:t>• </a:t>
            </a:r>
            <a:r>
              <a:rPr lang="pt-BR" dirty="0" smtClean="0"/>
              <a:t>A </a:t>
            </a:r>
            <a:r>
              <a:rPr lang="pt-BR" dirty="0"/>
              <a:t>APN tem sido discutida a nível nacional durante cinco anos </a:t>
            </a:r>
          </a:p>
          <a:p>
            <a:r>
              <a:rPr lang="pt-BR" dirty="0"/>
              <a:t>• </a:t>
            </a:r>
            <a:r>
              <a:rPr lang="pt-BR" dirty="0" smtClean="0"/>
              <a:t>Existe </a:t>
            </a:r>
            <a:r>
              <a:rPr lang="pt-BR" dirty="0"/>
              <a:t>uma necessidade nacional e regional de APN </a:t>
            </a:r>
          </a:p>
          <a:p>
            <a:r>
              <a:rPr lang="pt-BR" dirty="0"/>
              <a:t>• </a:t>
            </a:r>
            <a:r>
              <a:rPr lang="pt-BR" dirty="0" smtClean="0"/>
              <a:t>Foram </a:t>
            </a:r>
            <a:r>
              <a:rPr lang="pt-BR" dirty="0"/>
              <a:t>tomadas muitas medidas em relação ao papel da APN </a:t>
            </a:r>
          </a:p>
          <a:p>
            <a:r>
              <a:rPr lang="pt-BR" dirty="0"/>
              <a:t>• </a:t>
            </a:r>
            <a:r>
              <a:rPr lang="pt-BR" dirty="0" smtClean="0"/>
              <a:t>Parteira </a:t>
            </a:r>
            <a:r>
              <a:rPr lang="pt-BR" dirty="0"/>
              <a:t>praticando a APN na saúde da mulher </a:t>
            </a:r>
          </a:p>
          <a:p>
            <a:endParaRPr lang="pt-BR" b="1" dirty="0" smtClean="0"/>
          </a:p>
          <a:p>
            <a:r>
              <a:rPr lang="pt-BR" b="1" dirty="0" smtClean="0"/>
              <a:t>Desafios</a:t>
            </a:r>
            <a:r>
              <a:rPr lang="pt-BR" b="1" dirty="0"/>
              <a:t>: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• Falta </a:t>
            </a:r>
            <a:r>
              <a:rPr lang="pt-BR" dirty="0"/>
              <a:t>de regulamentação e financiamento </a:t>
            </a:r>
          </a:p>
          <a:p>
            <a:r>
              <a:rPr lang="pt-BR" dirty="0"/>
              <a:t>• </a:t>
            </a:r>
            <a:r>
              <a:rPr lang="pt-BR" dirty="0" smtClean="0"/>
              <a:t> </a:t>
            </a:r>
            <a:r>
              <a:rPr lang="pt-BR" dirty="0"/>
              <a:t>Confusão de papéis: enfermeiros e parteiras e sobreposição </a:t>
            </a:r>
          </a:p>
          <a:p>
            <a:r>
              <a:rPr lang="pt-BR" dirty="0"/>
              <a:t>• </a:t>
            </a:r>
            <a:r>
              <a:rPr lang="pt-BR" dirty="0" smtClean="0"/>
              <a:t>Autoridade dos municípios </a:t>
            </a:r>
            <a:r>
              <a:rPr lang="pt-BR" dirty="0"/>
              <a:t>na APS </a:t>
            </a:r>
          </a:p>
          <a:p>
            <a:r>
              <a:rPr lang="pt-BR" dirty="0"/>
              <a:t>• </a:t>
            </a:r>
            <a:r>
              <a:rPr lang="pt-BR" dirty="0" smtClean="0"/>
              <a:t>Sistema </a:t>
            </a:r>
            <a:r>
              <a:rPr lang="pt-BR" dirty="0"/>
              <a:t>de saúde governado por médicos </a:t>
            </a:r>
          </a:p>
          <a:p>
            <a:r>
              <a:rPr lang="pt-BR" dirty="0"/>
              <a:t>• </a:t>
            </a:r>
            <a:r>
              <a:rPr lang="pt-BR" dirty="0" smtClean="0"/>
              <a:t>Cuidados </a:t>
            </a:r>
            <a:r>
              <a:rPr lang="pt-BR" dirty="0"/>
              <a:t>hospitalares priorizados sobre cuidados preventivos </a:t>
            </a:r>
          </a:p>
          <a:p>
            <a:r>
              <a:rPr lang="pt-BR" dirty="0"/>
              <a:t>• </a:t>
            </a:r>
            <a:r>
              <a:rPr lang="pt-BR" dirty="0" smtClean="0"/>
              <a:t>Fraca </a:t>
            </a:r>
            <a:r>
              <a:rPr lang="pt-BR" dirty="0"/>
              <a:t>liderança da enfermagem </a:t>
            </a:r>
          </a:p>
        </p:txBody>
      </p:sp>
    </p:spTree>
    <p:extLst>
      <p:ext uri="{BB962C8B-B14F-4D97-AF65-F5344CB8AC3E}">
        <p14:creationId xmlns:p14="http://schemas.microsoft.com/office/powerpoint/2010/main" val="37853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97446" y="1057619"/>
            <a:ext cx="8681291" cy="483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49846" y="1210019"/>
            <a:ext cx="8681291" cy="478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Forças: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 ESF espaço 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APNs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(menos competição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 Programas de residência existentes com especialização em 2 anos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Mestrado acadêmico e Mestrado Profissional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 smtClean="0"/>
              <a:t>Desafios</a:t>
            </a:r>
            <a:r>
              <a:rPr lang="pt-BR" b="1" dirty="0"/>
              <a:t>: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• </a:t>
            </a:r>
            <a:r>
              <a:rPr lang="pt-BR" dirty="0"/>
              <a:t>Falta de compreensão da </a:t>
            </a:r>
            <a:r>
              <a:rPr lang="pt-BR" dirty="0" smtClean="0"/>
              <a:t>APN pelo  </a:t>
            </a:r>
            <a:r>
              <a:rPr lang="pt-BR" dirty="0"/>
              <a:t>Ministério da Saúde </a:t>
            </a:r>
          </a:p>
          <a:p>
            <a:r>
              <a:rPr lang="pt-BR" dirty="0" smtClean="0"/>
              <a:t>• </a:t>
            </a:r>
            <a:r>
              <a:rPr lang="pt-BR" dirty="0"/>
              <a:t>Mestrado profissional, teórico não clínico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86429" y="1189822"/>
            <a:ext cx="8471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MÉXICO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Pontos </a:t>
            </a:r>
            <a:r>
              <a:rPr lang="pt-BR" b="1" dirty="0"/>
              <a:t>fortes</a:t>
            </a:r>
            <a:r>
              <a:rPr lang="pt-BR" dirty="0"/>
              <a:t> : </a:t>
            </a:r>
          </a:p>
          <a:p>
            <a:r>
              <a:rPr lang="pt-BR" dirty="0" smtClean="0"/>
              <a:t>• </a:t>
            </a:r>
            <a:r>
              <a:rPr lang="pt-BR" dirty="0"/>
              <a:t>O papel da enfermeira é bem reconhecido na atenção </a:t>
            </a:r>
            <a:r>
              <a:rPr lang="pt-BR" dirty="0" smtClean="0"/>
              <a:t>primária</a:t>
            </a:r>
            <a:r>
              <a:rPr lang="pt-BR" dirty="0" smtClean="0"/>
              <a:t>. O </a:t>
            </a:r>
            <a:r>
              <a:rPr lang="pt-BR" dirty="0"/>
              <a:t>papel de especialista em enfermagem é </a:t>
            </a:r>
            <a:r>
              <a:rPr lang="pt-BR" dirty="0" smtClean="0"/>
              <a:t>aceito; </a:t>
            </a:r>
            <a:endParaRPr lang="pt-BR" dirty="0"/>
          </a:p>
          <a:p>
            <a:r>
              <a:rPr lang="pt-BR" dirty="0" smtClean="0"/>
              <a:t>• </a:t>
            </a:r>
            <a:r>
              <a:rPr lang="pt-BR" dirty="0"/>
              <a:t>Mestres clínicos </a:t>
            </a:r>
            <a:r>
              <a:rPr lang="pt-BR" dirty="0" smtClean="0"/>
              <a:t>definidos; </a:t>
            </a:r>
            <a:endParaRPr lang="pt-BR" dirty="0"/>
          </a:p>
          <a:p>
            <a:r>
              <a:rPr lang="pt-BR" dirty="0" smtClean="0"/>
              <a:t>• </a:t>
            </a:r>
            <a:r>
              <a:rPr lang="pt-BR" dirty="0"/>
              <a:t>Reconhecer a necessidade de melhor educar os profissionais de saúde 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 smtClean="0"/>
              <a:t>• </a:t>
            </a:r>
            <a:r>
              <a:rPr lang="pt-BR" dirty="0"/>
              <a:t>Programas de especialidade de enfermagem já </a:t>
            </a:r>
            <a:r>
              <a:rPr lang="pt-BR" dirty="0" smtClean="0"/>
              <a:t>estabelecidos; </a:t>
            </a:r>
            <a:endParaRPr lang="pt-BR" dirty="0"/>
          </a:p>
          <a:p>
            <a:r>
              <a:rPr lang="pt-BR" dirty="0" smtClean="0"/>
              <a:t>• </a:t>
            </a:r>
            <a:r>
              <a:rPr lang="pt-BR" dirty="0"/>
              <a:t>Ministro da Saúde ex-presidente </a:t>
            </a:r>
            <a:r>
              <a:rPr lang="pt-BR" dirty="0" smtClean="0"/>
              <a:t>universitário</a:t>
            </a:r>
            <a:r>
              <a:rPr lang="pt-BR" dirty="0" smtClean="0"/>
              <a:t>. Tem </a:t>
            </a:r>
            <a:r>
              <a:rPr lang="pt-BR" dirty="0"/>
              <a:t>aumentado a compreensão da APN </a:t>
            </a:r>
            <a:r>
              <a:rPr lang="pt-BR" dirty="0" smtClean="0"/>
              <a:t>e seus problemas</a:t>
            </a:r>
            <a:endParaRPr lang="pt-BR" dirty="0"/>
          </a:p>
          <a:p>
            <a:endParaRPr lang="pt-BR" b="1" dirty="0" smtClean="0"/>
          </a:p>
          <a:p>
            <a:r>
              <a:rPr lang="pt-BR" b="1" dirty="0" smtClean="0"/>
              <a:t>Desafios</a:t>
            </a:r>
            <a:r>
              <a:rPr lang="pt-BR" b="1" dirty="0"/>
              <a:t>:</a:t>
            </a:r>
            <a:r>
              <a:rPr lang="pt-BR" dirty="0"/>
              <a:t> </a:t>
            </a:r>
          </a:p>
          <a:p>
            <a:r>
              <a:rPr lang="pt-BR" dirty="0" smtClean="0"/>
              <a:t>• </a:t>
            </a:r>
            <a:r>
              <a:rPr lang="pt-BR" dirty="0"/>
              <a:t>Diferentes níveis </a:t>
            </a:r>
            <a:r>
              <a:rPr lang="pt-BR" dirty="0" smtClean="0"/>
              <a:t>acadêmicos. A </a:t>
            </a:r>
            <a:r>
              <a:rPr lang="pt-BR" dirty="0"/>
              <a:t>maioria dos enfermeiros tem treinamento técnico (28</a:t>
            </a:r>
            <a:r>
              <a:rPr lang="pt-BR" dirty="0" smtClean="0"/>
              <a:t>%).A </a:t>
            </a:r>
            <a:r>
              <a:rPr lang="pt-BR" dirty="0"/>
              <a:t>maioria das escolas de enfermagem são técnicas (México) </a:t>
            </a:r>
          </a:p>
        </p:txBody>
      </p:sp>
    </p:spTree>
    <p:extLst>
      <p:ext uri="{BB962C8B-B14F-4D97-AF65-F5344CB8AC3E}">
        <p14:creationId xmlns:p14="http://schemas.microsoft.com/office/powerpoint/2010/main" val="1947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62699" y="1112704"/>
            <a:ext cx="87363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 </a:t>
            </a:r>
            <a:r>
              <a:rPr lang="pt-B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Paises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Latino- Americanos melhor preparados para EPA  na APS:</a:t>
            </a:r>
          </a:p>
          <a:p>
            <a:r>
              <a:rPr lang="pt-BR" sz="2400" dirty="0" smtClean="0"/>
              <a:t>                 Brasil, Chile </a:t>
            </a:r>
            <a:r>
              <a:rPr lang="pt-BR" sz="2400" dirty="0" err="1" smtClean="0"/>
              <a:t>Colombia</a:t>
            </a:r>
            <a:r>
              <a:rPr lang="pt-BR" sz="2400" dirty="0" smtClean="0"/>
              <a:t> e </a:t>
            </a:r>
            <a:r>
              <a:rPr lang="pt-BR" sz="2400" dirty="0" err="1" smtClean="0"/>
              <a:t>Mexico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endParaRPr lang="pt-BR" dirty="0" smtClean="0"/>
          </a:p>
          <a:p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Principais Barreiras  Para introdução da EPA  </a:t>
            </a:r>
            <a:r>
              <a:rPr lang="pt-B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 </a:t>
            </a:r>
            <a:r>
              <a:rPr lang="pt-B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América 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Latina e no Caribe:</a:t>
            </a:r>
          </a:p>
          <a:p>
            <a:endParaRPr lang="pt-B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Clareza na definição dos papeis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legislação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regulação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Os programas de Educação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Recursos Financeiros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Resistencia dos médicos</a:t>
            </a:r>
          </a:p>
        </p:txBody>
      </p:sp>
    </p:spTree>
    <p:extLst>
      <p:ext uri="{BB962C8B-B14F-4D97-AF65-F5344CB8AC3E}">
        <p14:creationId xmlns:p14="http://schemas.microsoft.com/office/powerpoint/2010/main" val="2133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26" y="867609"/>
            <a:ext cx="7600299" cy="49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873886" y="-320731"/>
            <a:ext cx="9143640" cy="1841059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fontAlgn="base"/>
            <a:r>
              <a:rPr lang="pt-BR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Cofen</a:t>
            </a:r>
            <a:r>
              <a:rPr lang="pt-BR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discute práticas avançadas de Enfermagem na OPAS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344057" y="2071171"/>
            <a:ext cx="9121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presidente do Conselho Federal de Enfermagem, Manoel Neri, e a vice-presidente Irene </a:t>
            </a:r>
            <a:r>
              <a:rPr lang="pt-BR" dirty="0" smtClean="0"/>
              <a:t>Ferreira nos dias 05 e 06/11/2015, participam </a:t>
            </a:r>
            <a:r>
              <a:rPr lang="pt-BR" dirty="0"/>
              <a:t>de </a:t>
            </a:r>
            <a:r>
              <a:rPr lang="pt-BR" dirty="0" smtClean="0"/>
              <a:t> </a:t>
            </a:r>
            <a:r>
              <a:rPr lang="pt-BR" dirty="0"/>
              <a:t>reunião na sede da Organização </a:t>
            </a:r>
            <a:r>
              <a:rPr lang="pt-BR" dirty="0" err="1"/>
              <a:t>Panamericana</a:t>
            </a:r>
            <a:r>
              <a:rPr lang="pt-BR" dirty="0"/>
              <a:t> de Saúde (OPAS), </a:t>
            </a:r>
            <a:r>
              <a:rPr lang="pt-BR" dirty="0" smtClean="0"/>
              <a:t>em </a:t>
            </a:r>
            <a:r>
              <a:rPr lang="pt-BR" dirty="0"/>
              <a:t>Washington, para discutir a Enfermagem de prática avançada, com base nas experiência canadense e americanas, que vêm sendo implementadas desde a década de 1960.</a:t>
            </a:r>
          </a:p>
          <a:p>
            <a:endParaRPr lang="pt-BR" dirty="0"/>
          </a:p>
          <a:p>
            <a:r>
              <a:rPr lang="pt-BR" dirty="0"/>
              <a:t>A OPAS discute estratégias para implementar a Enfermagem de prática avançada no Brasil, voltada para a atenção primária à saúde (APS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O objetivo é aumentar o escopo de práticas do enfermeiro, desenvolvendo e aprofundando o trabalho </a:t>
            </a:r>
            <a:r>
              <a:rPr lang="pt-BR" dirty="0" smtClean="0"/>
              <a:t>Inter profissional </a:t>
            </a:r>
            <a:r>
              <a:rPr lang="pt-BR" dirty="0"/>
              <a:t>na atenção básica. </a:t>
            </a:r>
            <a:r>
              <a:rPr lang="pt-BR" dirty="0" smtClean="0"/>
              <a:t>A </a:t>
            </a:r>
            <a:r>
              <a:rPr lang="pt-BR" dirty="0"/>
              <a:t>formação busca um perfil de profissional com alta resolutividade, preferencialmente em nível de mestrado profissional e residência vinculada ao mestrado profissional.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.                                                                           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551"/>
            <a:ext cx="3569465" cy="31948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3551"/>
            <a:ext cx="3428082" cy="31177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801518" y="1573576"/>
            <a:ext cx="5453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OBRIGADA</a:t>
            </a:r>
            <a:endParaRPr lang="pt-BR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21865" y="3426246"/>
            <a:ext cx="729500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NADIA MATTOS RAMALHO</a:t>
            </a:r>
          </a:p>
          <a:p>
            <a:r>
              <a:rPr lang="pt-BR" dirty="0" smtClean="0">
                <a:hlinkClick r:id="rId3"/>
              </a:rPr>
              <a:t>nadia.ramalho@cofen.gov.br</a:t>
            </a:r>
            <a:endParaRPr lang="pt-BR" dirty="0" smtClean="0"/>
          </a:p>
          <a:p>
            <a:endParaRPr lang="pt-BR" dirty="0"/>
          </a:p>
          <a:p>
            <a:r>
              <a:rPr lang="pt-BR" sz="1600" dirty="0" smtClean="0"/>
              <a:t>CONSELHEIRA FEDERAL</a:t>
            </a:r>
          </a:p>
          <a:p>
            <a:r>
              <a:rPr lang="pt-BR" sz="1600" dirty="0" smtClean="0"/>
              <a:t>ENFERMEIRA ESPECIALISTA EM SAUDE PUBLICA  - ESCOLA NACIONAL DE SAUDE PUBLICA - ENSP /FIO CRUZ</a:t>
            </a:r>
          </a:p>
          <a:p>
            <a:r>
              <a:rPr lang="pt-BR" sz="1600" dirty="0" smtClean="0"/>
              <a:t>MBA GESTÃO EM SAUDE – FJG/Universidade Candido Mendes </a:t>
            </a:r>
            <a:endParaRPr lang="pt-BR" sz="1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3" y="1052110"/>
            <a:ext cx="3428082" cy="31177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3" y="1204510"/>
            <a:ext cx="3428082" cy="31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818" y="1068635"/>
            <a:ext cx="9143640" cy="1680839"/>
          </a:xfrm>
        </p:spPr>
        <p:txBody>
          <a:bodyPr/>
          <a:lstStyle/>
          <a:p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FORMAÇÃO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 ENFERMAGEM DE PRÁTICA AVANÇADA NA ATENÇÃO PRIMÁRIA EM SAÚDE: PROPOSTA PARA O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21176" y="2875402"/>
            <a:ext cx="9298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Associação </a:t>
            </a:r>
            <a:r>
              <a:rPr lang="pt-BR" sz="2800" dirty="0"/>
              <a:t>Brasileira de </a:t>
            </a:r>
            <a:r>
              <a:rPr lang="pt-BR" sz="2800" dirty="0" smtClean="0"/>
              <a:t>Enfermagem – ABEN</a:t>
            </a:r>
          </a:p>
          <a:p>
            <a:r>
              <a:rPr lang="pt-BR" sz="2800" dirty="0"/>
              <a:t>Conselho Federal de Enfermagem - </a:t>
            </a:r>
            <a:r>
              <a:rPr lang="pt-BR" sz="2800" dirty="0" err="1" smtClean="0"/>
              <a:t>Cofen</a:t>
            </a:r>
            <a:endParaRPr lang="pt-BR" sz="2800" dirty="0"/>
          </a:p>
          <a:p>
            <a:r>
              <a:rPr lang="pt-BR" sz="2800" dirty="0" smtClean="0"/>
              <a:t>Coordenação </a:t>
            </a:r>
            <a:r>
              <a:rPr lang="pt-BR" sz="2800" dirty="0"/>
              <a:t>da Área de Enfermagem - CAPES</a:t>
            </a:r>
          </a:p>
          <a:p>
            <a:r>
              <a:rPr lang="pt-BR" sz="2800" dirty="0"/>
              <a:t>Coordenação Geral das Residências em Saúde - MEC</a:t>
            </a:r>
          </a:p>
        </p:txBody>
      </p:sp>
    </p:spTree>
    <p:extLst>
      <p:ext uri="{BB962C8B-B14F-4D97-AF65-F5344CB8AC3E}">
        <p14:creationId xmlns:p14="http://schemas.microsoft.com/office/powerpoint/2010/main" val="29534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5248" y="892366"/>
            <a:ext cx="9816029" cy="568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POTENCIALIDADES PARA IMPLANTAÇÃO DAS PRÁTICAS AVANÇADAS EM ENFERMAGEM NO BRASIL</a:t>
            </a:r>
          </a:p>
          <a:p>
            <a:pPr>
              <a:lnSpc>
                <a:spcPct val="115000"/>
              </a:lnSpc>
              <a:spcAft>
                <a:spcPts val="335"/>
              </a:spcAft>
            </a:pPr>
            <a:r>
              <a:rPr lang="pt-BR" sz="2800" b="1" i="1" dirty="0" smtClean="0"/>
              <a:t>                            Facilitadores</a:t>
            </a:r>
            <a:endParaRPr lang="pt-BR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Sistema de atenção à saúde no Brasil, constituído pelo SUS; </a:t>
            </a:r>
            <a:endParaRPr lang="pt-B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Sistema de pós-graduação em enfermagem já estabelecidos; </a:t>
            </a:r>
            <a:endParaRPr lang="pt-B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Expansão dos programas de residências em enfermagem; </a:t>
            </a:r>
            <a:endParaRPr lang="pt-B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Apoio das organizações profissionais da enfermagem; </a:t>
            </a:r>
            <a:endParaRPr lang="pt-B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Legislação do exercício profissional de enfermagem e protocolos que preveem ações de prática  </a:t>
            </a: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avançada</a:t>
            </a: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B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Políticas de estímulo da CAPES para mestrado profissional ;</a:t>
            </a:r>
            <a:endParaRPr lang="pt-B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Mobilização da OPAS para formação de recursos humanos em enfermagem para pratica avançada; </a:t>
            </a:r>
            <a:endParaRPr lang="pt-B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Vínculo entre os enfermeiros de atenção primária e a comunidade.  </a:t>
            </a:r>
            <a:endParaRPr lang="pt-B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335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90670" y="969484"/>
            <a:ext cx="9970265" cy="546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335"/>
              </a:spcAft>
            </a:pPr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POTENCIALIDADES PARA IMPLANTAÇÃO DAS PRÁTICAS AVANÇADAS EM ENFERMAGEM NO BRASIL</a:t>
            </a:r>
          </a:p>
          <a:p>
            <a:pPr marL="457200" indent="-45720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endParaRPr lang="pt-BR" sz="2000" b="1" i="1" dirty="0"/>
          </a:p>
          <a:p>
            <a:pPr>
              <a:lnSpc>
                <a:spcPct val="115000"/>
              </a:lnSpc>
              <a:spcAft>
                <a:spcPts val="335"/>
              </a:spcAft>
            </a:pPr>
            <a:r>
              <a:rPr lang="pt-BR" sz="2800" b="1" i="1" dirty="0" smtClean="0"/>
              <a:t>                       Desafios</a:t>
            </a:r>
            <a:r>
              <a:rPr lang="pt-BR" sz="2800" b="1" i="1" dirty="0"/>
              <a:t>:</a:t>
            </a:r>
            <a:endParaRPr lang="pt-BR" sz="2800" dirty="0"/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Resistência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 profissionais de saúde em especial corporações médicas; 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Escassez de corpo docente com prática clínica para formação em EPA; 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Deficiências na regulação do ensino e prática; 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Marco da regulação legal das práticas profissionais ainda restrito;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Financiamento; 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Falta cultura de trabalho </a:t>
            </a:r>
            <a:r>
              <a:rPr lang="pt-BR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interprofissional</a:t>
            </a: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colaborativo;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biomédico; 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Falta de clareza dos profissionais de enfermagem sobre o significado de EPA.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335"/>
              </a:spcAft>
              <a:buFont typeface="Arial" panose="020B0604020202020204" pitchFamily="34" charset="0"/>
              <a:buChar char="•"/>
            </a:pPr>
            <a:endParaRPr lang="pt-BR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05918" y="1388125"/>
            <a:ext cx="824061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Perfil do enfermeiro em práticas avançadas</a:t>
            </a: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sz="2400" dirty="0"/>
              <a:t>Enfermeiros que adquiriram uma base de conhecimentos especializados em atenção primária a saúde, capacitados para tomar decisões complexas, com competência clínica e autonomia para desenvolver uma prática avançada. Profissional com liderança, competência clínica e perfil de atuação na atenção primária a saúde junto a crianças, mulheres, adultos e idosos, na perspectiva de uma atenção integral, </a:t>
            </a:r>
            <a:r>
              <a:rPr lang="pt-BR" sz="2400" dirty="0" err="1"/>
              <a:t>interprofissional</a:t>
            </a:r>
            <a:r>
              <a:rPr lang="pt-BR" sz="2400" dirty="0"/>
              <a:t>, colaborativa e com foco na pessoa, família e comunidade. </a:t>
            </a:r>
          </a:p>
        </p:txBody>
      </p:sp>
    </p:spTree>
    <p:extLst>
      <p:ext uri="{BB962C8B-B14F-4D97-AF65-F5344CB8AC3E}">
        <p14:creationId xmlns:p14="http://schemas.microsoft.com/office/powerpoint/2010/main" val="19075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38978" y="1090670"/>
            <a:ext cx="993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ompetências </a:t>
            </a:r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enfermeiro em práticas avançadas: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64395" y="1817783"/>
            <a:ext cx="9011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a) Capacidade de desenvolvimento do cuidado, incluindo atividades de prevenção, promoção, terapêutica e reabilitação, atuando com base em conhecimento técnico-científico, ou seja, prática clínica pautada em evidências e no pensamento crítico e analítico;</a:t>
            </a:r>
          </a:p>
          <a:p>
            <a:pPr algn="just"/>
            <a:r>
              <a:rPr lang="pt-BR" dirty="0"/>
              <a:t>b) Capacidade para identificar, avaliar e estabelecer o diagnóstico clínico por meio da Sistematização da Assistência de Enfermagem (SAE) na atenção básica; </a:t>
            </a:r>
          </a:p>
          <a:p>
            <a:pPr algn="just"/>
            <a:r>
              <a:rPr lang="pt-BR" dirty="0"/>
              <a:t>c) Capacidade em prática clínica desenvolvida de forma articulada e colaborativa com outros profissionais numa perspectiva </a:t>
            </a:r>
            <a:r>
              <a:rPr lang="pt-BR" dirty="0" smtClean="0"/>
              <a:t>Inter profissional </a:t>
            </a:r>
            <a:r>
              <a:rPr lang="pt-BR" dirty="0"/>
              <a:t>(WHO, 2010);</a:t>
            </a:r>
          </a:p>
          <a:p>
            <a:pPr algn="just"/>
            <a:r>
              <a:rPr lang="pt-BR" dirty="0"/>
              <a:t>d) Liderança colaborativa junto à equipe de saúde assumindo o controle da referência e contra referência com foco no usuário e no seguimento das redes de cuidado; </a:t>
            </a:r>
          </a:p>
          <a:p>
            <a:pPr algn="just"/>
            <a:r>
              <a:rPr lang="pt-BR" dirty="0"/>
              <a:t>e) Habilidades de investigação, inclusive para guiar o trabalho clínico, mas também contribuindo na definição de políticas, quer para a profissão, quer para a saúde;</a:t>
            </a:r>
          </a:p>
          <a:p>
            <a:pPr algn="just"/>
            <a:r>
              <a:rPr lang="pt-BR" dirty="0"/>
              <a:t>f) Ser capaz de fazer de compreender o acolhimento e a educação em saúde como tecnologias de cuidado.</a:t>
            </a:r>
          </a:p>
        </p:txBody>
      </p:sp>
    </p:spTree>
    <p:extLst>
      <p:ext uri="{BB962C8B-B14F-4D97-AF65-F5344CB8AC3E}">
        <p14:creationId xmlns:p14="http://schemas.microsoft.com/office/powerpoint/2010/main" val="34179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9484" y="1145754"/>
            <a:ext cx="9441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ICN recomenda o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Programas de Mestrado, com o objetivo de integrar pesquisa, educação, prática e gestão, permitindo um alto grau de autonomia profissional com o desenvolvimento de habilidades de avaliação de saúde avançadas, habilidades de tomada de decisão e de raciocínio 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diagnóstico.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045" y="3257823"/>
            <a:ext cx="6121910" cy="3423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07615" y="4142343"/>
            <a:ext cx="870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No Brasil a pós-graduação a começar pela </a:t>
            </a:r>
            <a:r>
              <a:rPr lang="pt-BR" sz="2400" b="1" dirty="0"/>
              <a:t>residência em enfermagem</a:t>
            </a:r>
            <a:r>
              <a:rPr lang="pt-BR" sz="2400" dirty="0"/>
              <a:t> e o </a:t>
            </a:r>
            <a:r>
              <a:rPr lang="pt-BR" sz="2400" b="1" dirty="0"/>
              <a:t>mestrado profissional em enfermagem</a:t>
            </a:r>
            <a:r>
              <a:rPr lang="pt-BR" sz="2400" dirty="0"/>
              <a:t> podem ter interface com os propósitos da Prática Avançada de </a:t>
            </a:r>
            <a:r>
              <a:rPr lang="pt-BR" sz="2400" dirty="0" smtClean="0"/>
              <a:t>Enfermagem.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603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4911" y="1002535"/>
            <a:ext cx="10080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CÚPULA DE ENFERMAGEM EM PRÁTICA AVANÇADA: DESENVOLVENDO AVANÇADAS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COMPETÊNCIAS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 ENFERMAGEM NA AMÉRICA LATINA PARA CONTRIBUIR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                                           SAÚDE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UNIVERSAL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r>
              <a:rPr lang="pt-BR" b="1" dirty="0" smtClean="0"/>
              <a:t>                      ANN </a:t>
            </a:r>
            <a:r>
              <a:rPr lang="pt-BR" b="1" dirty="0"/>
              <a:t>ARBOR, MICHIGAN, USA</a:t>
            </a:r>
            <a:r>
              <a:rPr lang="pt-BR" dirty="0"/>
              <a:t> </a:t>
            </a:r>
            <a:r>
              <a:rPr lang="pt-BR" b="1" dirty="0"/>
              <a:t>ANN ARBOR, MICHIGAN, EUA</a:t>
            </a:r>
            <a:r>
              <a:rPr lang="pt-BR" dirty="0"/>
              <a:t> </a:t>
            </a:r>
          </a:p>
          <a:p>
            <a:r>
              <a:rPr lang="pt-BR" b="1" dirty="0" smtClean="0"/>
              <a:t>                                                      7-9 </a:t>
            </a:r>
            <a:r>
              <a:rPr lang="pt-BR" b="1" dirty="0"/>
              <a:t>de abril de 2016</a:t>
            </a:r>
            <a:r>
              <a:rPr lang="pt-BR" dirty="0"/>
              <a:t>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2325" y="24490363"/>
            <a:ext cx="12192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53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sng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A OPAS está promovendo a discussão sobre o alargamento do âmbito da prática de enfermagem na APS na América Latina.</a:t>
            </a: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2325" y="24672925"/>
            <a:ext cx="12192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53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sng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América Latina e Caribe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56771" y="2732183"/>
            <a:ext cx="9375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A OPAS está promovendo a discussão sobre o </a:t>
            </a:r>
            <a:r>
              <a:rPr lang="pt-BR" dirty="0" smtClean="0"/>
              <a:t>avanço da </a:t>
            </a:r>
            <a:r>
              <a:rPr lang="pt-BR" dirty="0"/>
              <a:t>prática de enfermagem na APS na América </a:t>
            </a:r>
            <a:r>
              <a:rPr lang="pt-BR" dirty="0" smtClean="0"/>
              <a:t>Latina </a:t>
            </a:r>
            <a:r>
              <a:rPr lang="pt-BR" dirty="0"/>
              <a:t>e Caribe </a:t>
            </a:r>
            <a:r>
              <a:rPr lang="pt-BR" dirty="0" smtClean="0"/>
              <a:t>e o </a:t>
            </a:r>
            <a:r>
              <a:rPr lang="pt-BR" dirty="0"/>
              <a:t>papel da APN </a:t>
            </a:r>
            <a:r>
              <a:rPr lang="pt-BR" dirty="0" smtClean="0"/>
              <a:t>neste contexto.</a:t>
            </a:r>
          </a:p>
          <a:p>
            <a:endParaRPr lang="pt-BR" dirty="0" smtClean="0"/>
          </a:p>
          <a:p>
            <a:r>
              <a:rPr lang="pt-BR" b="1" dirty="0"/>
              <a:t>"Desenvolvimento de Competências Avançadas em Enfermagem Prática"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 smtClean="0"/>
              <a:t> Reunião </a:t>
            </a:r>
            <a:r>
              <a:rPr lang="pt-BR" dirty="0"/>
              <a:t>de 2 ½ dias, patrocinada pela OPAS com o apoio do Centro Colaborador da </a:t>
            </a:r>
            <a:r>
              <a:rPr lang="pt-BR" dirty="0" smtClean="0"/>
              <a:t>             OPAS </a:t>
            </a:r>
            <a:r>
              <a:rPr lang="pt-BR" dirty="0"/>
              <a:t>/ </a:t>
            </a:r>
            <a:r>
              <a:rPr lang="pt-BR" dirty="0" smtClean="0"/>
              <a:t>OMS, Centro </a:t>
            </a:r>
            <a:r>
              <a:rPr lang="pt-BR" dirty="0"/>
              <a:t>de Enfermagem e Obstetrícia da Universidade de </a:t>
            </a:r>
            <a:r>
              <a:rPr lang="pt-BR" dirty="0" smtClean="0"/>
              <a:t>Michigan.</a:t>
            </a:r>
          </a:p>
          <a:p>
            <a:endParaRPr lang="pt-BR" dirty="0"/>
          </a:p>
          <a:p>
            <a:r>
              <a:rPr lang="pt-BR" dirty="0" smtClean="0"/>
              <a:t>                Trinta </a:t>
            </a:r>
            <a:r>
              <a:rPr lang="pt-BR" dirty="0"/>
              <a:t>enfermeiras </a:t>
            </a:r>
            <a:r>
              <a:rPr lang="pt-BR" dirty="0" smtClean="0"/>
              <a:t>de </a:t>
            </a:r>
            <a:r>
              <a:rPr lang="pt-BR" dirty="0"/>
              <a:t>toda a América Latina e América </a:t>
            </a:r>
            <a:r>
              <a:rPr lang="pt-BR" dirty="0" smtClean="0"/>
              <a:t>Central.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87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1709</Words>
  <Application>Microsoft Office PowerPoint</Application>
  <PresentationFormat>Personalizar</PresentationFormat>
  <Paragraphs>186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DESENVOLVENDO PRÁTICAS AVANÇADAS DE ENFERMAGEM NA AMERICA LATINA PARA CONTRIBUIR COM A SAÚDE UNIVERSAL</vt:lpstr>
      <vt:lpstr>Apresentação do PowerPoint</vt:lpstr>
      <vt:lpstr>A FORMAÇÃO EM ENFERMAGEM DE PRÁTICA AVANÇADA NA ATENÇÃO PRIMÁRIA EM SAÚDE: PROPOSTA PARA 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Nádia Mattos Ramalho</dc:creator>
  <cp:lastModifiedBy>Auditório</cp:lastModifiedBy>
  <cp:revision>52</cp:revision>
  <dcterms:modified xsi:type="dcterms:W3CDTF">2017-04-04T17:38:07Z</dcterms:modified>
</cp:coreProperties>
</file>