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39" r:id="rId4"/>
    <p:sldId id="319" r:id="rId5"/>
    <p:sldId id="316" r:id="rId6"/>
    <p:sldId id="278" r:id="rId7"/>
    <p:sldId id="279" r:id="rId8"/>
    <p:sldId id="284" r:id="rId9"/>
    <p:sldId id="317" r:id="rId10"/>
    <p:sldId id="298" r:id="rId11"/>
    <p:sldId id="299" r:id="rId12"/>
    <p:sldId id="302" r:id="rId13"/>
    <p:sldId id="300" r:id="rId14"/>
    <p:sldId id="288" r:id="rId15"/>
    <p:sldId id="290" r:id="rId16"/>
    <p:sldId id="291" r:id="rId17"/>
    <p:sldId id="289" r:id="rId18"/>
    <p:sldId id="286" r:id="rId19"/>
    <p:sldId id="287" r:id="rId20"/>
    <p:sldId id="280" r:id="rId21"/>
    <p:sldId id="281" r:id="rId22"/>
    <p:sldId id="293" r:id="rId23"/>
    <p:sldId id="297" r:id="rId24"/>
    <p:sldId id="303" r:id="rId25"/>
    <p:sldId id="295" r:id="rId26"/>
    <p:sldId id="296" r:id="rId27"/>
    <p:sldId id="258" r:id="rId28"/>
    <p:sldId id="318" r:id="rId29"/>
    <p:sldId id="320" r:id="rId30"/>
    <p:sldId id="259" r:id="rId31"/>
    <p:sldId id="277" r:id="rId32"/>
    <p:sldId id="260" r:id="rId33"/>
    <p:sldId id="262" r:id="rId34"/>
    <p:sldId id="312" r:id="rId35"/>
    <p:sldId id="311" r:id="rId36"/>
    <p:sldId id="315" r:id="rId37"/>
    <p:sldId id="313" r:id="rId38"/>
    <p:sldId id="314" r:id="rId39"/>
    <p:sldId id="263" r:id="rId40"/>
    <p:sldId id="264" r:id="rId41"/>
    <p:sldId id="265" r:id="rId42"/>
    <p:sldId id="304" r:id="rId43"/>
    <p:sldId id="305" r:id="rId44"/>
    <p:sldId id="308" r:id="rId45"/>
    <p:sldId id="309" r:id="rId46"/>
    <p:sldId id="310" r:id="rId47"/>
    <p:sldId id="306" r:id="rId48"/>
    <p:sldId id="307" r:id="rId49"/>
    <p:sldId id="266" r:id="rId50"/>
    <p:sldId id="267" r:id="rId51"/>
    <p:sldId id="268" r:id="rId52"/>
    <p:sldId id="269" r:id="rId53"/>
    <p:sldId id="270" r:id="rId54"/>
    <p:sldId id="273" r:id="rId55"/>
    <p:sldId id="274" r:id="rId56"/>
    <p:sldId id="321" r:id="rId57"/>
    <p:sldId id="322" r:id="rId58"/>
    <p:sldId id="323" r:id="rId59"/>
    <p:sldId id="324" r:id="rId60"/>
    <p:sldId id="325" r:id="rId61"/>
    <p:sldId id="326" r:id="rId62"/>
    <p:sldId id="340" r:id="rId63"/>
    <p:sldId id="328" r:id="rId64"/>
    <p:sldId id="329" r:id="rId65"/>
    <p:sldId id="330" r:id="rId66"/>
    <p:sldId id="331" r:id="rId67"/>
    <p:sldId id="332" r:id="rId68"/>
    <p:sldId id="327" r:id="rId69"/>
    <p:sldId id="333" r:id="rId70"/>
    <p:sldId id="334" r:id="rId71"/>
    <p:sldId id="335" r:id="rId72"/>
    <p:sldId id="336" r:id="rId73"/>
    <p:sldId id="338" r:id="rId74"/>
    <p:sldId id="275" r:id="rId75"/>
    <p:sldId id="276" r:id="rId7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A7F3A78E-E9B7-45BF-8CE5-33D1BCFE0F9D}"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3A78E-E9B7-45BF-8CE5-33D1BCFE0F9D}"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F3A78E-E9B7-45BF-8CE5-33D1BCFE0F9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CCCAD7E9-4E7B-43A7-96CF-FA0627EF038F}" type="datetimeFigureOut">
              <a:rPr lang="pt-BR" smtClean="0"/>
              <a:pPr/>
              <a:t>23/04/2018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A7F3A78E-E9B7-45BF-8CE5-33D1BCFE0F9D}"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CAD7E9-4E7B-43A7-96CF-FA0627EF038F}" type="datetimeFigureOut">
              <a:rPr lang="pt-BR" smtClean="0"/>
              <a:pPr/>
              <a:t>23/04/2018</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F3A78E-E9B7-45BF-8CE5-33D1BCFE0F9D}"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rreio24horas.com.br/noticia/nid/mpf-e-policia-federal-desarticulam-esquema-de-corrupcao-nos-correios/" TargetMode="External"/><Relationship Id="rId2" Type="http://schemas.openxmlformats.org/officeDocument/2006/relationships/hyperlink" Target="https://noticias.uol.com.br/ultimas-noticias/agencia-estado/2016/10/14/pf-abre-operacao-contra-rombo-de-r-147-mi-em-postagens-paralelas-dos-correios.htm" TargetMode="External"/><Relationship Id="rId1" Type="http://schemas.openxmlformats.org/officeDocument/2006/relationships/slideLayout" Target="../slideLayouts/slideLayout2.xml"/><Relationship Id="rId6" Type="http://schemas.openxmlformats.org/officeDocument/2006/relationships/hyperlink" Target="https://veja.abril.com.br/mundo/primeiro-ministro-japones-enfrenta-segundo-escandalo-de-favorecimento/" TargetMode="External"/><Relationship Id="rId5" Type="http://schemas.openxmlformats.org/officeDocument/2006/relationships/hyperlink" Target="http://www.gazetadopovo.com.br/vida-publica/mauricio-marinho-detalha-a-corrupcao-nos-correios-9o3ako79ic7gkph4tpf23rivi" TargetMode="External"/><Relationship Id="rId4" Type="http://schemas.openxmlformats.org/officeDocument/2006/relationships/hyperlink" Target="http://g1.globo.com/rio-de-janeiro/noticia/2014/11/esquema-de-corrupcao-nos-correios-usava-codigo-para-destino-de-verb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lanalto.gov.br/ccivil_03/leis/L8666compilado.htm" TargetMode="External"/><Relationship Id="rId2" Type="http://schemas.openxmlformats.org/officeDocument/2006/relationships/hyperlink" Target="http://www.planalto.gov.br/ccivil_03/_ato2011-2014/2013/lei/l12846.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hyperlink" Target="https://youtu.be/mNfwxfiPQpw" TargetMode="External"/><Relationship Id="rId3" Type="http://schemas.openxmlformats.org/officeDocument/2006/relationships/hyperlink" Target="https://youtu.be/XaoygXE7cwI" TargetMode="External"/><Relationship Id="rId7" Type="http://schemas.openxmlformats.org/officeDocument/2006/relationships/hyperlink" Target="https://youtu.be/S0k_r0UtUbY" TargetMode="External"/><Relationship Id="rId2" Type="http://schemas.openxmlformats.org/officeDocument/2006/relationships/hyperlink" Target="ManualResponsabilizacaEntesPrivados%20CGU%20ANTICORRUPCAO%20(2).pdf" TargetMode="External"/><Relationship Id="rId1" Type="http://schemas.openxmlformats.org/officeDocument/2006/relationships/slideLayout" Target="../slideLayouts/slideLayout2.xml"/><Relationship Id="rId6" Type="http://schemas.openxmlformats.org/officeDocument/2006/relationships/hyperlink" Target="https://youtu.be/666R9eQX-ko" TargetMode="External"/><Relationship Id="rId5" Type="http://schemas.openxmlformats.org/officeDocument/2006/relationships/hyperlink" Target="https://youtu.be/n7o_qRUBVcY" TargetMode="External"/><Relationship Id="rId4" Type="http://schemas.openxmlformats.org/officeDocument/2006/relationships/hyperlink" Target="https://youtu.be/LLGgDEE1RBU" TargetMode="External"/><Relationship Id="rId9" Type="http://schemas.openxmlformats.org/officeDocument/2006/relationships/hyperlink" Target="https://youtu.be/oGGthKHAJ_g"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FH5lCqQ8odg" TargetMode="External"/><Relationship Id="rId2" Type="http://schemas.openxmlformats.org/officeDocument/2006/relationships/hyperlink" Target="https://www.youtube.com/watch?v=Wz2bIX9EHAE&amp;t=3367s0" TargetMode="External"/><Relationship Id="rId1" Type="http://schemas.openxmlformats.org/officeDocument/2006/relationships/slideLayout" Target="../slideLayouts/slideLayout2.xml"/><Relationship Id="rId4" Type="http://schemas.openxmlformats.org/officeDocument/2006/relationships/hyperlink" Target="https://www.conjur.com.br/2018-abr-15/entrevista-floriano-marques-diretor-faculdade-direito-u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3400" y="1371600"/>
            <a:ext cx="7851648" cy="2273424"/>
          </a:xfrm>
        </p:spPr>
        <p:txBody>
          <a:bodyPr>
            <a:normAutofit fontScale="90000"/>
          </a:bodyPr>
          <a:lstStyle/>
          <a:p>
            <a:r>
              <a:rPr lang="pt-BR" b="1" dirty="0" smtClean="0"/>
              <a:t/>
            </a:r>
            <a:br>
              <a:rPr lang="pt-BR" b="1" dirty="0" smtClean="0"/>
            </a:br>
            <a:r>
              <a:rPr lang="pt-BR" dirty="0" smtClean="0"/>
              <a:t/>
            </a:r>
            <a:br>
              <a:rPr lang="pt-BR" dirty="0" smtClean="0"/>
            </a:br>
            <a:r>
              <a:rPr lang="pt-BR" dirty="0" smtClean="0"/>
              <a:t/>
            </a:r>
            <a:br>
              <a:rPr lang="pt-BR" dirty="0" smtClean="0"/>
            </a:br>
            <a:r>
              <a:rPr lang="pt-BR" dirty="0"/>
              <a:t/>
            </a:r>
            <a:br>
              <a:rPr lang="pt-BR" dirty="0"/>
            </a:br>
            <a:r>
              <a:rPr lang="pt-BR" dirty="0" smtClean="0"/>
              <a:t> O combate à corrupção na gestão pública e o instrumento do</a:t>
            </a:r>
            <a:br>
              <a:rPr lang="pt-BR" dirty="0" smtClean="0"/>
            </a:br>
            <a:r>
              <a:rPr lang="pt-BR" dirty="0" err="1" smtClean="0"/>
              <a:t>Public</a:t>
            </a:r>
            <a:r>
              <a:rPr lang="pt-BR" dirty="0" smtClean="0"/>
              <a:t> </a:t>
            </a:r>
            <a:r>
              <a:rPr lang="pt-BR" dirty="0" err="1" smtClean="0"/>
              <a:t>Compliance</a:t>
            </a:r>
            <a:endParaRPr lang="pt-BR" dirty="0"/>
          </a:p>
        </p:txBody>
      </p:sp>
      <p:sp>
        <p:nvSpPr>
          <p:cNvPr id="3" name="Subtítulo 2"/>
          <p:cNvSpPr>
            <a:spLocks noGrp="1"/>
          </p:cNvSpPr>
          <p:nvPr>
            <p:ph type="subTitle" idx="1"/>
          </p:nvPr>
        </p:nvSpPr>
        <p:spPr>
          <a:xfrm>
            <a:off x="533400" y="3645024"/>
            <a:ext cx="7854696" cy="1336112"/>
          </a:xfrm>
        </p:spPr>
        <p:txBody>
          <a:bodyPr>
            <a:normAutofit lnSpcReduction="10000"/>
          </a:bodyPr>
          <a:lstStyle/>
          <a:p>
            <a:r>
              <a:rPr lang="pt-BR" dirty="0" smtClean="0"/>
              <a:t>Dimis da Costa Braga</a:t>
            </a:r>
          </a:p>
          <a:p>
            <a:r>
              <a:rPr lang="pt-BR" dirty="0" smtClean="0"/>
              <a:t>Juiz Federal</a:t>
            </a:r>
          </a:p>
          <a:p>
            <a:pPr algn="ctr"/>
            <a:r>
              <a:rPr lang="pt-BR" dirty="0" smtClean="0">
                <a:solidFill>
                  <a:srgbClr val="FFFF00"/>
                </a:solidFill>
              </a:rPr>
              <a:t>Abril - 2018</a:t>
            </a:r>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t>
            </a:r>
            <a:r>
              <a:rPr lang="pt-BR" sz="5300" dirty="0" smtClean="0"/>
              <a:t>Conceito legal de corrupção passiva</a:t>
            </a:r>
            <a:r>
              <a:rPr lang="pt-BR" dirty="0" smtClean="0"/>
              <a:t>:</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sz="3600" dirty="0" smtClean="0"/>
              <a:t>Art. 317 - Solicitar ou receber, para si ou para outrem, direta ou indiretamente, ainda que fora da função ou antes de assumi-la, mas em razão dela, vantagem indevida, ou aceitar promessa de tal vantagem:</a:t>
            </a:r>
          </a:p>
          <a:p>
            <a:r>
              <a:rPr lang="pt-BR" sz="3600" dirty="0" smtClean="0"/>
              <a:t>        Pena – reclusão, de 2 (dois) a 12 (doze) anos, e multa. </a:t>
            </a:r>
          </a:p>
          <a:p>
            <a:r>
              <a:rPr lang="pt-BR" sz="3600" dirty="0" smtClean="0"/>
              <a:t>       </a:t>
            </a:r>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crimes</a:t>
            </a:r>
            <a:endParaRPr lang="pt-BR" dirty="0"/>
          </a:p>
        </p:txBody>
      </p:sp>
      <p:sp>
        <p:nvSpPr>
          <p:cNvPr id="3" name="Espaço Reservado para Conteúdo 2"/>
          <p:cNvSpPr>
            <a:spLocks noGrp="1"/>
          </p:cNvSpPr>
          <p:nvPr>
            <p:ph idx="1"/>
          </p:nvPr>
        </p:nvSpPr>
        <p:spPr/>
        <p:txBody>
          <a:bodyPr/>
          <a:lstStyle/>
          <a:p>
            <a:r>
              <a:rPr lang="pt-BR" dirty="0" smtClean="0"/>
              <a:t>Crimes que são comumente designados como corrupção:</a:t>
            </a:r>
          </a:p>
          <a:p>
            <a:r>
              <a:rPr lang="pt-BR" dirty="0" smtClean="0"/>
              <a:t>Peculato (312)</a:t>
            </a:r>
          </a:p>
          <a:p>
            <a:r>
              <a:rPr lang="pt-BR" dirty="0" smtClean="0"/>
              <a:t>Emprego irregular de verbas públicas (315)</a:t>
            </a:r>
          </a:p>
          <a:p>
            <a:r>
              <a:rPr lang="pt-BR" dirty="0" smtClean="0"/>
              <a:t>Concussão (316)</a:t>
            </a:r>
          </a:p>
          <a:p>
            <a:r>
              <a:rPr lang="pt-BR" dirty="0" smtClean="0"/>
              <a:t>Desvio do excesso de exação (316, § 2º)</a:t>
            </a:r>
          </a:p>
          <a:p>
            <a:r>
              <a:rPr lang="pt-BR" dirty="0" smtClean="0"/>
              <a:t>Advocacia administrativa (321)</a:t>
            </a:r>
          </a:p>
          <a:p>
            <a:r>
              <a:rPr lang="pt-BR" dirty="0" smtClean="0"/>
              <a:t>Entre outros</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Notícias Corrupção - Correios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b="1" dirty="0" smtClean="0">
                <a:hlinkClick r:id="rId2"/>
              </a:rPr>
              <a:t>PF descobre nos Correios 'postagens paralelas' e rombo de R$ 147 ...</a:t>
            </a:r>
            <a:endParaRPr lang="pt-BR" b="1" dirty="0" smtClean="0"/>
          </a:p>
          <a:p>
            <a:r>
              <a:rPr lang="pt-BR" b="1" dirty="0" smtClean="0">
                <a:hlinkClick r:id="rId3"/>
              </a:rPr>
              <a:t>MPF e Polícia Federal desarticulam esquema de corrupção nos ...</a:t>
            </a:r>
            <a:endParaRPr lang="pt-BR" b="1" dirty="0" smtClean="0"/>
          </a:p>
          <a:p>
            <a:r>
              <a:rPr lang="pt-BR" b="1" dirty="0" smtClean="0">
                <a:hlinkClick r:id="rId4"/>
              </a:rPr>
              <a:t>G1 - Esquema de corrupção nos Correios usava código para destino ...</a:t>
            </a:r>
            <a:endParaRPr lang="pt-BR" b="1" dirty="0" smtClean="0"/>
          </a:p>
          <a:p>
            <a:r>
              <a:rPr lang="pt-BR" b="1" dirty="0" smtClean="0">
                <a:hlinkClick r:id="rId5"/>
              </a:rPr>
              <a:t>http://www.gazetadopovo.com.br/vida-publica/mauricio-marinho-detalha-a-corrupcao-nos-correios-9o3ako79ic7gkph4tpf23rivi</a:t>
            </a:r>
            <a:endParaRPr lang="pt-BR" b="1" dirty="0" smtClean="0"/>
          </a:p>
          <a:p>
            <a:r>
              <a:rPr lang="pt-BR" dirty="0" smtClean="0">
                <a:hlinkClick r:id="rId6" tooltip="Primeiro-ministro japonês enfrenta segundo escândalo de favorecimento"/>
              </a:rPr>
              <a:t>Primeiro-ministro japonês enfrenta segundo escândalo de favorecimento</a:t>
            </a:r>
            <a:r>
              <a:rPr lang="pt-BR" dirty="0" smtClean="0"/>
              <a:t> </a:t>
            </a:r>
            <a:r>
              <a:rPr lang="pt-BR" i="1" dirty="0" err="1" smtClean="0"/>
              <a:t>access_time</a:t>
            </a:r>
            <a:r>
              <a:rPr lang="pt-BR" dirty="0" smtClean="0"/>
              <a:t> 16 abr 2018, 10h10 </a:t>
            </a:r>
            <a:endParaRPr lang="pt-BR" b="1" dirty="0" smtClean="0"/>
          </a:p>
          <a:p>
            <a:endParaRPr lang="pt-BR" b="1" dirty="0" smtClean="0"/>
          </a:p>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Razão política contra a corrupção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sz="3200" dirty="0" smtClean="0"/>
              <a:t>1. Todo país deve ter uma agenda econômica.</a:t>
            </a:r>
          </a:p>
          <a:p>
            <a:r>
              <a:rPr lang="pt-BR" sz="3200" dirty="0" smtClean="0"/>
              <a:t>2. A agenda econômica adequadamente cumprida permite o cumprimento das funções do Estado também no plano social.</a:t>
            </a:r>
          </a:p>
          <a:p>
            <a:r>
              <a:rPr lang="pt-BR" sz="3200" dirty="0" smtClean="0"/>
              <a:t>3. A corrupção desmonta a economia e desestabiliza o princípio básico da democracia. </a:t>
            </a:r>
          </a:p>
          <a:p>
            <a:r>
              <a:rPr lang="pt-BR" sz="3200" dirty="0" smtClean="0"/>
              <a:t>4. País que não tenha uma agenda contra a corrupção não cumprirá sua agenda econômica.</a:t>
            </a:r>
            <a:r>
              <a:rPr lang="pt-BR" sz="3200" dirty="0"/>
              <a:t> </a:t>
            </a:r>
            <a:r>
              <a:rPr lang="pt-BR" sz="3200" dirty="0" smtClean="0"/>
              <a:t>(Walton Alencar – Ministro TCU)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Razão filosófica contra a corrupção</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Conforme Michael </a:t>
            </a:r>
            <a:r>
              <a:rPr lang="pt-BR" dirty="0" err="1" smtClean="0"/>
              <a:t>Sandel</a:t>
            </a:r>
            <a:r>
              <a:rPr lang="pt-BR" dirty="0" smtClean="0"/>
              <a:t>, Professor de Harvard, PhD. A busca da verdade conduz a fazer a coisa certa.</a:t>
            </a:r>
          </a:p>
          <a:p>
            <a:r>
              <a:rPr lang="pt-BR" dirty="0" err="1" smtClean="0"/>
              <a:t>Sandel</a:t>
            </a:r>
            <a:r>
              <a:rPr lang="pt-BR" dirty="0" smtClean="0"/>
              <a:t> traz-nos o debate que se deu entre o utilitarismo defendido por </a:t>
            </a:r>
            <a:r>
              <a:rPr lang="pt-BR" dirty="0" err="1" smtClean="0"/>
              <a:t>Bentham</a:t>
            </a:r>
            <a:r>
              <a:rPr lang="pt-BR" dirty="0" smtClean="0"/>
              <a:t> e Mill e o racionalismo kantiano.</a:t>
            </a:r>
          </a:p>
          <a:p>
            <a:r>
              <a:rPr lang="pt-BR" dirty="0" smtClean="0"/>
              <a:t>Conforme Kant, o que é moral somente pode advir da essência das coisas, não de dividendos e vantagens que a atitude certa, moral, pode trazer.</a:t>
            </a:r>
          </a:p>
          <a:p>
            <a:r>
              <a:rPr lang="pt-BR" dirty="0" smtClean="0"/>
              <a:t>A liberdade e dignidade do ser humano advém de sua essência e da decisão racional, independente de inclinações advindas de experiências de dor ou prazer.</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é moral</a:t>
            </a:r>
            <a:endParaRPr lang="pt-BR" dirty="0"/>
          </a:p>
        </p:txBody>
      </p:sp>
      <p:sp>
        <p:nvSpPr>
          <p:cNvPr id="3" name="Espaço Reservado para Conteúdo 2"/>
          <p:cNvSpPr>
            <a:spLocks noGrp="1"/>
          </p:cNvSpPr>
          <p:nvPr>
            <p:ph idx="1"/>
          </p:nvPr>
        </p:nvSpPr>
        <p:spPr/>
        <p:txBody>
          <a:bodyPr>
            <a:normAutofit/>
          </a:bodyPr>
          <a:lstStyle/>
          <a:p>
            <a:r>
              <a:rPr lang="pt-BR" dirty="0" smtClean="0"/>
              <a:t>A liberdade consistiria em agir de tal modo não para atingir um prazer ou evitar uma dor (inclinação) mas porque racionalmente o decidiu.</a:t>
            </a:r>
          </a:p>
          <a:p>
            <a:r>
              <a:rPr lang="pt-BR" dirty="0" smtClean="0"/>
              <a:t>Assim, quando nós, enquanto animais, agimos conforme nossa fome, busca de prazer ou necessidade de evitar a dor, o fazemos por impulso, sem raciocinar. Assim, se fazemos isso, não estamos agindo livremente.</a:t>
            </a:r>
          </a:p>
          <a:p>
            <a:r>
              <a:rPr lang="pt-BR" dirty="0" smtClean="0"/>
              <a:t>Kant chama de autônoma minha ação conforme minha razão e heterônoma quando em razão desses impulsos.</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Fazendo um paralelo entre a liberdade e a moralidade, diz Kant que moralmente digno é aquilo que o é em si mesmo, em decorrência de seus reais motivos e não dos efeitos que produz.</a:t>
            </a:r>
          </a:p>
          <a:p>
            <a:r>
              <a:rPr lang="pt-BR" dirty="0" smtClean="0"/>
              <a:t>Kant dá entre outros o exemplo do lojista que somente troca um produto porque se não o fizer, seu negócio ficará mal visto. Sua decisão não é moralmente digna.</a:t>
            </a:r>
          </a:p>
          <a:p>
            <a:r>
              <a:rPr lang="pt-BR" dirty="0" smtClean="0"/>
              <a:t>A lei verdadeiramente moral é apenas aquela que se impõe autonomamente por si mesma, conforme nossa consciência, e somente é assim se aprovada por uma razão prática por todos compartilhada.</a:t>
            </a: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Michael </a:t>
            </a:r>
            <a:r>
              <a:rPr lang="pt-BR" dirty="0" err="1" smtClean="0"/>
              <a:t>Sandel</a:t>
            </a:r>
            <a:r>
              <a:rPr lang="pt-BR" dirty="0" smtClean="0"/>
              <a:t>, palestra “Justiça: Qual a coisa certa a fazer</a:t>
            </a:r>
            <a:r>
              <a:rPr lang="pt-BR" dirty="0" smtClean="0"/>
              <a:t>?”</a:t>
            </a:r>
            <a:endParaRPr lang="pt-B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4" y="1991891"/>
            <a:ext cx="7803444" cy="43894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C00000"/>
                </a:solidFill>
              </a:rPr>
              <a:t>DIREITO X MORAL</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r>
              <a:rPr lang="pt-BR" dirty="0" smtClean="0"/>
              <a:t>Direito e Moral constituem </a:t>
            </a:r>
            <a:r>
              <a:rPr lang="pt-BR" b="1" dirty="0" smtClean="0"/>
              <a:t>conteúdos que são às vezes coincidentes: </a:t>
            </a:r>
            <a:r>
              <a:rPr lang="pt-BR" dirty="0" smtClean="0"/>
              <a:t>nem tudo que integra um, compõe o outro.</a:t>
            </a:r>
          </a:p>
          <a:p>
            <a:r>
              <a:rPr lang="pt-BR" dirty="0" smtClean="0"/>
              <a:t>É natural que o debate jurídico sofra apelos morais, mas importante lembrar que a moral está atrelada à cultura.</a:t>
            </a:r>
          </a:p>
          <a:p>
            <a:r>
              <a:rPr lang="pt-BR" dirty="0" smtClean="0"/>
              <a:t>É moral o que é aceitável por uma sociedade em determinado tempo e lugar. Caso de Jesus.</a:t>
            </a:r>
          </a:p>
          <a:p>
            <a:r>
              <a:rPr lang="pt-BR" sz="2400" dirty="0" smtClean="0"/>
              <a:t>Os fins jamais justificariam os meios.</a:t>
            </a:r>
          </a:p>
          <a:p>
            <a:endParaRPr lang="pt-BR"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C00000"/>
                </a:solidFill>
              </a:rPr>
              <a:t>FINS  x  MEIOS</a:t>
            </a:r>
            <a:endParaRPr lang="pt-BR" dirty="0">
              <a:solidFill>
                <a:srgbClr val="C00000"/>
              </a:solidFill>
            </a:endParaRPr>
          </a:p>
        </p:txBody>
      </p:sp>
      <p:sp>
        <p:nvSpPr>
          <p:cNvPr id="3" name="Espaço Reservado para Conteúdo 2"/>
          <p:cNvSpPr>
            <a:spLocks noGrp="1"/>
          </p:cNvSpPr>
          <p:nvPr>
            <p:ph idx="1"/>
          </p:nvPr>
        </p:nvSpPr>
        <p:spPr/>
        <p:txBody>
          <a:bodyPr>
            <a:noAutofit/>
          </a:bodyPr>
          <a:lstStyle/>
          <a:p>
            <a:r>
              <a:rPr lang="pt-BR" sz="2800" dirty="0" smtClean="0"/>
              <a:t>A busca por uma sociedade mais ética e livre da corrupção não justifica </a:t>
            </a:r>
            <a:r>
              <a:rPr lang="pt-BR" sz="2800" b="1" dirty="0" smtClean="0"/>
              <a:t>sanha </a:t>
            </a:r>
            <a:r>
              <a:rPr lang="pt-BR" sz="2800" b="1" dirty="0" err="1" smtClean="0"/>
              <a:t>punitivista</a:t>
            </a:r>
            <a:r>
              <a:rPr lang="pt-BR" sz="2800" dirty="0" smtClean="0"/>
              <a:t>.</a:t>
            </a:r>
          </a:p>
          <a:p>
            <a:r>
              <a:rPr lang="pt-BR" sz="2800" dirty="0" smtClean="0"/>
              <a:t>É normal que a sociedade, acuada por cima (corrupção do poder político) e por baixo (crimes violentos), admita e incentive linchamentos morais, porém, jamais as instituições podem cair nessa armadilha (Floriano de Azevedo Marques, Diretor da Faculdade de Direito da USP).</a:t>
            </a:r>
          </a:p>
          <a:p>
            <a:r>
              <a:rPr lang="pt-BR" sz="2800" dirty="0" smtClean="0"/>
              <a:t>No entanto, veremos que no caso do </a:t>
            </a:r>
            <a:r>
              <a:rPr lang="pt-BR" sz="2800" dirty="0" err="1" smtClean="0"/>
              <a:t>Compliance</a:t>
            </a:r>
            <a:r>
              <a:rPr lang="pt-BR" sz="2800" dirty="0" smtClean="0"/>
              <a:t> a teoria utilitarista de </a:t>
            </a:r>
            <a:r>
              <a:rPr lang="pt-BR" sz="2800" dirty="0" err="1" smtClean="0"/>
              <a:t>Bentham</a:t>
            </a:r>
            <a:r>
              <a:rPr lang="pt-BR" sz="2800" dirty="0" smtClean="0"/>
              <a:t> venceu Kant.</a:t>
            </a:r>
          </a:p>
          <a:p>
            <a:endParaRPr lang="pt-B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6000" b="1" dirty="0" smtClean="0">
                <a:solidFill>
                  <a:srgbClr val="FF0000"/>
                </a:solidFill>
              </a:rPr>
              <a:t>EXPLICAÇÃO PRÉVIA</a:t>
            </a:r>
            <a:endParaRPr lang="pt-BR" sz="6000" b="1" dirty="0">
              <a:solidFill>
                <a:srgbClr val="FF0000"/>
              </a:solidFill>
            </a:endParaRPr>
          </a:p>
        </p:txBody>
      </p:sp>
      <p:sp>
        <p:nvSpPr>
          <p:cNvPr id="3" name="Espaço Reservado para Conteúdo 2"/>
          <p:cNvSpPr>
            <a:spLocks noGrp="1"/>
          </p:cNvSpPr>
          <p:nvPr>
            <p:ph idx="1"/>
          </p:nvPr>
        </p:nvSpPr>
        <p:spPr/>
        <p:txBody>
          <a:bodyPr>
            <a:noAutofit/>
          </a:bodyPr>
          <a:lstStyle/>
          <a:p>
            <a:r>
              <a:rPr lang="pt-BR" sz="2400" dirty="0" smtClean="0"/>
              <a:t>Temos evoluído: a justiça penal ainda patina, seletiva, mas a sociedade quer e pode esperar mais de seus principais </a:t>
            </a:r>
            <a:r>
              <a:rPr lang="pt-BR" sz="2400" b="1" dirty="0" smtClean="0"/>
              <a:t>players</a:t>
            </a:r>
            <a:r>
              <a:rPr lang="pt-BR" sz="2400" dirty="0" smtClean="0"/>
              <a:t>, exigindo punição para os responsáveis pelos chamados </a:t>
            </a:r>
            <a:r>
              <a:rPr lang="pt-BR" sz="2400" b="1" dirty="0" err="1" smtClean="0"/>
              <a:t>white</a:t>
            </a:r>
            <a:r>
              <a:rPr lang="pt-BR" sz="2400" b="1" dirty="0" smtClean="0"/>
              <a:t> </a:t>
            </a:r>
            <a:r>
              <a:rPr lang="pt-BR" sz="2400" b="1" dirty="0" err="1" smtClean="0"/>
              <a:t>collar-crimes</a:t>
            </a:r>
            <a:r>
              <a:rPr lang="pt-BR" sz="2400" dirty="0" smtClean="0"/>
              <a:t>, tanto na seara pública como privada. Em nome da manutenção da frágil democracia a duras penas reconquistada e da parcela ainda a ampliar, há forte movimento de </a:t>
            </a:r>
            <a:r>
              <a:rPr lang="pt-BR" sz="2400" b="1" dirty="0" err="1" smtClean="0"/>
              <a:t>compliance</a:t>
            </a:r>
            <a:r>
              <a:rPr lang="pt-BR" sz="2400" b="1" dirty="0" smtClean="0"/>
              <a:t> </a:t>
            </a:r>
            <a:r>
              <a:rPr lang="pt-BR" sz="2400" dirty="0" smtClean="0"/>
              <a:t>nos diversos campos da sociedade, em que os </a:t>
            </a:r>
            <a:r>
              <a:rPr lang="pt-BR" sz="2400" b="1" dirty="0" err="1" smtClean="0"/>
              <a:t>stakeholders</a:t>
            </a:r>
            <a:r>
              <a:rPr lang="pt-BR" sz="2400" dirty="0" smtClean="0"/>
              <a:t> exigem alto nível de </a:t>
            </a:r>
            <a:r>
              <a:rPr lang="pt-BR" sz="2400" b="1" dirty="0" err="1" smtClean="0"/>
              <a:t>accountability</a:t>
            </a:r>
            <a:r>
              <a:rPr lang="pt-BR" sz="2400" dirty="0" smtClean="0"/>
              <a:t> dos </a:t>
            </a:r>
            <a:r>
              <a:rPr lang="pt-BR" sz="2400" b="1" dirty="0" smtClean="0"/>
              <a:t>players</a:t>
            </a:r>
            <a:r>
              <a:rPr lang="pt-BR" sz="2400" dirty="0" smtClean="0"/>
              <a:t> do mercado e da seara governamental.</a:t>
            </a:r>
          </a:p>
          <a:p>
            <a:endParaRPr lang="pt-BR"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Brasil e as Convenções Internacionais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b="1" dirty="0"/>
              <a:t>Convenção das Nações Unidas contra a Corrupção</a:t>
            </a:r>
            <a:r>
              <a:rPr lang="pt-BR" dirty="0"/>
              <a:t>, adotada pela Assembleia-Geral das Nações Unidas em 31 de outubro de 2003 e ratificada pelo Brasil através do Decreto n. 5.687/06, em seu </a:t>
            </a:r>
            <a:r>
              <a:rPr lang="pt-BR" b="1" dirty="0"/>
              <a:t>art. 5º</a:t>
            </a:r>
            <a:r>
              <a:rPr lang="pt-BR" dirty="0"/>
              <a:t>, já referencia a necessidade de instituição de um </a:t>
            </a:r>
            <a:r>
              <a:rPr lang="pt-BR" b="1" dirty="0"/>
              <a:t>programa de gestão pública </a:t>
            </a:r>
            <a:r>
              <a:rPr lang="pt-BR" dirty="0"/>
              <a:t>para assuntos que digam respeito a temas como: bem público, integridade, transparência e controle das contas públicas. No </a:t>
            </a:r>
            <a:r>
              <a:rPr lang="pt-BR" b="1" dirty="0"/>
              <a:t>art. 8º </a:t>
            </a:r>
            <a:r>
              <a:rPr lang="pt-BR" dirty="0"/>
              <a:t>do mesmo diploma há a disposição clara acerca </a:t>
            </a:r>
            <a:r>
              <a:rPr lang="pt-BR" b="1" dirty="0"/>
              <a:t>de implementação de Códigos de Conduta para servidores públicos</a:t>
            </a:r>
            <a:r>
              <a:rPr lang="pt-BR" dirty="0"/>
              <a:t>, que visam a combater preventivamente a corrupção, através do desenvolvimento institucional de princípios relacionados à integridade, à honestidade e à responsabilidade do agente </a:t>
            </a:r>
            <a:r>
              <a:rPr lang="pt-BR" dirty="0" smtClean="0"/>
              <a:t>estatal.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Brasil e as Convenções Internacionais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A Convenção </a:t>
            </a:r>
            <a:r>
              <a:rPr lang="pt-BR" dirty="0"/>
              <a:t>Interamericana contra a Corrupção de 29 de março de 1996, também ratificada pelo Brasil através do Decreto 4410/02, define claramente o conceito de corrupção para fins daquele tratado, e no seu artigo III, 1 e 2, determina que os Estados signatários deverão adotar normas de conduta para o desempenho da função pública, visando estabelecer medidas  e sistemas que exijam dos servidores condutas íntegras para o exercício da  gestão pública, com o fim de prevenir, detectar e punir atos de corrupção no exercício de suas </a:t>
            </a:r>
            <a:r>
              <a:rPr lang="pt-BR" dirty="0" smtClean="0"/>
              <a:t>funções.</a:t>
            </a: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Corrupção! Porque falar nisso?</a:t>
            </a:r>
            <a:endParaRPr lang="pt-BR" dirty="0"/>
          </a:p>
        </p:txBody>
      </p:sp>
      <p:sp>
        <p:nvSpPr>
          <p:cNvPr id="3" name="Espaço Reservado para Conteúdo 2"/>
          <p:cNvSpPr>
            <a:spLocks noGrp="1"/>
          </p:cNvSpPr>
          <p:nvPr>
            <p:ph idx="1"/>
          </p:nvPr>
        </p:nvSpPr>
        <p:spPr/>
        <p:txBody>
          <a:bodyPr>
            <a:normAutofit/>
          </a:bodyPr>
          <a:lstStyle/>
          <a:p>
            <a:pPr algn="just"/>
            <a:r>
              <a:rPr lang="pt-BR" sz="3200" dirty="0" smtClean="0"/>
              <a:t>Há que haver um compromisso de todos contra a corrupção.</a:t>
            </a:r>
          </a:p>
          <a:p>
            <a:pPr algn="just"/>
            <a:r>
              <a:rPr lang="pt-BR" sz="3200" dirty="0" smtClean="0"/>
              <a:t>Imposição, nas organizações públicas e privadas, da criação de códigos claros de conduta, com determinação e exemplos que possam vir de cima para baixo.</a:t>
            </a:r>
          </a:p>
          <a:p>
            <a:pPr algn="just"/>
            <a:r>
              <a:rPr lang="pt-BR" sz="3200" dirty="0" smtClean="0"/>
              <a:t>Em caso de violação, punição: </a:t>
            </a:r>
            <a:r>
              <a:rPr lang="pt-BR" sz="3200" b="1" dirty="0" err="1" smtClean="0"/>
              <a:t>enforcement</a:t>
            </a:r>
            <a:r>
              <a:rPr lang="pt-BR" sz="3200" dirty="0" smtClean="0"/>
              <a:t> (sanções).</a:t>
            </a:r>
            <a:endParaRPr lang="pt-BR"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Constituição, art. 37</a:t>
            </a:r>
            <a:endParaRPr lang="pt-BR" dirty="0"/>
          </a:p>
        </p:txBody>
      </p:sp>
      <p:sp>
        <p:nvSpPr>
          <p:cNvPr id="3" name="Espaço Reservado para Conteúdo 2"/>
          <p:cNvSpPr>
            <a:spLocks noGrp="1"/>
          </p:cNvSpPr>
          <p:nvPr>
            <p:ph idx="1"/>
          </p:nvPr>
        </p:nvSpPr>
        <p:spPr/>
        <p:txBody>
          <a:bodyPr>
            <a:normAutofit/>
          </a:bodyPr>
          <a:lstStyle/>
          <a:p>
            <a:r>
              <a:rPr lang="pt-BR" sz="2800" b="1" dirty="0" smtClean="0"/>
              <a:t>Princípio da Moralidade</a:t>
            </a:r>
          </a:p>
          <a:p>
            <a:r>
              <a:rPr lang="pt-BR" sz="2800" dirty="0" smtClean="0"/>
              <a:t>Se para os profissionais do Direito, não há novidade em se falar que esse princípio foi incluído na CF/88, para a cidadã e o cidadão comum de fora desse mundo é algo novo em sua tela de TV/SP.</a:t>
            </a:r>
          </a:p>
          <a:p>
            <a:r>
              <a:rPr lang="pt-BR" sz="2800" dirty="0" smtClean="0"/>
              <a:t>A repetição do princípio sem que houvesse efetividade fez com que nos acostumássemos a ele como letra morta. </a:t>
            </a:r>
            <a:r>
              <a:rPr lang="pt-BR" sz="2800" b="1" dirty="0" smtClean="0"/>
              <a:t>Hoje mais que nunca temos que exigir o seu fiel cumprimento.</a:t>
            </a:r>
            <a:endParaRPr lang="pt-BR"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Constituição, art. 37</a:t>
            </a:r>
            <a:endParaRPr lang="pt-BR" dirty="0"/>
          </a:p>
        </p:txBody>
      </p:sp>
      <p:sp>
        <p:nvSpPr>
          <p:cNvPr id="3" name="Espaço Reservado para Conteúdo 2"/>
          <p:cNvSpPr>
            <a:spLocks noGrp="1"/>
          </p:cNvSpPr>
          <p:nvPr>
            <p:ph idx="1"/>
          </p:nvPr>
        </p:nvSpPr>
        <p:spPr/>
        <p:txBody>
          <a:bodyPr>
            <a:normAutofit/>
          </a:bodyPr>
          <a:lstStyle/>
          <a:p>
            <a:r>
              <a:rPr lang="pt-BR" sz="2800" b="1" dirty="0" smtClean="0"/>
              <a:t>Princípios da Administração Pública</a:t>
            </a:r>
          </a:p>
          <a:p>
            <a:r>
              <a:rPr lang="pt-BR" sz="2800" b="1" dirty="0" smtClean="0"/>
              <a:t>Art. 37. A administração pública direta e indireta de qualquer dos poderes da União, dos Estados, do Distrito Federal e dos Municípios obedecerá aos princípios de legalidade, impessoalidade, moralidade, publicidade e eficiência e, também, ao seguinte: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5400" b="1" dirty="0" err="1" smtClean="0"/>
              <a:t>Accountability</a:t>
            </a:r>
            <a:r>
              <a:rPr lang="pt-BR" sz="5400" b="1" dirty="0" smtClean="0"/>
              <a:t>: </a:t>
            </a:r>
            <a:r>
              <a:rPr lang="pt-BR" dirty="0" smtClean="0"/>
              <a:t>O respeito às normas é </a:t>
            </a:r>
            <a:r>
              <a:rPr lang="pt-BR" b="1" dirty="0" smtClean="0"/>
              <a:t>para todos!</a:t>
            </a:r>
            <a:endParaRPr lang="pt-BR" b="1" dirty="0"/>
          </a:p>
        </p:txBody>
      </p:sp>
      <p:sp>
        <p:nvSpPr>
          <p:cNvPr id="3" name="Espaço Reservado para Conteúdo 2"/>
          <p:cNvSpPr>
            <a:spLocks noGrp="1"/>
          </p:cNvSpPr>
          <p:nvPr>
            <p:ph idx="1"/>
          </p:nvPr>
        </p:nvSpPr>
        <p:spPr/>
        <p:txBody>
          <a:bodyPr>
            <a:noAutofit/>
          </a:bodyPr>
          <a:lstStyle/>
          <a:p>
            <a:r>
              <a:rPr lang="pt-BR" sz="2800" dirty="0" smtClean="0"/>
              <a:t>Nesse contexto, o respeito às normas é para todos, inclusive àqueles que estão na função de autoridade suprema da instituição.</a:t>
            </a:r>
          </a:p>
          <a:p>
            <a:r>
              <a:rPr lang="pt-BR" sz="2800" dirty="0" smtClean="0"/>
              <a:t>Ex. Um Juiz Federal precisa se submeter às regras de conduta da Justiça Federal; um Ministro do Supremo Tribunal Federal deve cumprir as normas que ele cobra de um juiz de 1ª instância e os dirigentes de uma grande empresa precisam respeitar as mesmas normas de conduta: </a:t>
            </a:r>
            <a:r>
              <a:rPr lang="pt-BR" sz="2800" b="1" dirty="0" err="1" smtClean="0"/>
              <a:t>Accountability</a:t>
            </a:r>
            <a:r>
              <a:rPr lang="pt-BR" sz="2800" b="1" dirty="0" smtClean="0"/>
              <a:t>.</a:t>
            </a:r>
            <a:endParaRPr lang="pt-B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smtClean="0"/>
              <a:t>Accountability</a:t>
            </a:r>
            <a:endParaRPr lang="pt-BR" dirty="0"/>
          </a:p>
        </p:txBody>
      </p:sp>
      <p:sp>
        <p:nvSpPr>
          <p:cNvPr id="3" name="Espaço Reservado para Conteúdo 2"/>
          <p:cNvSpPr>
            <a:spLocks noGrp="1"/>
          </p:cNvSpPr>
          <p:nvPr>
            <p:ph idx="1"/>
          </p:nvPr>
        </p:nvSpPr>
        <p:spPr/>
        <p:txBody>
          <a:bodyPr>
            <a:noAutofit/>
          </a:bodyPr>
          <a:lstStyle/>
          <a:p>
            <a:r>
              <a:rPr lang="pt-BR" sz="2800" b="1" dirty="0" err="1" smtClean="0"/>
              <a:t>Accountability</a:t>
            </a:r>
            <a:r>
              <a:rPr lang="pt-BR" sz="2800" dirty="0" smtClean="0"/>
              <a:t> - termo em inglês que significa </a:t>
            </a:r>
            <a:r>
              <a:rPr lang="pt-BR" sz="2800" b="1" dirty="0" smtClean="0"/>
              <a:t>responsabilidade com ética</a:t>
            </a:r>
            <a:r>
              <a:rPr lang="pt-BR" sz="2800" dirty="0" smtClean="0"/>
              <a:t>.</a:t>
            </a:r>
          </a:p>
          <a:p>
            <a:r>
              <a:rPr lang="pt-BR" sz="2800" dirty="0" smtClean="0"/>
              <a:t>Possui o sentido de </a:t>
            </a:r>
            <a:r>
              <a:rPr lang="pt-BR" sz="2800" b="1" dirty="0" smtClean="0"/>
              <a:t>responsabilidade</a:t>
            </a:r>
            <a:r>
              <a:rPr lang="pt-BR" sz="2800" dirty="0" smtClean="0"/>
              <a:t> pela </a:t>
            </a:r>
            <a:r>
              <a:rPr lang="pt-BR" sz="2800" b="1" dirty="0" smtClean="0"/>
              <a:t>transparência e</a:t>
            </a:r>
            <a:r>
              <a:rPr lang="pt-BR" sz="2800" dirty="0" smtClean="0"/>
              <a:t> cumprimento das </a:t>
            </a:r>
            <a:r>
              <a:rPr lang="pt-BR" sz="2800" b="1" dirty="0" smtClean="0"/>
              <a:t>obrigações</a:t>
            </a:r>
            <a:r>
              <a:rPr lang="pt-BR" sz="2800" dirty="0" smtClean="0"/>
              <a:t> por parte dos membros de um órgão superior ou representativo da empresa, de </a:t>
            </a:r>
            <a:r>
              <a:rPr lang="pt-BR" sz="2800" b="1" dirty="0" smtClean="0"/>
              <a:t>prestar contas</a:t>
            </a:r>
            <a:r>
              <a:rPr lang="pt-BR" sz="2800" dirty="0" smtClean="0"/>
              <a:t> a instâncias controladoras ou aos  representados.</a:t>
            </a:r>
          </a:p>
          <a:p>
            <a:r>
              <a:rPr lang="pt-BR" sz="2800" b="1" dirty="0" smtClean="0"/>
              <a:t>Este, como outros conceitos do mundo corporativo, estão sendo incorporados à gestão pública.</a:t>
            </a:r>
            <a:endParaRPr lang="pt-BR" sz="2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Compliance</a:t>
            </a:r>
            <a:r>
              <a:rPr lang="pt-BR" dirty="0" smtClean="0"/>
              <a:t>: do privado ao público</a:t>
            </a:r>
            <a:endParaRPr lang="pt-BR" dirty="0"/>
          </a:p>
        </p:txBody>
      </p:sp>
      <p:sp>
        <p:nvSpPr>
          <p:cNvPr id="3" name="Espaço Reservado para Conteúdo 2"/>
          <p:cNvSpPr>
            <a:spLocks noGrp="1"/>
          </p:cNvSpPr>
          <p:nvPr>
            <p:ph idx="1"/>
          </p:nvPr>
        </p:nvSpPr>
        <p:spPr/>
        <p:txBody>
          <a:bodyPr>
            <a:noAutofit/>
          </a:bodyPr>
          <a:lstStyle/>
          <a:p>
            <a:r>
              <a:rPr lang="pt-BR" sz="3200" dirty="0"/>
              <a:t>Na busca por soluções efetivas, </a:t>
            </a:r>
            <a:r>
              <a:rPr lang="pt-BR" sz="3200" dirty="0" smtClean="0"/>
              <a:t>os países da OCDE foram </a:t>
            </a:r>
            <a:r>
              <a:rPr lang="pt-BR" sz="3200" dirty="0"/>
              <a:t>buscar na experiência da iniciativa privada </a:t>
            </a:r>
            <a:r>
              <a:rPr lang="pt-BR" sz="3200" dirty="0" smtClean="0"/>
              <a:t>as soluções </a:t>
            </a:r>
            <a:r>
              <a:rPr lang="pt-BR" sz="3200" dirty="0"/>
              <a:t>para o </a:t>
            </a:r>
            <a:r>
              <a:rPr lang="pt-BR" sz="3200" dirty="0" smtClean="0"/>
              <a:t>problema.</a:t>
            </a:r>
          </a:p>
          <a:p>
            <a:r>
              <a:rPr lang="pt-BR" sz="3200" dirty="0"/>
              <a:t>O</a:t>
            </a:r>
            <a:r>
              <a:rPr lang="pt-BR" sz="3200" dirty="0" smtClean="0"/>
              <a:t> </a:t>
            </a:r>
            <a:r>
              <a:rPr lang="pt-BR" sz="3200" dirty="0"/>
              <a:t>mundo corporativo vem tendo excelentes resultados no combate </a:t>
            </a:r>
            <a:r>
              <a:rPr lang="pt-BR" sz="3200" dirty="0" smtClean="0"/>
              <a:t>a </a:t>
            </a:r>
            <a:r>
              <a:rPr lang="pt-BR" sz="3200" dirty="0"/>
              <a:t>desvios éticos através do desenvolvimento </a:t>
            </a:r>
            <a:r>
              <a:rPr lang="pt-BR" sz="3200" dirty="0" smtClean="0"/>
              <a:t>dessa ferramenta: </a:t>
            </a:r>
            <a:r>
              <a:rPr lang="pt-BR" sz="3200" dirty="0"/>
              <a:t>os programas de </a:t>
            </a:r>
            <a:r>
              <a:rPr lang="pt-BR" sz="3200" dirty="0" err="1" smtClean="0"/>
              <a:t>compliance</a:t>
            </a:r>
            <a:r>
              <a:rPr lang="pt-BR" sz="3200" dirty="0" smtClean="0"/>
              <a:t> ou integridade.</a:t>
            </a:r>
            <a:endParaRPr lang="pt-BR"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Compliance</a:t>
            </a:r>
            <a:r>
              <a:rPr lang="pt-BR" dirty="0" smtClean="0"/>
              <a:t> na Lei</a:t>
            </a:r>
            <a:endParaRPr lang="pt-BR" dirty="0"/>
          </a:p>
        </p:txBody>
      </p:sp>
      <p:sp>
        <p:nvSpPr>
          <p:cNvPr id="3" name="Espaço Reservado para Conteúdo 2"/>
          <p:cNvSpPr>
            <a:spLocks noGrp="1"/>
          </p:cNvSpPr>
          <p:nvPr>
            <p:ph idx="1"/>
          </p:nvPr>
        </p:nvSpPr>
        <p:spPr/>
        <p:txBody>
          <a:bodyPr>
            <a:noAutofit/>
          </a:bodyPr>
          <a:lstStyle/>
          <a:p>
            <a:r>
              <a:rPr lang="pt-BR" sz="3200" dirty="0" smtClean="0"/>
              <a:t>Há verdadeira diferença entre Programa de Integridade e de </a:t>
            </a:r>
            <a:r>
              <a:rPr lang="pt-BR" sz="3200" i="1" dirty="0" err="1" smtClean="0"/>
              <a:t>Compliance</a:t>
            </a:r>
            <a:r>
              <a:rPr lang="pt-BR" sz="3200" dirty="0" smtClean="0"/>
              <a:t>, sendo preferível a primeira nomenclatura.</a:t>
            </a:r>
          </a:p>
          <a:p>
            <a:r>
              <a:rPr lang="pt-BR" sz="3200" dirty="0" smtClean="0"/>
              <a:t>Integridade contém um sentido mais positivo, de agir com ética e prevenção.</a:t>
            </a:r>
          </a:p>
          <a:p>
            <a:r>
              <a:rPr lang="pt-BR" sz="3200" dirty="0" smtClean="0"/>
              <a:t> </a:t>
            </a:r>
            <a:r>
              <a:rPr lang="pt-BR" sz="3200" i="1" dirty="0" err="1" smtClean="0"/>
              <a:t>Compliance</a:t>
            </a:r>
            <a:r>
              <a:rPr lang="pt-BR" sz="3200" dirty="0" smtClean="0"/>
              <a:t> dá ideia de chamamento disciplinar ao cumprimento devido, num sentido de corrigir para adequar.</a:t>
            </a:r>
          </a:p>
          <a:p>
            <a:r>
              <a:rPr lang="pt-BR" sz="3200" dirty="0" smtClean="0"/>
              <a:t>(</a:t>
            </a:r>
            <a:r>
              <a:rPr lang="pt-BR" sz="3200" dirty="0" err="1" smtClean="0"/>
              <a:t>Marcy</a:t>
            </a:r>
            <a:r>
              <a:rPr lang="pt-BR" sz="3200" dirty="0" smtClean="0"/>
              <a:t> </a:t>
            </a:r>
            <a:r>
              <a:rPr lang="pt-BR" sz="3200" dirty="0" err="1" smtClean="0"/>
              <a:t>Maslov</a:t>
            </a:r>
            <a:r>
              <a:rPr lang="pt-BR" sz="3200" dirty="0" smtClean="0"/>
              <a:t>, citada por Antonio Fonseca)</a:t>
            </a:r>
            <a:endParaRPr lang="pt-BR"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p:cNvPicPr>
          <p:nvPr>
            <p:ph idx="1"/>
          </p:nvPr>
        </p:nvPicPr>
        <p:blipFill>
          <a:blip r:embed="rId2" cstate="print"/>
          <a:srcRect/>
          <a:stretch>
            <a:fillRect/>
          </a:stretch>
        </p:blipFill>
        <p:spPr bwMode="auto">
          <a:xfrm>
            <a:off x="-2412776" y="-819472"/>
            <a:ext cx="14689632" cy="7704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6000" b="1" dirty="0" smtClean="0">
                <a:solidFill>
                  <a:srgbClr val="FF0000"/>
                </a:solidFill>
              </a:rPr>
              <a:t>EXPLICAÇÃO PRÉVIA</a:t>
            </a:r>
            <a:endParaRPr lang="pt-BR" sz="6000" b="1" dirty="0">
              <a:solidFill>
                <a:srgbClr val="FF0000"/>
              </a:solidFill>
            </a:endParaRPr>
          </a:p>
        </p:txBody>
      </p:sp>
      <p:sp>
        <p:nvSpPr>
          <p:cNvPr id="3" name="Espaço Reservado para Conteúdo 2"/>
          <p:cNvSpPr>
            <a:spLocks noGrp="1"/>
          </p:cNvSpPr>
          <p:nvPr>
            <p:ph idx="1"/>
          </p:nvPr>
        </p:nvSpPr>
        <p:spPr/>
        <p:txBody>
          <a:bodyPr>
            <a:noAutofit/>
          </a:bodyPr>
          <a:lstStyle/>
          <a:p>
            <a:r>
              <a:rPr lang="pt-BR" sz="2800" b="1" dirty="0" smtClean="0"/>
              <a:t>A finalidade dessa “Explicação prévia”, é deixar clara a insatisfação deste palestrante com a facilidade com que autoridades e próceres da cultura nacional admitem o ingresso de palavras estrangeiras na língua pátria, como se isso fosse necessário ou mesmo produtivo para explicar os sentidos das coisas e das decisões políticas e legais do nosso país.</a:t>
            </a:r>
          </a:p>
          <a:p>
            <a:r>
              <a:rPr lang="pt-BR" sz="2800" b="1" dirty="0" smtClean="0"/>
              <a:t>Rend</a:t>
            </a:r>
            <a:r>
              <a:rPr lang="pt-BR" sz="2800" b="1" dirty="0" smtClean="0"/>
              <a:t>o-me, sob protestos, ao uso desse estrangeirismo, registrando a discordância.</a:t>
            </a:r>
            <a:endParaRPr lang="pt-BR" sz="28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 Brasil, </a:t>
            </a:r>
            <a:r>
              <a:rPr lang="pt-BR" i="1" dirty="0" err="1" smtClean="0"/>
              <a:t>Compliance</a:t>
            </a:r>
            <a:endParaRPr lang="pt-BR" i="1" dirty="0"/>
          </a:p>
        </p:txBody>
      </p:sp>
      <p:sp>
        <p:nvSpPr>
          <p:cNvPr id="3" name="Espaço Reservado para Conteúdo 2"/>
          <p:cNvSpPr>
            <a:spLocks noGrp="1"/>
          </p:cNvSpPr>
          <p:nvPr>
            <p:ph idx="1"/>
          </p:nvPr>
        </p:nvSpPr>
        <p:spPr/>
        <p:txBody>
          <a:bodyPr>
            <a:normAutofit fontScale="92500"/>
          </a:bodyPr>
          <a:lstStyle/>
          <a:p>
            <a:r>
              <a:rPr lang="pt-BR" dirty="0"/>
              <a:t>P</a:t>
            </a:r>
            <a:r>
              <a:rPr lang="pt-BR" dirty="0" smtClean="0"/>
              <a:t>rogramas </a:t>
            </a:r>
            <a:r>
              <a:rPr lang="pt-BR" dirty="0"/>
              <a:t>são desenvolvidos a partir de um mecanismo regulatório paradigma que visa, entre tantos objetivos, a prevenção dos atos ilícitos praticados por funcionários, tanto no interior quanto no exterior de uma </a:t>
            </a:r>
            <a:r>
              <a:rPr lang="pt-BR" dirty="0" smtClean="0"/>
              <a:t>empresa.</a:t>
            </a:r>
          </a:p>
          <a:p>
            <a:r>
              <a:rPr lang="pt-BR" b="1" dirty="0" smtClean="0"/>
              <a:t>Programas </a:t>
            </a:r>
            <a:r>
              <a:rPr lang="pt-BR" b="1" dirty="0"/>
              <a:t>de </a:t>
            </a:r>
            <a:r>
              <a:rPr lang="pt-BR" b="1" dirty="0" err="1" smtClean="0"/>
              <a:t>Compliance</a:t>
            </a:r>
            <a:r>
              <a:rPr lang="pt-BR" dirty="0" smtClean="0"/>
              <a:t>: dá-se pela adequação das ações aos </a:t>
            </a:r>
            <a:r>
              <a:rPr lang="pt-BR" dirty="0"/>
              <a:t>denominados </a:t>
            </a:r>
            <a:r>
              <a:rPr lang="pt-BR" b="1" dirty="0" smtClean="0"/>
              <a:t>Códigos </a:t>
            </a:r>
            <a:r>
              <a:rPr lang="pt-BR" b="1" dirty="0"/>
              <a:t>de </a:t>
            </a:r>
            <a:r>
              <a:rPr lang="pt-BR" b="1" dirty="0" smtClean="0"/>
              <a:t>Conduta</a:t>
            </a:r>
            <a:r>
              <a:rPr lang="pt-BR" dirty="0" smtClean="0"/>
              <a:t>, </a:t>
            </a:r>
            <a:r>
              <a:rPr lang="pt-BR" dirty="0"/>
              <a:t>através dos quais há a promoção de uma </a:t>
            </a:r>
            <a:r>
              <a:rPr lang="pt-BR" b="1" dirty="0"/>
              <a:t>cultura do cumprimento de regras</a:t>
            </a:r>
            <a:r>
              <a:rPr lang="pt-BR" dirty="0"/>
              <a:t> </a:t>
            </a:r>
            <a:r>
              <a:rPr lang="pt-BR" dirty="0" smtClean="0"/>
              <a:t>no interior da </a:t>
            </a:r>
            <a:r>
              <a:rPr lang="pt-BR" dirty="0"/>
              <a:t>empresa, por parte de todos seus funcionários, do mais alto escalão até o menor no processo hierárquico corporativo, a denominada </a:t>
            </a:r>
            <a:r>
              <a:rPr lang="pt-BR" b="1" i="1" dirty="0"/>
              <a:t>P</a:t>
            </a:r>
            <a:r>
              <a:rPr lang="pt-BR" b="1" i="1" dirty="0" smtClean="0"/>
              <a:t>rática </a:t>
            </a:r>
            <a:r>
              <a:rPr lang="pt-BR" b="1" i="1" dirty="0"/>
              <a:t>da boa governança </a:t>
            </a:r>
            <a:r>
              <a:rPr lang="pt-BR" b="1" i="1" dirty="0" smtClean="0"/>
              <a:t>corporativa</a:t>
            </a:r>
            <a:r>
              <a:rPr lang="pt-BR" dirty="0" smtClean="0"/>
              <a:t>.</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Missão do </a:t>
            </a:r>
            <a:r>
              <a:rPr lang="pt-BR" i="1" dirty="0" err="1" smtClean="0"/>
              <a:t>Compliance</a:t>
            </a:r>
            <a:endParaRPr lang="pt-BR" i="1" dirty="0"/>
          </a:p>
        </p:txBody>
      </p:sp>
      <p:sp>
        <p:nvSpPr>
          <p:cNvPr id="3" name="Espaço Reservado para Conteúdo 2"/>
          <p:cNvSpPr>
            <a:spLocks noGrp="1"/>
          </p:cNvSpPr>
          <p:nvPr>
            <p:ph idx="1"/>
          </p:nvPr>
        </p:nvSpPr>
        <p:spPr/>
        <p:txBody>
          <a:bodyPr/>
          <a:lstStyle/>
          <a:p>
            <a:r>
              <a:rPr lang="pt-BR" b="1" dirty="0" smtClean="0"/>
              <a:t>Zelar</a:t>
            </a:r>
            <a:r>
              <a:rPr lang="pt-BR" dirty="0" smtClean="0"/>
              <a:t> pelo cumprimento de leis, regulamentações, autorregulações, normas internas e os mais altos padrões éticos, </a:t>
            </a:r>
            <a:r>
              <a:rPr lang="pt-BR" b="1" dirty="0" smtClean="0"/>
              <a:t>orientando e conscientizando </a:t>
            </a:r>
            <a:r>
              <a:rPr lang="pt-BR" dirty="0" smtClean="0"/>
              <a:t>quanto à </a:t>
            </a:r>
            <a:r>
              <a:rPr lang="pt-BR" b="1" dirty="0" smtClean="0"/>
              <a:t>prevenção</a:t>
            </a:r>
            <a:r>
              <a:rPr lang="pt-BR" dirty="0" smtClean="0"/>
              <a:t> de atividades e condutas que possam ocasionar </a:t>
            </a:r>
            <a:r>
              <a:rPr lang="pt-BR" b="1" dirty="0" smtClean="0"/>
              <a:t>riscos à instituições, clientes, colaboradores, fornecedores</a:t>
            </a:r>
            <a:r>
              <a:rPr lang="pt-BR" dirty="0" smtClean="0"/>
              <a:t>, entidades </a:t>
            </a:r>
            <a:r>
              <a:rPr lang="pt-BR" dirty="0" err="1" smtClean="0"/>
              <a:t>fundacionais</a:t>
            </a:r>
            <a:r>
              <a:rPr lang="pt-BR" dirty="0" smtClean="0"/>
              <a:t> de apoio à sociedade, etc. permitindo o </a:t>
            </a:r>
            <a:r>
              <a:rPr lang="pt-BR" b="1" dirty="0" smtClean="0"/>
              <a:t>desenvolvimento sustentável e a melhoria contínua do negócio. (Utilitarismo?)</a:t>
            </a:r>
            <a:endParaRPr lang="pt-B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Anticorrupção</a:t>
            </a:r>
            <a:endParaRPr lang="pt-BR" dirty="0"/>
          </a:p>
        </p:txBody>
      </p:sp>
      <p:sp>
        <p:nvSpPr>
          <p:cNvPr id="3" name="Espaço Reservado para Conteúdo 2"/>
          <p:cNvSpPr>
            <a:spLocks noGrp="1"/>
          </p:cNvSpPr>
          <p:nvPr>
            <p:ph idx="1"/>
          </p:nvPr>
        </p:nvSpPr>
        <p:spPr/>
        <p:txBody>
          <a:bodyPr/>
          <a:lstStyle/>
          <a:p>
            <a:r>
              <a:rPr lang="pt-BR" dirty="0"/>
              <a:t>O</a:t>
            </a:r>
            <a:r>
              <a:rPr lang="pt-BR" dirty="0" smtClean="0"/>
              <a:t> </a:t>
            </a:r>
            <a:r>
              <a:rPr lang="pt-BR" dirty="0"/>
              <a:t>Brasil, através da lei 12.846/13 (Lei Anticorrupção), impõe legalmente que as empresas do setor privado adotem o chamado Programa de Integridade </a:t>
            </a:r>
            <a:r>
              <a:rPr lang="pt-BR" dirty="0" smtClean="0"/>
              <a:t>(</a:t>
            </a:r>
            <a:r>
              <a:rPr lang="pt-BR" dirty="0"/>
              <a:t>art. 41, Decreto 8.420/15), cuja a finalidade está destinada diretamente à </a:t>
            </a:r>
            <a:r>
              <a:rPr lang="pt-BR" b="1" dirty="0" err="1"/>
              <a:t>evitabilidade</a:t>
            </a:r>
            <a:r>
              <a:rPr lang="pt-BR" b="1" dirty="0"/>
              <a:t> de práticas </a:t>
            </a:r>
            <a:r>
              <a:rPr lang="pt-BR" b="1" dirty="0" err="1"/>
              <a:t>corruptivas</a:t>
            </a:r>
            <a:r>
              <a:rPr lang="pt-BR" b="1" dirty="0"/>
              <a:t> contra a Administração Pública, nacional ou </a:t>
            </a:r>
            <a:r>
              <a:rPr lang="pt-BR" b="1" dirty="0" smtClean="0"/>
              <a:t>estrangeira</a:t>
            </a:r>
            <a:r>
              <a:rPr lang="pt-BR" dirty="0" smtClean="0"/>
              <a:t>.</a:t>
            </a: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 internacionais</a:t>
            </a:r>
            <a:endParaRPr lang="pt-BR" dirty="0"/>
          </a:p>
        </p:txBody>
      </p:sp>
      <p:sp>
        <p:nvSpPr>
          <p:cNvPr id="3" name="Espaço Reservado para Conteúdo 2"/>
          <p:cNvSpPr>
            <a:spLocks noGrp="1"/>
          </p:cNvSpPr>
          <p:nvPr>
            <p:ph idx="1"/>
          </p:nvPr>
        </p:nvSpPr>
        <p:spPr/>
        <p:txBody>
          <a:bodyPr>
            <a:noAutofit/>
          </a:bodyPr>
          <a:lstStyle/>
          <a:p>
            <a:r>
              <a:rPr lang="pt-BR" sz="2800" dirty="0" smtClean="0"/>
              <a:t>Estados </a:t>
            </a:r>
            <a:r>
              <a:rPr lang="pt-BR" sz="2800" dirty="0"/>
              <a:t>Unidos, considerados como os grandes precursores </a:t>
            </a:r>
            <a:r>
              <a:rPr lang="pt-BR" sz="2800" dirty="0" smtClean="0"/>
              <a:t>na </a:t>
            </a:r>
            <a:r>
              <a:rPr lang="pt-BR" sz="2800" dirty="0"/>
              <a:t>implantação de Códigos de Conduta para a prevenção de atos ilícitos na seara pública. Duas foram as normas de cumprimento iniciadas ainda nos anos 70. Tanto a </a:t>
            </a:r>
            <a:r>
              <a:rPr lang="pt-BR" sz="2800" i="1" dirty="0" err="1"/>
              <a:t>Foring</a:t>
            </a:r>
            <a:r>
              <a:rPr lang="pt-BR" sz="2800" i="1" dirty="0"/>
              <a:t> </a:t>
            </a:r>
            <a:r>
              <a:rPr lang="pt-BR" sz="2800" i="1" dirty="0" err="1"/>
              <a:t>Corrupt</a:t>
            </a:r>
            <a:r>
              <a:rPr lang="pt-BR" sz="2800" i="1" dirty="0"/>
              <a:t> </a:t>
            </a:r>
            <a:r>
              <a:rPr lang="pt-BR" sz="2800" i="1" dirty="0" err="1" smtClean="0"/>
              <a:t>Pratic</a:t>
            </a:r>
            <a:r>
              <a:rPr lang="pt-BR" sz="2800" i="1" dirty="0" smtClean="0"/>
              <a:t> </a:t>
            </a:r>
            <a:r>
              <a:rPr lang="pt-BR" sz="2800" i="1" dirty="0" err="1" smtClean="0"/>
              <a:t>Act</a:t>
            </a:r>
            <a:r>
              <a:rPr lang="pt-BR" sz="2800" dirty="0" smtClean="0"/>
              <a:t> </a:t>
            </a:r>
            <a:r>
              <a:rPr lang="pt-BR" sz="2800" dirty="0"/>
              <a:t>de 1977 (FCPA) quanto a </a:t>
            </a:r>
            <a:r>
              <a:rPr lang="pt-BR" sz="2800" i="1" dirty="0" err="1"/>
              <a:t>Ethic</a:t>
            </a:r>
            <a:r>
              <a:rPr lang="pt-BR" sz="2800" i="1" dirty="0"/>
              <a:t> in </a:t>
            </a:r>
            <a:r>
              <a:rPr lang="pt-BR" sz="2800" i="1" dirty="0" err="1"/>
              <a:t>Government</a:t>
            </a:r>
            <a:r>
              <a:rPr lang="pt-BR" sz="2800" i="1" dirty="0"/>
              <a:t> </a:t>
            </a:r>
            <a:r>
              <a:rPr lang="pt-BR" sz="2800" i="1" dirty="0" err="1"/>
              <a:t>Act</a:t>
            </a:r>
            <a:r>
              <a:rPr lang="pt-BR" sz="2800" dirty="0"/>
              <a:t> exigem maior transparência dos funcionários públicos no exercício de suas </a:t>
            </a:r>
            <a:r>
              <a:rPr lang="pt-BR" sz="2800" dirty="0" smtClean="0"/>
              <a:t>funções.</a:t>
            </a:r>
            <a:endParaRPr lang="pt-B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pt-BR" kern="0" dirty="0" smtClean="0">
                <a:solidFill>
                  <a:srgbClr val="FF0000"/>
                </a:solidFill>
                <a:ea typeface="ＭＳ Ｐゴシック" pitchFamily="34" charset="-128"/>
              </a:rPr>
              <a:t>“White-Collar Crime”.</a:t>
            </a:r>
            <a:endParaRPr lang="pt-BR" dirty="0">
              <a:solidFill>
                <a:srgbClr val="FF0000"/>
              </a:solidFill>
            </a:endParaRPr>
          </a:p>
        </p:txBody>
      </p:sp>
      <p:sp>
        <p:nvSpPr>
          <p:cNvPr id="3" name="Espaço Reservado para Conteúdo 2"/>
          <p:cNvSpPr>
            <a:spLocks noGrp="1"/>
          </p:cNvSpPr>
          <p:nvPr>
            <p:ph idx="1"/>
          </p:nvPr>
        </p:nvSpPr>
        <p:spPr/>
        <p:txBody>
          <a:bodyPr>
            <a:normAutofit/>
          </a:bodyPr>
          <a:lstStyle/>
          <a:p>
            <a:r>
              <a:rPr lang="en-US" altLang="pt-BR" sz="2800" kern="0" dirty="0" smtClean="0">
                <a:ea typeface="ＭＳ Ｐゴシック" pitchFamily="34" charset="-128"/>
              </a:rPr>
              <a:t>O crime </a:t>
            </a:r>
            <a:r>
              <a:rPr lang="en-US" altLang="pt-BR" sz="2800" kern="0" dirty="0" err="1" smtClean="0">
                <a:ea typeface="ＭＳ Ｐゴシック" pitchFamily="34" charset="-128"/>
              </a:rPr>
              <a:t>cometido</a:t>
            </a:r>
            <a:r>
              <a:rPr lang="en-US" altLang="pt-BR" sz="2800" kern="0" dirty="0" smtClean="0">
                <a:ea typeface="ＭＳ Ｐゴシック" pitchFamily="34" charset="-128"/>
              </a:rPr>
              <a:t> </a:t>
            </a:r>
            <a:r>
              <a:rPr lang="en-US" altLang="pt-BR" sz="2800" kern="0" dirty="0" err="1" smtClean="0">
                <a:ea typeface="ＭＳ Ｐゴシック" pitchFamily="34" charset="-128"/>
              </a:rPr>
              <a:t>por</a:t>
            </a:r>
            <a:r>
              <a:rPr lang="en-US" altLang="pt-BR" sz="2800" kern="0" dirty="0" smtClean="0">
                <a:ea typeface="ＭＳ Ｐゴシック" pitchFamily="34" charset="-128"/>
              </a:rPr>
              <a:t> </a:t>
            </a:r>
            <a:r>
              <a:rPr lang="en-US" altLang="pt-BR" sz="2800" kern="0" dirty="0" err="1" smtClean="0">
                <a:ea typeface="ＭＳ Ｐゴシック" pitchFamily="34" charset="-128"/>
              </a:rPr>
              <a:t>uma</a:t>
            </a:r>
            <a:r>
              <a:rPr lang="en-US" altLang="pt-BR" sz="2800" kern="0" dirty="0" smtClean="0">
                <a:ea typeface="ＭＳ Ｐゴシック" pitchFamily="34" charset="-128"/>
              </a:rPr>
              <a:t> </a:t>
            </a:r>
            <a:r>
              <a:rPr lang="en-US" altLang="pt-BR" sz="2800" kern="0" dirty="0" err="1" smtClean="0">
                <a:ea typeface="ＭＳ Ｐゴシック" pitchFamily="34" charset="-128"/>
              </a:rPr>
              <a:t>pessoa</a:t>
            </a:r>
            <a:r>
              <a:rPr lang="en-US" altLang="pt-BR" sz="2800" kern="0" dirty="0" smtClean="0">
                <a:ea typeface="ＭＳ Ｐゴシック" pitchFamily="34" charset="-128"/>
              </a:rPr>
              <a:t> de </a:t>
            </a:r>
            <a:r>
              <a:rPr lang="en-US" altLang="pt-BR" sz="2800" kern="0" dirty="0" err="1" smtClean="0">
                <a:ea typeface="ＭＳ Ｐゴシック" pitchFamily="34" charset="-128"/>
              </a:rPr>
              <a:t>alta</a:t>
            </a:r>
            <a:r>
              <a:rPr lang="en-US" altLang="pt-BR" sz="2800" kern="0" dirty="0" smtClean="0">
                <a:ea typeface="ＭＳ Ｐゴシック" pitchFamily="34" charset="-128"/>
              </a:rPr>
              <a:t> </a:t>
            </a:r>
            <a:r>
              <a:rPr lang="en-US" altLang="pt-BR" sz="2800" kern="0" dirty="0" err="1" smtClean="0">
                <a:ea typeface="ＭＳ Ｐゴシック" pitchFamily="34" charset="-128"/>
              </a:rPr>
              <a:t>respeitabilidade</a:t>
            </a:r>
            <a:r>
              <a:rPr lang="en-US" altLang="pt-BR" sz="2800" kern="0" dirty="0" smtClean="0">
                <a:ea typeface="ＭＳ Ｐゴシック" pitchFamily="34" charset="-128"/>
              </a:rPr>
              <a:t> e status social, no </a:t>
            </a:r>
            <a:r>
              <a:rPr lang="en-US" altLang="pt-BR" sz="2800" kern="0" dirty="0" err="1" smtClean="0">
                <a:ea typeface="ＭＳ Ｐゴシック" pitchFamily="34" charset="-128"/>
              </a:rPr>
              <a:t>curso</a:t>
            </a:r>
            <a:r>
              <a:rPr lang="en-US" altLang="pt-BR" sz="2800" kern="0" dirty="0" smtClean="0">
                <a:ea typeface="ＭＳ Ｐゴシック" pitchFamily="34" charset="-128"/>
              </a:rPr>
              <a:t> de </a:t>
            </a:r>
            <a:r>
              <a:rPr lang="en-US" altLang="pt-BR" sz="2800" kern="0" dirty="0" err="1" smtClean="0">
                <a:ea typeface="ＭＳ Ｐゴシック" pitchFamily="34" charset="-128"/>
              </a:rPr>
              <a:t>sua</a:t>
            </a:r>
            <a:r>
              <a:rPr lang="en-US" altLang="pt-BR" sz="2800" kern="0" dirty="0" smtClean="0">
                <a:ea typeface="ＭＳ Ｐゴシック" pitchFamily="34" charset="-128"/>
              </a:rPr>
              <a:t> </a:t>
            </a:r>
            <a:r>
              <a:rPr lang="en-US" altLang="pt-BR" sz="2800" kern="0" dirty="0" err="1" smtClean="0">
                <a:ea typeface="ＭＳ Ｐゴシック" pitchFamily="34" charset="-128"/>
              </a:rPr>
              <a:t>ocupação</a:t>
            </a:r>
            <a:r>
              <a:rPr lang="en-US" altLang="pt-BR" sz="2800" kern="0" dirty="0" smtClean="0">
                <a:ea typeface="ＭＳ Ｐゴシック" pitchFamily="34" charset="-128"/>
              </a:rPr>
              <a:t> </a:t>
            </a:r>
            <a:r>
              <a:rPr lang="en-US" altLang="pt-BR" sz="2800" kern="0" dirty="0" err="1" smtClean="0">
                <a:ea typeface="ＭＳ Ｐゴシック" pitchFamily="34" charset="-128"/>
              </a:rPr>
              <a:t>profissional</a:t>
            </a:r>
            <a:r>
              <a:rPr lang="en-US" altLang="pt-BR" sz="2800" kern="0" dirty="0" smtClean="0">
                <a:ea typeface="ＭＳ Ｐゴシック" pitchFamily="34" charset="-128"/>
              </a:rPr>
              <a:t> (</a:t>
            </a:r>
            <a:r>
              <a:rPr lang="en-US" sz="2800" dirty="0" smtClean="0"/>
              <a:t>Cf. Carla Veríssimo).</a:t>
            </a:r>
          </a:p>
          <a:p>
            <a:r>
              <a:rPr lang="en-US" sz="2800" dirty="0" smtClean="0"/>
              <a:t>Edwin H. Sutherland – o r</a:t>
            </a:r>
            <a:r>
              <a:rPr lang="pt-BR" sz="2800" dirty="0" err="1" smtClean="0"/>
              <a:t>enomado</a:t>
            </a:r>
            <a:r>
              <a:rPr lang="pt-BR" sz="2800" dirty="0" smtClean="0"/>
              <a:t> sociólogo e economista político estadunidense, formado pela Universidade de Chicago foi quem criou esta expressão.</a:t>
            </a:r>
          </a:p>
          <a:p>
            <a:r>
              <a:rPr lang="en-US" altLang="pt-BR" sz="2800" kern="0" dirty="0" err="1" smtClean="0">
                <a:ea typeface="ＭＳ Ｐゴシック" pitchFamily="34" charset="-128"/>
              </a:rPr>
              <a:t>Defendeu</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 </a:t>
            </a:r>
            <a:r>
              <a:rPr lang="en-US" altLang="pt-BR" sz="2800" kern="0" dirty="0" err="1" smtClean="0">
                <a:ea typeface="ＭＳ Ｐゴシック" pitchFamily="34" charset="-128"/>
              </a:rPr>
              <a:t>criminalidade</a:t>
            </a:r>
            <a:r>
              <a:rPr lang="en-US" altLang="pt-BR" sz="2800" kern="0" dirty="0" smtClean="0">
                <a:ea typeface="ＭＳ Ｐゴシック" pitchFamily="34" charset="-128"/>
              </a:rPr>
              <a:t> </a:t>
            </a:r>
            <a:r>
              <a:rPr lang="en-US" altLang="pt-BR" sz="2800" kern="0" dirty="0" err="1" smtClean="0">
                <a:ea typeface="ＭＳ Ｐゴシック" pitchFamily="34" charset="-128"/>
              </a:rPr>
              <a:t>empresarial</a:t>
            </a:r>
            <a:r>
              <a:rPr lang="en-US" altLang="pt-BR" sz="2800" kern="0" dirty="0" smtClean="0">
                <a:ea typeface="ＭＳ Ｐゴシック" pitchFamily="34" charset="-128"/>
              </a:rPr>
              <a:t> </a:t>
            </a:r>
            <a:r>
              <a:rPr lang="en-US" altLang="pt-BR" sz="2800" kern="0" dirty="0" err="1" smtClean="0">
                <a:ea typeface="ＭＳ Ｐゴシック" pitchFamily="34" charset="-128"/>
              </a:rPr>
              <a:t>deveria</a:t>
            </a:r>
            <a:r>
              <a:rPr lang="en-US" altLang="pt-BR" sz="2800" kern="0" dirty="0" smtClean="0">
                <a:ea typeface="ＭＳ Ｐゴシック" pitchFamily="34" charset="-128"/>
              </a:rPr>
              <a:t> ser </a:t>
            </a:r>
            <a:r>
              <a:rPr lang="en-US" altLang="pt-BR" sz="2800" kern="0" dirty="0" err="1" smtClean="0">
                <a:ea typeface="ＭＳ Ｐゴシック" pitchFamily="34" charset="-128"/>
              </a:rPr>
              <a:t>objeto</a:t>
            </a:r>
            <a:r>
              <a:rPr lang="en-US" altLang="pt-BR" sz="2800" kern="0" dirty="0" smtClean="0">
                <a:ea typeface="ＭＳ Ｐゴシック" pitchFamily="34" charset="-128"/>
              </a:rPr>
              <a:t> de </a:t>
            </a:r>
            <a:r>
              <a:rPr lang="en-US" altLang="pt-BR" sz="2800" kern="0" dirty="0" err="1" smtClean="0">
                <a:ea typeface="ＭＳ Ｐゴシック" pitchFamily="34" charset="-128"/>
              </a:rPr>
              <a:t>estudo</a:t>
            </a:r>
            <a:r>
              <a:rPr lang="en-US" altLang="pt-BR" sz="2800" kern="0" dirty="0" smtClean="0">
                <a:ea typeface="ＭＳ Ｐゴシック" pitchFamily="34" charset="-128"/>
              </a:rPr>
              <a:t> </a:t>
            </a:r>
            <a:r>
              <a:rPr lang="en-US" altLang="pt-BR" sz="2800" kern="0" dirty="0" err="1" smtClean="0">
                <a:ea typeface="ＭＳ Ｐゴシック" pitchFamily="34" charset="-128"/>
              </a:rPr>
              <a:t>da</a:t>
            </a:r>
            <a:r>
              <a:rPr lang="en-US" altLang="pt-BR" sz="2800" kern="0" dirty="0" smtClean="0">
                <a:ea typeface="ＭＳ Ｐゴシック" pitchFamily="34" charset="-128"/>
              </a:rPr>
              <a:t> </a:t>
            </a:r>
            <a:r>
              <a:rPr lang="en-US" altLang="pt-BR" sz="2800" kern="0" dirty="0" err="1" smtClean="0">
                <a:ea typeface="ＭＳ Ｐゴシック" pitchFamily="34" charset="-128"/>
              </a:rPr>
              <a:t>criminologia</a:t>
            </a:r>
            <a:r>
              <a:rPr lang="en-US" altLang="pt-BR" sz="2800" kern="0" dirty="0" smtClean="0">
                <a:ea typeface="ＭＳ Ｐゴシック" pitchFamily="34" charset="-128"/>
              </a:rPr>
              <a:t>.</a:t>
            </a:r>
          </a:p>
          <a:p>
            <a:endParaRPr lang="pt-B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Edwin Hardin Sutherland</a:t>
            </a:r>
            <a:endParaRPr lang="pt-BR" dirty="0"/>
          </a:p>
        </p:txBody>
      </p:sp>
      <p:sp>
        <p:nvSpPr>
          <p:cNvPr id="3" name="Espaço Reservado para Conteúdo 2"/>
          <p:cNvSpPr>
            <a:spLocks noGrp="1"/>
          </p:cNvSpPr>
          <p:nvPr>
            <p:ph idx="1"/>
          </p:nvPr>
        </p:nvSpPr>
        <p:spPr/>
        <p:txBody>
          <a:bodyPr>
            <a:normAutofit/>
          </a:bodyPr>
          <a:lstStyle/>
          <a:p>
            <a:r>
              <a:rPr lang="en-US" altLang="pt-BR" sz="2800" kern="0" dirty="0" err="1" smtClean="0">
                <a:ea typeface="ＭＳ Ｐゴシック" pitchFamily="34" charset="-128"/>
              </a:rPr>
              <a:t>Apontou</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as </a:t>
            </a:r>
            <a:r>
              <a:rPr lang="en-US" altLang="pt-BR" sz="2800" kern="0" dirty="0" err="1" smtClean="0">
                <a:ea typeface="ＭＳ Ｐゴシック" pitchFamily="34" charset="-128"/>
              </a:rPr>
              <a:t>condutas</a:t>
            </a:r>
            <a:r>
              <a:rPr lang="en-US" altLang="pt-BR" sz="2800" kern="0" dirty="0" smtClean="0">
                <a:ea typeface="ＭＳ Ｐゴシック" pitchFamily="34" charset="-128"/>
              </a:rPr>
              <a:t> </a:t>
            </a:r>
            <a:r>
              <a:rPr lang="en-US" altLang="pt-BR" sz="2800" kern="0" dirty="0" err="1" smtClean="0">
                <a:ea typeface="ＭＳ Ｐゴシック" pitchFamily="34" charset="-128"/>
              </a:rPr>
              <a:t>ilícitas</a:t>
            </a:r>
            <a:r>
              <a:rPr lang="en-US" altLang="pt-BR" sz="2800" kern="0" dirty="0" smtClean="0">
                <a:ea typeface="ＭＳ Ｐゴシック" pitchFamily="34" charset="-128"/>
              </a:rPr>
              <a:t> </a:t>
            </a:r>
            <a:r>
              <a:rPr lang="en-US" altLang="pt-BR" sz="2800" kern="0" dirty="0" err="1" smtClean="0">
                <a:ea typeface="ＭＳ Ｐゴシック" pitchFamily="34" charset="-128"/>
              </a:rPr>
              <a:t>empresariais</a:t>
            </a:r>
            <a:r>
              <a:rPr lang="en-US" altLang="pt-BR" sz="2800" kern="0" dirty="0" smtClean="0">
                <a:ea typeface="ＭＳ Ｐゴシック" pitchFamily="34" charset="-128"/>
              </a:rPr>
              <a:t> </a:t>
            </a:r>
            <a:r>
              <a:rPr lang="en-US" altLang="pt-BR" sz="2800" kern="0" dirty="0" err="1" smtClean="0">
                <a:ea typeface="ＭＳ Ｐゴシック" pitchFamily="34" charset="-128"/>
              </a:rPr>
              <a:t>eram</a:t>
            </a:r>
            <a:r>
              <a:rPr lang="en-US" altLang="pt-BR" sz="2800" kern="0" dirty="0" smtClean="0">
                <a:ea typeface="ＭＳ Ｐゴシック" pitchFamily="34" charset="-128"/>
              </a:rPr>
              <a:t> </a:t>
            </a:r>
            <a:r>
              <a:rPr lang="en-US" altLang="pt-BR" sz="2800" kern="0" dirty="0" err="1" smtClean="0">
                <a:ea typeface="ＭＳ Ｐゴシック" pitchFamily="34" charset="-128"/>
              </a:rPr>
              <a:t>punidas</a:t>
            </a:r>
            <a:r>
              <a:rPr lang="en-US" altLang="pt-BR" sz="2800" kern="0" dirty="0" smtClean="0">
                <a:ea typeface="ＭＳ Ｐゴシック" pitchFamily="34" charset="-128"/>
              </a:rPr>
              <a:t> </a:t>
            </a:r>
            <a:r>
              <a:rPr lang="en-US" altLang="pt-BR" sz="2800" kern="0" dirty="0" err="1" smtClean="0">
                <a:ea typeface="ＭＳ Ｐゴシック" pitchFamily="34" charset="-128"/>
              </a:rPr>
              <a:t>por</a:t>
            </a:r>
            <a:r>
              <a:rPr lang="en-US" altLang="pt-BR" sz="2800" kern="0" dirty="0" smtClean="0">
                <a:ea typeface="ＭＳ Ｐゴシック" pitchFamily="34" charset="-128"/>
              </a:rPr>
              <a:t> </a:t>
            </a:r>
            <a:r>
              <a:rPr lang="en-US" altLang="pt-BR" sz="2800" kern="0" dirty="0" err="1" smtClean="0">
                <a:ea typeface="ＭＳ Ｐゴシック" pitchFamily="34" charset="-128"/>
              </a:rPr>
              <a:t>meio</a:t>
            </a:r>
            <a:r>
              <a:rPr lang="en-US" altLang="pt-BR" sz="2800" kern="0" dirty="0" smtClean="0">
                <a:ea typeface="ＭＳ Ｐゴシック" pitchFamily="34" charset="-128"/>
              </a:rPr>
              <a:t> do </a:t>
            </a:r>
            <a:r>
              <a:rPr lang="en-US" altLang="pt-BR" sz="2800" kern="0" dirty="0" err="1" smtClean="0">
                <a:ea typeface="ＭＳ Ｐゴシック" pitchFamily="34" charset="-128"/>
              </a:rPr>
              <a:t>direito</a:t>
            </a:r>
            <a:r>
              <a:rPr lang="en-US" altLang="pt-BR" sz="2800" kern="0" dirty="0" smtClean="0">
                <a:ea typeface="ＭＳ Ｐゴシック" pitchFamily="34" charset="-128"/>
              </a:rPr>
              <a:t> </a:t>
            </a:r>
            <a:r>
              <a:rPr lang="en-US" altLang="pt-BR" sz="2800" kern="0" dirty="0" err="1" smtClean="0">
                <a:ea typeface="ＭＳ Ｐゴシック" pitchFamily="34" charset="-128"/>
              </a:rPr>
              <a:t>administrativo</a:t>
            </a:r>
            <a:r>
              <a:rPr lang="en-US" altLang="pt-BR" sz="2800" kern="0" dirty="0" smtClean="0">
                <a:ea typeface="ＭＳ Ｐゴシック" pitchFamily="34" charset="-128"/>
              </a:rPr>
              <a:t> e civil, </a:t>
            </a:r>
            <a:r>
              <a:rPr lang="en-US" altLang="pt-BR" sz="2800" kern="0" dirty="0" err="1" smtClean="0">
                <a:ea typeface="ＭＳ Ｐゴシック" pitchFamily="34" charset="-128"/>
              </a:rPr>
              <a:t>ao</a:t>
            </a:r>
            <a:r>
              <a:rPr lang="en-US" altLang="pt-BR" sz="2800" kern="0" dirty="0" smtClean="0">
                <a:ea typeface="ＭＳ Ｐゴシック" pitchFamily="34" charset="-128"/>
              </a:rPr>
              <a:t> </a:t>
            </a:r>
            <a:r>
              <a:rPr lang="en-US" altLang="pt-BR" sz="2800" kern="0" dirty="0" err="1" smtClean="0">
                <a:ea typeface="ＭＳ Ｐゴシック" pitchFamily="34" charset="-128"/>
              </a:rPr>
              <a:t>invés</a:t>
            </a:r>
            <a:r>
              <a:rPr lang="en-US" altLang="pt-BR" sz="2800" kern="0" dirty="0" smtClean="0">
                <a:ea typeface="ＭＳ Ｐゴシック" pitchFamily="34" charset="-128"/>
              </a:rPr>
              <a:t> do criminal</a:t>
            </a:r>
          </a:p>
          <a:p>
            <a:r>
              <a:rPr lang="en-US" altLang="pt-BR" sz="2800" kern="0" dirty="0" err="1" smtClean="0">
                <a:ea typeface="ＭＳ Ｐゴシック" pitchFamily="34" charset="-128"/>
              </a:rPr>
              <a:t>Demonstrou</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as </a:t>
            </a:r>
            <a:r>
              <a:rPr lang="en-US" altLang="pt-BR" sz="2800" kern="0" dirty="0" err="1" smtClean="0">
                <a:ea typeface="ＭＳ Ｐゴシック" pitchFamily="34" charset="-128"/>
              </a:rPr>
              <a:t>maiores</a:t>
            </a:r>
            <a:r>
              <a:rPr lang="en-US" altLang="pt-BR" sz="2800" kern="0" dirty="0" smtClean="0">
                <a:ea typeface="ＭＳ Ｐゴシック" pitchFamily="34" charset="-128"/>
              </a:rPr>
              <a:t> </a:t>
            </a:r>
            <a:r>
              <a:rPr lang="en-US" altLang="pt-BR" sz="2800" kern="0" dirty="0" err="1" smtClean="0">
                <a:ea typeface="ＭＳ Ｐゴシック" pitchFamily="34" charset="-128"/>
              </a:rPr>
              <a:t>empresas</a:t>
            </a:r>
            <a:r>
              <a:rPr lang="en-US" altLang="pt-BR" sz="2800" kern="0" dirty="0" smtClean="0">
                <a:ea typeface="ＭＳ Ｐゴシック" pitchFamily="34" charset="-128"/>
              </a:rPr>
              <a:t> </a:t>
            </a:r>
            <a:r>
              <a:rPr lang="en-US" altLang="pt-BR" sz="2800" kern="0" dirty="0" err="1" smtClean="0">
                <a:ea typeface="ＭＳ Ｐゴシック" pitchFamily="34" charset="-128"/>
              </a:rPr>
              <a:t>norte-americanas</a:t>
            </a:r>
            <a:r>
              <a:rPr lang="en-US" altLang="pt-BR" sz="2800" kern="0" dirty="0" smtClean="0">
                <a:ea typeface="ＭＳ Ｐゴシック" pitchFamily="34" charset="-128"/>
              </a:rPr>
              <a:t> </a:t>
            </a:r>
            <a:r>
              <a:rPr lang="en-US" altLang="pt-BR" sz="2800" kern="0" dirty="0" err="1" smtClean="0">
                <a:ea typeface="ＭＳ Ｐゴシック" pitchFamily="34" charset="-128"/>
              </a:rPr>
              <a:t>cometiam</a:t>
            </a:r>
            <a:r>
              <a:rPr lang="en-US" altLang="pt-BR" sz="2800" kern="0" dirty="0" smtClean="0">
                <a:ea typeface="ＭＳ Ｐゴシック" pitchFamily="34" charset="-128"/>
              </a:rPr>
              <a:t> </a:t>
            </a:r>
            <a:r>
              <a:rPr lang="en-US" altLang="pt-BR" sz="2800" kern="0" dirty="0" err="1" smtClean="0">
                <a:ea typeface="ＭＳ Ｐゴシック" pitchFamily="34" charset="-128"/>
              </a:rPr>
              <a:t>delitos</a:t>
            </a:r>
            <a:r>
              <a:rPr lang="en-US" altLang="pt-BR" sz="2800" kern="0" dirty="0" smtClean="0">
                <a:ea typeface="ＭＳ Ｐゴシック" pitchFamily="34" charset="-128"/>
              </a:rPr>
              <a:t> e </a:t>
            </a:r>
            <a:r>
              <a:rPr lang="en-US" altLang="pt-BR" sz="2800" kern="0" dirty="0" err="1" smtClean="0">
                <a:ea typeface="ＭＳ Ｐゴシック" pitchFamily="34" charset="-128"/>
              </a:rPr>
              <a:t>eram</a:t>
            </a:r>
            <a:r>
              <a:rPr lang="en-US" altLang="pt-BR" sz="2800" kern="0" dirty="0" smtClean="0">
                <a:ea typeface="ＭＳ Ｐゴシック" pitchFamily="34" charset="-128"/>
              </a:rPr>
              <a:t> </a:t>
            </a:r>
            <a:r>
              <a:rPr lang="en-US" altLang="pt-BR" sz="2800" kern="0" dirty="0" err="1" smtClean="0">
                <a:ea typeface="ＭＳ Ｐゴシック" pitchFamily="34" charset="-128"/>
              </a:rPr>
              <a:t>reincidentes</a:t>
            </a:r>
            <a:r>
              <a:rPr lang="en-US" altLang="pt-BR" sz="2800" kern="0" dirty="0" smtClean="0">
                <a:ea typeface="ＭＳ Ｐゴシック" pitchFamily="34" charset="-128"/>
              </a:rPr>
              <a:t> (97,1% </a:t>
            </a:r>
            <a:r>
              <a:rPr lang="en-US" altLang="pt-BR" sz="2800" kern="0" dirty="0" err="1" smtClean="0">
                <a:ea typeface="ＭＳ Ｐゴシック" pitchFamily="34" charset="-128"/>
              </a:rPr>
              <a:t>tiveram</a:t>
            </a:r>
            <a:r>
              <a:rPr lang="en-US" altLang="pt-BR" sz="2800" kern="0" dirty="0" smtClean="0">
                <a:ea typeface="ＭＳ Ｐゴシック" pitchFamily="34" charset="-128"/>
              </a:rPr>
              <a:t> </a:t>
            </a:r>
            <a:r>
              <a:rPr lang="en-US" altLang="pt-BR" sz="2800" kern="0" dirty="0" err="1" smtClean="0">
                <a:ea typeface="ＭＳ Ｐゴシック" pitchFamily="34" charset="-128"/>
              </a:rPr>
              <a:t>duas</a:t>
            </a:r>
            <a:r>
              <a:rPr lang="en-US" altLang="pt-BR" sz="2800" kern="0" dirty="0" smtClean="0">
                <a:ea typeface="ＭＳ Ｐゴシック" pitchFamily="34" charset="-128"/>
              </a:rPr>
              <a:t> </a:t>
            </a:r>
            <a:r>
              <a:rPr lang="en-US" altLang="pt-BR" sz="2800" kern="0" dirty="0" err="1" smtClean="0">
                <a:ea typeface="ＭＳ Ｐゴシック" pitchFamily="34" charset="-128"/>
              </a:rPr>
              <a:t>ou</a:t>
            </a:r>
            <a:r>
              <a:rPr lang="en-US" altLang="pt-BR" sz="2800" kern="0" dirty="0" smtClean="0">
                <a:ea typeface="ＭＳ Ｐゴシック" pitchFamily="34" charset="-128"/>
              </a:rPr>
              <a:t> </a:t>
            </a:r>
            <a:r>
              <a:rPr lang="en-US" altLang="pt-BR" sz="2800" kern="0" dirty="0" err="1" smtClean="0">
                <a:ea typeface="ＭＳ Ｐゴシック" pitchFamily="34" charset="-128"/>
              </a:rPr>
              <a:t>mais</a:t>
            </a:r>
            <a:r>
              <a:rPr lang="en-US" altLang="pt-BR" sz="2800" kern="0" dirty="0" smtClean="0">
                <a:ea typeface="ＭＳ Ｐゴシック" pitchFamily="34" charset="-128"/>
              </a:rPr>
              <a:t> </a:t>
            </a:r>
            <a:r>
              <a:rPr lang="en-US" altLang="pt-BR" sz="2800" kern="0" dirty="0" err="1" smtClean="0">
                <a:ea typeface="ＭＳ Ｐゴシック" pitchFamily="34" charset="-128"/>
              </a:rPr>
              <a:t>condenações</a:t>
            </a:r>
            <a:r>
              <a:rPr lang="en-US" altLang="pt-BR" sz="2800" kern="0" dirty="0" smtClean="0">
                <a:ea typeface="ＭＳ Ｐゴシック" pitchFamily="34" charset="-128"/>
              </a:rPr>
              <a:t>)</a:t>
            </a:r>
          </a:p>
          <a:p>
            <a:r>
              <a:rPr lang="en-US" altLang="pt-BR" sz="2800" kern="0" dirty="0" err="1" smtClean="0">
                <a:ea typeface="ＭＳ Ｐゴシック" pitchFamily="34" charset="-128"/>
              </a:rPr>
              <a:t>Cunhou</a:t>
            </a:r>
            <a:r>
              <a:rPr lang="en-US" altLang="pt-BR" sz="2800" kern="0" dirty="0" smtClean="0">
                <a:ea typeface="ＭＳ Ｐゴシック" pitchFamily="34" charset="-128"/>
              </a:rPr>
              <a:t> a </a:t>
            </a:r>
            <a:r>
              <a:rPr lang="en-US" altLang="pt-BR" sz="2800" kern="0" dirty="0" err="1" smtClean="0">
                <a:ea typeface="ＭＳ Ｐゴシック" pitchFamily="34" charset="-128"/>
              </a:rPr>
              <a:t>expressão</a:t>
            </a:r>
            <a:r>
              <a:rPr lang="en-US" altLang="pt-BR" sz="2800" kern="0" dirty="0" smtClean="0">
                <a:ea typeface="ＭＳ Ｐゴシック" pitchFamily="34" charset="-128"/>
              </a:rPr>
              <a:t> “White-Collar Crimes” – Crimes do </a:t>
            </a:r>
            <a:r>
              <a:rPr lang="en-US" altLang="pt-BR" sz="2800" kern="0" dirty="0" err="1" smtClean="0">
                <a:ea typeface="ＭＳ Ｐゴシック" pitchFamily="34" charset="-128"/>
              </a:rPr>
              <a:t>colarinho</a:t>
            </a:r>
            <a:r>
              <a:rPr lang="en-US" altLang="pt-BR" sz="2800" kern="0" dirty="0" smtClean="0">
                <a:ea typeface="ＭＳ Ｐゴシック" pitchFamily="34" charset="-128"/>
              </a:rPr>
              <a:t> </a:t>
            </a:r>
            <a:r>
              <a:rPr lang="en-US" altLang="pt-BR" sz="2800" kern="0" dirty="0" err="1" smtClean="0">
                <a:ea typeface="ＭＳ Ｐゴシック" pitchFamily="34" charset="-128"/>
              </a:rPr>
              <a:t>branco</a:t>
            </a:r>
            <a:r>
              <a:rPr lang="en-US" altLang="pt-BR" sz="2800" kern="0" dirty="0" smtClean="0">
                <a:ea typeface="ＭＳ Ｐゴシック" pitchFamily="34" charset="-128"/>
              </a:rPr>
              <a:t>.</a:t>
            </a:r>
            <a:endParaRPr lang="pt-B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Gary Stanley Becker</a:t>
            </a:r>
            <a:endParaRPr lang="pt-BR" dirty="0"/>
          </a:p>
        </p:txBody>
      </p:sp>
      <p:sp>
        <p:nvSpPr>
          <p:cNvPr id="3" name="Espaço Reservado para Conteúdo 2"/>
          <p:cNvSpPr>
            <a:spLocks noGrp="1"/>
          </p:cNvSpPr>
          <p:nvPr>
            <p:ph idx="1"/>
          </p:nvPr>
        </p:nvSpPr>
        <p:spPr/>
        <p:txBody>
          <a:bodyPr>
            <a:normAutofit/>
          </a:bodyPr>
          <a:lstStyle/>
          <a:p>
            <a:r>
              <a:rPr lang="pt-BR" sz="2800" dirty="0" smtClean="0"/>
              <a:t>Economista estadunidense que fundou a teoria econômica do crime.</a:t>
            </a:r>
          </a:p>
          <a:p>
            <a:r>
              <a:rPr lang="pt-BR" sz="2800" dirty="0" smtClean="0"/>
              <a:t>Foi laureado com estender a teoria </a:t>
            </a:r>
            <a:r>
              <a:rPr lang="pt-BR" sz="2800" dirty="0" err="1" smtClean="0"/>
              <a:t>macroenômica</a:t>
            </a:r>
            <a:r>
              <a:rPr lang="pt-BR" sz="2800" dirty="0" smtClean="0"/>
              <a:t> para os domínios do comportamento humano, com a Medalha John Bates Clark (1967), Nobel de Economia (1992), Medalha Nacional de Ciências (2000) e a  Medalha Presidencial da Liberdade (2007).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econômica do crime</a:t>
            </a:r>
            <a:endParaRPr lang="pt-BR" dirty="0"/>
          </a:p>
        </p:txBody>
      </p:sp>
      <p:sp>
        <p:nvSpPr>
          <p:cNvPr id="3" name="Espaço Reservado para Conteúdo 2"/>
          <p:cNvSpPr>
            <a:spLocks noGrp="1"/>
          </p:cNvSpPr>
          <p:nvPr>
            <p:ph idx="1"/>
          </p:nvPr>
        </p:nvSpPr>
        <p:spPr/>
        <p:txBody>
          <a:bodyPr>
            <a:normAutofit lnSpcReduction="10000"/>
          </a:bodyPr>
          <a:lstStyle/>
          <a:p>
            <a:r>
              <a:rPr lang="en-US" altLang="pt-BR" sz="2800" kern="0" dirty="0" err="1" smtClean="0">
                <a:ea typeface="ＭＳ Ｐゴシック" pitchFamily="34" charset="-128"/>
              </a:rPr>
              <a:t>Desenvolvida</a:t>
            </a:r>
            <a:r>
              <a:rPr lang="en-US" altLang="pt-BR" sz="2800" kern="0" dirty="0" smtClean="0">
                <a:ea typeface="ＭＳ Ｐゴシック" pitchFamily="34" charset="-128"/>
              </a:rPr>
              <a:t> </a:t>
            </a:r>
            <a:r>
              <a:rPr lang="en-US" altLang="pt-BR" sz="2800" kern="0" dirty="0" err="1" smtClean="0">
                <a:ea typeface="ＭＳ Ｐゴシック" pitchFamily="34" charset="-128"/>
              </a:rPr>
              <a:t>por</a:t>
            </a:r>
            <a:r>
              <a:rPr lang="en-US" altLang="pt-BR" sz="2800" kern="0" dirty="0" smtClean="0">
                <a:ea typeface="ＭＳ Ｐゴシック" pitchFamily="34" charset="-128"/>
              </a:rPr>
              <a:t> Gary Becker a </a:t>
            </a:r>
            <a:r>
              <a:rPr lang="en-US" altLang="pt-BR" sz="2800" kern="0" dirty="0" err="1" smtClean="0">
                <a:ea typeface="ＭＳ Ｐゴシック" pitchFamily="34" charset="-128"/>
              </a:rPr>
              <a:t>partir</a:t>
            </a:r>
            <a:r>
              <a:rPr lang="en-US" altLang="pt-BR" sz="2800" kern="0" dirty="0" smtClean="0">
                <a:ea typeface="ＭＳ Ｐゴシック" pitchFamily="34" charset="-128"/>
              </a:rPr>
              <a:t> das </a:t>
            </a:r>
            <a:r>
              <a:rPr lang="en-US" altLang="pt-BR" sz="2800" kern="0" dirty="0" err="1" smtClean="0">
                <a:ea typeface="ＭＳ Ｐゴシック" pitchFamily="34" charset="-128"/>
              </a:rPr>
              <a:t>ideias</a:t>
            </a:r>
            <a:r>
              <a:rPr lang="en-US" altLang="pt-BR" sz="2800" kern="0" dirty="0" smtClean="0">
                <a:ea typeface="ＭＳ Ｐゴシック" pitchFamily="34" charset="-128"/>
              </a:rPr>
              <a:t> de Montesquieu, </a:t>
            </a:r>
            <a:r>
              <a:rPr lang="en-US" altLang="pt-BR" sz="2800" kern="0" dirty="0" err="1" smtClean="0">
                <a:ea typeface="ＭＳ Ｐゴシック" pitchFamily="34" charset="-128"/>
              </a:rPr>
              <a:t>Beccaria</a:t>
            </a:r>
            <a:r>
              <a:rPr lang="en-US" altLang="pt-BR" sz="2800" kern="0" dirty="0" smtClean="0">
                <a:ea typeface="ＭＳ Ｐゴシック" pitchFamily="34" charset="-128"/>
              </a:rPr>
              <a:t> e de Bentham.</a:t>
            </a:r>
          </a:p>
          <a:p>
            <a:r>
              <a:rPr lang="en-US" altLang="pt-BR" sz="2800" kern="0" dirty="0" err="1" smtClean="0">
                <a:ea typeface="ＭＳ Ｐゴシック" pitchFamily="34" charset="-128"/>
              </a:rPr>
              <a:t>Por</a:t>
            </a:r>
            <a:r>
              <a:rPr lang="en-US" altLang="pt-BR" sz="2800" kern="0" dirty="0" smtClean="0">
                <a:ea typeface="ＭＳ Ｐゴシック" pitchFamily="34" charset="-128"/>
              </a:rPr>
              <a:t> </a:t>
            </a:r>
            <a:r>
              <a:rPr lang="en-US" altLang="pt-BR" sz="2800" kern="0" dirty="0" err="1" smtClean="0">
                <a:ea typeface="ＭＳ Ｐゴシック" pitchFamily="34" charset="-128"/>
              </a:rPr>
              <a:t>isso</a:t>
            </a:r>
            <a:r>
              <a:rPr lang="en-US" altLang="pt-BR" sz="2800" kern="0" dirty="0" smtClean="0">
                <a:ea typeface="ＭＳ Ｐゴシック" pitchFamily="34" charset="-128"/>
              </a:rPr>
              <a:t>, </a:t>
            </a:r>
            <a:r>
              <a:rPr lang="en-US" altLang="pt-BR" sz="2800" kern="0" dirty="0" err="1" smtClean="0">
                <a:ea typeface="ＭＳ Ｐゴシック" pitchFamily="34" charset="-128"/>
              </a:rPr>
              <a:t>passou</a:t>
            </a:r>
            <a:r>
              <a:rPr lang="en-US" altLang="pt-BR" sz="2800" kern="0" dirty="0" smtClean="0">
                <a:ea typeface="ＭＳ Ｐゴシック" pitchFamily="34" charset="-128"/>
              </a:rPr>
              <a:t> a </a:t>
            </a:r>
            <a:r>
              <a:rPr lang="en-US" altLang="pt-BR" sz="2800" kern="0" dirty="0" err="1" smtClean="0">
                <a:ea typeface="ＭＳ Ｐゴシック" pitchFamily="34" charset="-128"/>
              </a:rPr>
              <a:t>trabalhar</a:t>
            </a:r>
            <a:r>
              <a:rPr lang="en-US" altLang="pt-BR" sz="2800" kern="0" dirty="0" smtClean="0">
                <a:ea typeface="ＭＳ Ｐゴシック" pitchFamily="34" charset="-128"/>
              </a:rPr>
              <a:t> a </a:t>
            </a:r>
            <a:r>
              <a:rPr lang="en-US" altLang="pt-BR" sz="2800" kern="0" dirty="0" err="1" smtClean="0">
                <a:ea typeface="ＭＳ Ｐゴシック" pitchFamily="34" charset="-128"/>
              </a:rPr>
              <a:t>ideia</a:t>
            </a:r>
            <a:r>
              <a:rPr lang="en-US" altLang="pt-BR" sz="2800" kern="0" dirty="0" smtClean="0">
                <a:ea typeface="ＭＳ Ｐゴシック" pitchFamily="34" charset="-128"/>
              </a:rPr>
              <a:t> de </a:t>
            </a:r>
            <a:r>
              <a:rPr lang="en-US" altLang="pt-BR" sz="2800" kern="0" dirty="0" err="1" smtClean="0">
                <a:ea typeface="ＭＳ Ｐゴシック" pitchFamily="34" charset="-128"/>
              </a:rPr>
              <a:t>racionalidade</a:t>
            </a:r>
            <a:r>
              <a:rPr lang="en-US" altLang="pt-BR" sz="2800" kern="0" dirty="0" smtClean="0">
                <a:ea typeface="ＭＳ Ｐゴシック" pitchFamily="34" charset="-128"/>
              </a:rPr>
              <a:t> no </a:t>
            </a:r>
            <a:r>
              <a:rPr lang="en-US" altLang="pt-BR" sz="2800" kern="0" dirty="0" err="1" smtClean="0">
                <a:ea typeface="ＭＳ Ｐゴシック" pitchFamily="34" charset="-128"/>
              </a:rPr>
              <a:t>comportamento</a:t>
            </a:r>
            <a:r>
              <a:rPr lang="en-US" altLang="pt-BR" sz="2800" kern="0" dirty="0" smtClean="0">
                <a:ea typeface="ＭＳ Ｐゴシック" pitchFamily="34" charset="-128"/>
              </a:rPr>
              <a:t> </a:t>
            </a:r>
            <a:r>
              <a:rPr lang="en-US" altLang="pt-BR" sz="2800" kern="0" dirty="0" err="1" smtClean="0">
                <a:ea typeface="ＭＳ Ｐゴシック" pitchFamily="34" charset="-128"/>
              </a:rPr>
              <a:t>criminoso</a:t>
            </a:r>
            <a:r>
              <a:rPr lang="en-US" altLang="pt-BR" sz="2800" kern="0" dirty="0" smtClean="0">
                <a:ea typeface="ＭＳ Ｐゴシック" pitchFamily="34" charset="-128"/>
              </a:rPr>
              <a:t>.</a:t>
            </a:r>
          </a:p>
          <a:p>
            <a:r>
              <a:rPr lang="en-US" altLang="pt-BR" sz="2800" kern="0" dirty="0" err="1" smtClean="0">
                <a:ea typeface="ＭＳ Ｐゴシック" pitchFamily="34" charset="-128"/>
              </a:rPr>
              <a:t>Rejeitava</a:t>
            </a:r>
            <a:r>
              <a:rPr lang="en-US" altLang="pt-BR" sz="2800" kern="0" dirty="0" smtClean="0">
                <a:ea typeface="ＭＳ Ｐゴシック" pitchFamily="34" charset="-128"/>
              </a:rPr>
              <a:t> a </a:t>
            </a:r>
            <a:r>
              <a:rPr lang="en-US" altLang="pt-BR" sz="2800" kern="0" dirty="0" err="1" smtClean="0">
                <a:ea typeface="ＭＳ Ｐゴシック" pitchFamily="34" charset="-128"/>
              </a:rPr>
              <a:t>ideia</a:t>
            </a:r>
            <a:r>
              <a:rPr lang="en-US" altLang="pt-BR" sz="2800" kern="0" dirty="0" smtClean="0">
                <a:ea typeface="ＭＳ Ｐゴシック" pitchFamily="34" charset="-128"/>
              </a:rPr>
              <a:t> de </a:t>
            </a:r>
            <a:r>
              <a:rPr lang="en-US" altLang="pt-BR" sz="2800" kern="0" dirty="0" err="1" smtClean="0">
                <a:ea typeface="ＭＳ Ｐゴシック" pitchFamily="34" charset="-128"/>
              </a:rPr>
              <a:t>que</a:t>
            </a:r>
            <a:r>
              <a:rPr lang="en-US" altLang="pt-BR" sz="2800" kern="0" dirty="0" smtClean="0">
                <a:ea typeface="ＭＳ Ｐゴシック" pitchFamily="34" charset="-128"/>
              </a:rPr>
              <a:t> a </a:t>
            </a:r>
            <a:r>
              <a:rPr lang="en-US" altLang="pt-BR" sz="2800" kern="0" dirty="0" err="1" smtClean="0">
                <a:ea typeface="ＭＳ Ｐゴシック" pitchFamily="34" charset="-128"/>
              </a:rPr>
              <a:t>motivação</a:t>
            </a:r>
            <a:r>
              <a:rPr lang="en-US" altLang="pt-BR" sz="2800" kern="0" dirty="0" smtClean="0">
                <a:ea typeface="ＭＳ Ｐゴシック" pitchFamily="34" charset="-128"/>
              </a:rPr>
              <a:t> das </a:t>
            </a:r>
            <a:r>
              <a:rPr lang="en-US" altLang="pt-BR" sz="2800" kern="0" dirty="0" err="1" smtClean="0">
                <a:ea typeface="ＭＳ Ｐゴシック" pitchFamily="34" charset="-128"/>
              </a:rPr>
              <a:t>pessoas</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cometem</a:t>
            </a:r>
            <a:r>
              <a:rPr lang="en-US" altLang="pt-BR" sz="2800" kern="0" dirty="0" smtClean="0">
                <a:ea typeface="ＭＳ Ｐゴシック" pitchFamily="34" charset="-128"/>
              </a:rPr>
              <a:t> crimes era </a:t>
            </a:r>
            <a:r>
              <a:rPr lang="en-US" altLang="pt-BR" sz="2800" kern="0" dirty="0" err="1" smtClean="0">
                <a:ea typeface="ＭＳ Ｐゴシック" pitchFamily="34" charset="-128"/>
              </a:rPr>
              <a:t>radicalmente</a:t>
            </a:r>
            <a:r>
              <a:rPr lang="en-US" altLang="pt-BR" sz="2800" kern="0" dirty="0" smtClean="0">
                <a:ea typeface="ＭＳ Ｐゴシック" pitchFamily="34" charset="-128"/>
              </a:rPr>
              <a:t> </a:t>
            </a:r>
            <a:r>
              <a:rPr lang="en-US" altLang="pt-BR" sz="2800" kern="0" dirty="0" err="1" smtClean="0">
                <a:ea typeface="ＭＳ Ｐゴシック" pitchFamily="34" charset="-128"/>
              </a:rPr>
              <a:t>diferente</a:t>
            </a:r>
            <a:r>
              <a:rPr lang="en-US" altLang="pt-BR" sz="2800" kern="0" dirty="0" smtClean="0">
                <a:ea typeface="ＭＳ Ｐゴシック" pitchFamily="34" charset="-128"/>
              </a:rPr>
              <a:t> da </a:t>
            </a:r>
            <a:r>
              <a:rPr lang="en-US" altLang="pt-BR" sz="2800" kern="0" dirty="0" err="1" smtClean="0">
                <a:ea typeface="ＭＳ Ｐゴシック" pitchFamily="34" charset="-128"/>
              </a:rPr>
              <a:t>motivação</a:t>
            </a:r>
            <a:r>
              <a:rPr lang="en-US" altLang="pt-BR" sz="2800" kern="0" dirty="0" smtClean="0">
                <a:ea typeface="ＭＳ Ｐゴシック" pitchFamily="34" charset="-128"/>
              </a:rPr>
              <a:t> de </a:t>
            </a:r>
            <a:r>
              <a:rPr lang="en-US" altLang="pt-BR" sz="2800" kern="0" dirty="0" err="1" smtClean="0">
                <a:ea typeface="ＭＳ Ｐゴシック" pitchFamily="34" charset="-128"/>
              </a:rPr>
              <a:t>todas</a:t>
            </a:r>
            <a:r>
              <a:rPr lang="en-US" altLang="pt-BR" sz="2800" kern="0" dirty="0" smtClean="0">
                <a:ea typeface="ＭＳ Ｐゴシック" pitchFamily="34" charset="-128"/>
              </a:rPr>
              <a:t> as </a:t>
            </a:r>
            <a:r>
              <a:rPr lang="en-US" altLang="pt-BR" sz="2800" kern="0" dirty="0" err="1" smtClean="0">
                <a:ea typeface="ＭＳ Ｐゴシック" pitchFamily="34" charset="-128"/>
              </a:rPr>
              <a:t>demais</a:t>
            </a:r>
            <a:r>
              <a:rPr lang="en-US" altLang="pt-BR" sz="2800" kern="0" dirty="0" smtClean="0">
                <a:ea typeface="ＭＳ Ｐゴシック" pitchFamily="34" charset="-128"/>
              </a:rPr>
              <a:t> </a:t>
            </a:r>
            <a:r>
              <a:rPr lang="en-US" altLang="pt-BR" sz="2800" kern="0" dirty="0" err="1" smtClean="0">
                <a:ea typeface="ＭＳ Ｐゴシック" pitchFamily="34" charset="-128"/>
              </a:rPr>
              <a:t>pessoas</a:t>
            </a:r>
            <a:r>
              <a:rPr lang="en-US" altLang="pt-BR" sz="2800" kern="0" dirty="0" smtClean="0">
                <a:ea typeface="ＭＳ Ｐゴシック" pitchFamily="34" charset="-128"/>
              </a:rPr>
              <a:t>.</a:t>
            </a:r>
          </a:p>
          <a:p>
            <a:r>
              <a:rPr lang="en-US" altLang="pt-BR" sz="2800" kern="0" dirty="0" smtClean="0">
                <a:solidFill>
                  <a:srgbClr val="000000"/>
                </a:solidFill>
                <a:latin typeface="Calibri"/>
                <a:ea typeface="ＭＳ Ｐゴシック" pitchFamily="34" charset="-128"/>
              </a:rPr>
              <a:t>Montesquieu: a </a:t>
            </a:r>
            <a:r>
              <a:rPr lang="en-US" altLang="pt-BR" sz="2800" kern="0" dirty="0" err="1" smtClean="0">
                <a:solidFill>
                  <a:srgbClr val="000000"/>
                </a:solidFill>
                <a:latin typeface="Calibri"/>
                <a:ea typeface="ＭＳ Ｐゴシック" pitchFamily="34" charset="-128"/>
              </a:rPr>
              <a:t>causa</a:t>
            </a:r>
            <a:r>
              <a:rPr lang="en-US" altLang="pt-BR" sz="2800" kern="0" dirty="0" smtClean="0">
                <a:solidFill>
                  <a:srgbClr val="000000"/>
                </a:solidFill>
                <a:latin typeface="Calibri"/>
                <a:ea typeface="ＭＳ Ｐゴシック" pitchFamily="34" charset="-128"/>
              </a:rPr>
              <a:t> da </a:t>
            </a:r>
            <a:r>
              <a:rPr lang="en-US" altLang="pt-BR" sz="2800" kern="0" dirty="0" err="1" smtClean="0">
                <a:solidFill>
                  <a:srgbClr val="000000"/>
                </a:solidFill>
                <a:latin typeface="Calibri"/>
                <a:ea typeface="ＭＳ Ｐゴシック" pitchFamily="34" charset="-128"/>
              </a:rPr>
              <a:t>fraqueza</a:t>
            </a:r>
            <a:r>
              <a:rPr lang="en-US" altLang="pt-BR" sz="2800" kern="0" dirty="0" smtClean="0">
                <a:solidFill>
                  <a:srgbClr val="000000"/>
                </a:solidFill>
                <a:latin typeface="Calibri"/>
                <a:ea typeface="ＭＳ Ｐゴシック" pitchFamily="34" charset="-128"/>
              </a:rPr>
              <a:t> do </a:t>
            </a:r>
            <a:r>
              <a:rPr lang="en-US" altLang="pt-BR" sz="2800" kern="0" dirty="0" err="1" smtClean="0">
                <a:solidFill>
                  <a:srgbClr val="000000"/>
                </a:solidFill>
                <a:latin typeface="Calibri"/>
                <a:ea typeface="ＭＳ Ｐゴシック" pitchFamily="34" charset="-128"/>
              </a:rPr>
              <a:t>sistema</a:t>
            </a:r>
            <a:r>
              <a:rPr lang="en-US" altLang="pt-BR" sz="2800" kern="0" dirty="0" smtClean="0">
                <a:solidFill>
                  <a:srgbClr val="000000"/>
                </a:solidFill>
                <a:latin typeface="Calibri"/>
                <a:ea typeface="ＭＳ Ｐゴシック" pitchFamily="34" charset="-128"/>
              </a:rPr>
              <a:t> penal </a:t>
            </a:r>
            <a:r>
              <a:rPr lang="en-US" altLang="pt-BR" sz="2800" kern="0" dirty="0" err="1" smtClean="0">
                <a:solidFill>
                  <a:srgbClr val="000000"/>
                </a:solidFill>
                <a:latin typeface="Calibri"/>
                <a:ea typeface="ＭＳ Ｐゴシック" pitchFamily="34" charset="-128"/>
              </a:rPr>
              <a:t>seria</a:t>
            </a:r>
            <a:r>
              <a:rPr lang="en-US" altLang="pt-BR" sz="2800" kern="0" dirty="0" smtClean="0">
                <a:solidFill>
                  <a:srgbClr val="000000"/>
                </a:solidFill>
                <a:latin typeface="Calibri"/>
                <a:ea typeface="ＭＳ Ｐゴシック" pitchFamily="34" charset="-128"/>
              </a:rPr>
              <a:t> a </a:t>
            </a:r>
            <a:r>
              <a:rPr lang="en-US" altLang="pt-BR" sz="2800" kern="0" dirty="0" err="1" smtClean="0">
                <a:solidFill>
                  <a:srgbClr val="000000"/>
                </a:solidFill>
                <a:latin typeface="Calibri"/>
                <a:ea typeface="ＭＳ Ｐゴシック" pitchFamily="34" charset="-128"/>
              </a:rPr>
              <a:t>impunidade</a:t>
            </a:r>
            <a:r>
              <a:rPr lang="en-US" altLang="pt-BR" sz="2800" kern="0" dirty="0" smtClean="0">
                <a:solidFill>
                  <a:srgbClr val="000000"/>
                </a:solidFill>
                <a:latin typeface="Calibri"/>
                <a:ea typeface="ＭＳ Ｐゴシック" pitchFamily="34" charset="-128"/>
              </a:rPr>
              <a:t> dos crimes, e </a:t>
            </a:r>
            <a:r>
              <a:rPr lang="en-US" altLang="pt-BR" sz="2800" kern="0" dirty="0" err="1" smtClean="0">
                <a:solidFill>
                  <a:srgbClr val="000000"/>
                </a:solidFill>
                <a:latin typeface="Calibri"/>
                <a:ea typeface="ＭＳ Ｐゴシック" pitchFamily="34" charset="-128"/>
              </a:rPr>
              <a:t>não</a:t>
            </a:r>
            <a:r>
              <a:rPr lang="en-US" altLang="pt-BR" sz="2800" kern="0" dirty="0" smtClean="0">
                <a:solidFill>
                  <a:srgbClr val="000000"/>
                </a:solidFill>
                <a:latin typeface="Calibri"/>
                <a:ea typeface="ＭＳ Ｐゴシック" pitchFamily="34" charset="-128"/>
              </a:rPr>
              <a:t> a </a:t>
            </a:r>
            <a:r>
              <a:rPr lang="en-US" altLang="pt-BR" sz="2800" kern="0" dirty="0" err="1" smtClean="0">
                <a:solidFill>
                  <a:srgbClr val="000000"/>
                </a:solidFill>
                <a:latin typeface="Calibri"/>
                <a:ea typeface="ＭＳ Ｐゴシック" pitchFamily="34" charset="-128"/>
              </a:rPr>
              <a:t>moderação</a:t>
            </a:r>
            <a:r>
              <a:rPr lang="en-US" altLang="pt-BR" sz="2800" kern="0" dirty="0" smtClean="0">
                <a:solidFill>
                  <a:srgbClr val="000000"/>
                </a:solidFill>
                <a:latin typeface="Calibri"/>
                <a:ea typeface="ＭＳ Ｐゴシック" pitchFamily="34" charset="-128"/>
              </a:rPr>
              <a:t> das </a:t>
            </a:r>
            <a:r>
              <a:rPr lang="en-US" altLang="pt-BR" sz="2800" kern="0" dirty="0" err="1" smtClean="0">
                <a:solidFill>
                  <a:srgbClr val="000000"/>
                </a:solidFill>
                <a:latin typeface="Calibri"/>
                <a:ea typeface="ＭＳ Ｐゴシック" pitchFamily="34" charset="-128"/>
              </a:rPr>
              <a:t>penas</a:t>
            </a:r>
            <a:r>
              <a:rPr lang="en-US" altLang="pt-BR" sz="2800" kern="0" dirty="0" smtClean="0">
                <a:solidFill>
                  <a:srgbClr val="000000"/>
                </a:solidFill>
                <a:latin typeface="Calibri"/>
                <a:ea typeface="ＭＳ Ｐゴシック" pitchFamily="34" charset="-128"/>
              </a:rPr>
              <a:t>.</a:t>
            </a:r>
            <a:endParaRPr lang="pt-B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Gary Becker</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dirty="0" err="1" smtClean="0"/>
              <a:t>Entretanto</a:t>
            </a:r>
            <a:r>
              <a:rPr lang="en-US" dirty="0" smtClean="0"/>
              <a:t>, </a:t>
            </a:r>
            <a:r>
              <a:rPr lang="en-US" dirty="0" err="1" smtClean="0"/>
              <a:t>isso</a:t>
            </a:r>
            <a:r>
              <a:rPr lang="en-US" dirty="0" smtClean="0"/>
              <a:t> </a:t>
            </a:r>
            <a:r>
              <a:rPr lang="en-US" dirty="0" err="1" smtClean="0"/>
              <a:t>não</a:t>
            </a:r>
            <a:r>
              <a:rPr lang="en-US" dirty="0" smtClean="0"/>
              <a:t> </a:t>
            </a:r>
            <a:r>
              <a:rPr lang="en-US" dirty="0" err="1" smtClean="0"/>
              <a:t>significava</a:t>
            </a:r>
            <a:r>
              <a:rPr lang="en-US" dirty="0" smtClean="0"/>
              <a:t>, </a:t>
            </a:r>
            <a:r>
              <a:rPr lang="en-US" dirty="0" err="1" smtClean="0"/>
              <a:t>para</a:t>
            </a:r>
            <a:r>
              <a:rPr lang="en-US" dirty="0" smtClean="0"/>
              <a:t> </a:t>
            </a:r>
            <a:r>
              <a:rPr lang="en-US" dirty="0" err="1" smtClean="0"/>
              <a:t>ele</a:t>
            </a:r>
            <a:r>
              <a:rPr lang="en-US" dirty="0" smtClean="0"/>
              <a:t>, um </a:t>
            </a:r>
            <a:r>
              <a:rPr lang="en-US" dirty="0" err="1" smtClean="0"/>
              <a:t>materialismo</a:t>
            </a:r>
            <a:r>
              <a:rPr lang="en-US" dirty="0" smtClean="0"/>
              <a:t> </a:t>
            </a:r>
            <a:r>
              <a:rPr lang="en-US" dirty="0" err="1" smtClean="0"/>
              <a:t>estreito</a:t>
            </a:r>
            <a:r>
              <a:rPr lang="en-US" dirty="0" smtClean="0"/>
              <a:t>, </a:t>
            </a:r>
            <a:r>
              <a:rPr lang="en-US" dirty="0" err="1" smtClean="0"/>
              <a:t>ou</a:t>
            </a:r>
            <a:r>
              <a:rPr lang="en-US" dirty="0" smtClean="0"/>
              <a:t> </a:t>
            </a:r>
            <a:r>
              <a:rPr lang="en-US" dirty="0" err="1" smtClean="0"/>
              <a:t>seja</a:t>
            </a:r>
            <a:r>
              <a:rPr lang="en-US" dirty="0" smtClean="0"/>
              <a:t>, </a:t>
            </a:r>
            <a:r>
              <a:rPr lang="en-US" dirty="0" err="1" smtClean="0"/>
              <a:t>ele</a:t>
            </a:r>
            <a:r>
              <a:rPr lang="en-US" dirty="0" smtClean="0"/>
              <a:t> </a:t>
            </a:r>
            <a:r>
              <a:rPr lang="en-US" dirty="0" err="1" smtClean="0"/>
              <a:t>reconhecia</a:t>
            </a:r>
            <a:r>
              <a:rPr lang="en-US" dirty="0" smtClean="0"/>
              <a:t> </a:t>
            </a:r>
            <a:r>
              <a:rPr lang="en-US" dirty="0" err="1" smtClean="0"/>
              <a:t>que</a:t>
            </a:r>
            <a:r>
              <a:rPr lang="en-US" dirty="0" smtClean="0"/>
              <a:t> </a:t>
            </a:r>
            <a:r>
              <a:rPr lang="en-US" dirty="0" err="1" smtClean="0"/>
              <a:t>muitas</a:t>
            </a:r>
            <a:r>
              <a:rPr lang="en-US" dirty="0" smtClean="0"/>
              <a:t> </a:t>
            </a:r>
            <a:r>
              <a:rPr lang="en-US" dirty="0" err="1" smtClean="0"/>
              <a:t>pessoas</a:t>
            </a:r>
            <a:r>
              <a:rPr lang="en-US" dirty="0" smtClean="0"/>
              <a:t>  </a:t>
            </a:r>
            <a:r>
              <a:rPr lang="en-US" dirty="0" err="1" smtClean="0"/>
              <a:t>agiriam</a:t>
            </a:r>
            <a:r>
              <a:rPr lang="en-US" dirty="0" smtClean="0"/>
              <a:t> </a:t>
            </a:r>
            <a:r>
              <a:rPr lang="en-US" dirty="0" err="1" smtClean="0"/>
              <a:t>movidas</a:t>
            </a:r>
            <a:r>
              <a:rPr lang="en-US" dirty="0" smtClean="0"/>
              <a:t> </a:t>
            </a:r>
            <a:r>
              <a:rPr lang="en-US" dirty="0" err="1" smtClean="0"/>
              <a:t>por</a:t>
            </a:r>
            <a:r>
              <a:rPr lang="en-US" dirty="0" smtClean="0"/>
              <a:t> </a:t>
            </a:r>
            <a:r>
              <a:rPr lang="en-US" dirty="0" err="1" smtClean="0"/>
              <a:t>valores</a:t>
            </a:r>
            <a:r>
              <a:rPr lang="en-US" dirty="0" smtClean="0"/>
              <a:t> </a:t>
            </a:r>
            <a:r>
              <a:rPr lang="en-US" dirty="0" err="1" smtClean="0"/>
              <a:t>morais</a:t>
            </a:r>
            <a:r>
              <a:rPr lang="en-US" dirty="0" smtClean="0"/>
              <a:t> e </a:t>
            </a:r>
            <a:r>
              <a:rPr lang="en-US" dirty="0" err="1" smtClean="0"/>
              <a:t>éticos</a:t>
            </a:r>
            <a:r>
              <a:rPr lang="en-US" dirty="0" smtClean="0"/>
              <a:t> e </a:t>
            </a:r>
            <a:r>
              <a:rPr lang="en-US" dirty="0" err="1" smtClean="0"/>
              <a:t>não</a:t>
            </a:r>
            <a:r>
              <a:rPr lang="en-US" dirty="0" smtClean="0"/>
              <a:t> </a:t>
            </a:r>
            <a:r>
              <a:rPr lang="en-US" dirty="0" err="1" smtClean="0"/>
              <a:t>cometeriam</a:t>
            </a:r>
            <a:r>
              <a:rPr lang="en-US" dirty="0" smtClean="0"/>
              <a:t> crimes </a:t>
            </a:r>
            <a:r>
              <a:rPr lang="en-US" dirty="0" err="1" smtClean="0"/>
              <a:t>mesmo</a:t>
            </a:r>
            <a:r>
              <a:rPr lang="en-US" dirty="0" smtClean="0"/>
              <a:t> </a:t>
            </a:r>
            <a:r>
              <a:rPr lang="en-US" dirty="0" err="1" smtClean="0"/>
              <a:t>que</a:t>
            </a:r>
            <a:r>
              <a:rPr lang="en-US" dirty="0" smtClean="0"/>
              <a:t> </a:t>
            </a:r>
            <a:r>
              <a:rPr lang="en-US" dirty="0" err="1" smtClean="0"/>
              <a:t>eles</a:t>
            </a:r>
            <a:r>
              <a:rPr lang="en-US" dirty="0" smtClean="0"/>
              <a:t> </a:t>
            </a:r>
            <a:r>
              <a:rPr lang="en-US" dirty="0" err="1" smtClean="0"/>
              <a:t>pudessem</a:t>
            </a:r>
            <a:r>
              <a:rPr lang="en-US" dirty="0" smtClean="0"/>
              <a:t> ser </a:t>
            </a:r>
            <a:r>
              <a:rPr lang="en-US" dirty="0" err="1" smtClean="0"/>
              <a:t>lucrativos</a:t>
            </a:r>
            <a:r>
              <a:rPr lang="en-US" dirty="0" smtClean="0"/>
              <a:t> e </a:t>
            </a:r>
            <a:r>
              <a:rPr lang="en-US" dirty="0" err="1" smtClean="0"/>
              <a:t>não</a:t>
            </a:r>
            <a:r>
              <a:rPr lang="en-US" dirty="0" smtClean="0"/>
              <a:t> </a:t>
            </a:r>
            <a:r>
              <a:rPr lang="en-US" dirty="0" err="1" smtClean="0"/>
              <a:t>houvesse</a:t>
            </a:r>
            <a:r>
              <a:rPr lang="en-US" dirty="0" smtClean="0"/>
              <a:t> </a:t>
            </a:r>
            <a:r>
              <a:rPr lang="en-US" dirty="0" err="1" smtClean="0"/>
              <a:t>perigo</a:t>
            </a:r>
            <a:r>
              <a:rPr lang="en-US" dirty="0" smtClean="0"/>
              <a:t> de </a:t>
            </a:r>
            <a:r>
              <a:rPr lang="en-US" dirty="0" err="1" smtClean="0"/>
              <a:t>detecção</a:t>
            </a:r>
            <a:r>
              <a:rPr lang="en-US" dirty="0" smtClean="0"/>
              <a:t>.</a:t>
            </a:r>
          </a:p>
          <a:p>
            <a:r>
              <a:rPr lang="en-US" dirty="0" smtClean="0"/>
              <a:t>Se </a:t>
            </a:r>
            <a:r>
              <a:rPr lang="en-US" dirty="0" err="1" smtClean="0"/>
              <a:t>todos</a:t>
            </a:r>
            <a:r>
              <a:rPr lang="en-US" dirty="0" smtClean="0"/>
              <a:t> </a:t>
            </a:r>
            <a:r>
              <a:rPr lang="en-US" dirty="0" err="1" smtClean="0"/>
              <a:t>agissem</a:t>
            </a:r>
            <a:r>
              <a:rPr lang="en-US" dirty="0" smtClean="0"/>
              <a:t> </a:t>
            </a:r>
            <a:r>
              <a:rPr lang="en-US" dirty="0" err="1" smtClean="0"/>
              <a:t>assim</a:t>
            </a:r>
            <a:r>
              <a:rPr lang="en-US" dirty="0" smtClean="0"/>
              <a:t>, </a:t>
            </a:r>
            <a:r>
              <a:rPr lang="en-US" dirty="0" err="1" smtClean="0"/>
              <a:t>polícia</a:t>
            </a:r>
            <a:r>
              <a:rPr lang="en-US" dirty="0" smtClean="0"/>
              <a:t>, </a:t>
            </a:r>
            <a:r>
              <a:rPr lang="en-US" dirty="0" err="1" smtClean="0"/>
              <a:t>prisões</a:t>
            </a:r>
            <a:r>
              <a:rPr lang="en-US" dirty="0" smtClean="0"/>
              <a:t> e </a:t>
            </a:r>
            <a:r>
              <a:rPr lang="en-US" dirty="0" err="1" smtClean="0"/>
              <a:t>todo</a:t>
            </a:r>
            <a:r>
              <a:rPr lang="en-US" dirty="0" smtClean="0"/>
              <a:t> o </a:t>
            </a:r>
            <a:r>
              <a:rPr lang="en-US" dirty="0" err="1" smtClean="0"/>
              <a:t>sistema</a:t>
            </a:r>
            <a:r>
              <a:rPr lang="en-US" dirty="0" smtClean="0"/>
              <a:t> de </a:t>
            </a:r>
            <a:r>
              <a:rPr lang="en-US" dirty="0" err="1" smtClean="0"/>
              <a:t>justiça</a:t>
            </a:r>
            <a:r>
              <a:rPr lang="en-US" dirty="0" smtClean="0"/>
              <a:t> criminal </a:t>
            </a:r>
            <a:r>
              <a:rPr lang="en-US" dirty="0" err="1" smtClean="0"/>
              <a:t>seriam</a:t>
            </a:r>
            <a:r>
              <a:rPr lang="en-US" dirty="0" smtClean="0"/>
              <a:t> </a:t>
            </a:r>
            <a:r>
              <a:rPr lang="en-US" dirty="0" err="1" smtClean="0"/>
              <a:t>dispensáveis</a:t>
            </a:r>
            <a:r>
              <a:rPr lang="en-US" dirty="0" smtClean="0"/>
              <a:t>.</a:t>
            </a:r>
          </a:p>
          <a:p>
            <a:r>
              <a:rPr lang="en-US" dirty="0" smtClean="0"/>
              <a:t>A </a:t>
            </a:r>
            <a:r>
              <a:rPr lang="en-US" dirty="0" err="1" smtClean="0"/>
              <a:t>racionalidade</a:t>
            </a:r>
            <a:r>
              <a:rPr lang="en-US" dirty="0" smtClean="0"/>
              <a:t> </a:t>
            </a:r>
            <a:r>
              <a:rPr lang="en-US" dirty="0" err="1" smtClean="0"/>
              <a:t>conforme</a:t>
            </a:r>
            <a:r>
              <a:rPr lang="en-US" dirty="0" smtClean="0"/>
              <a:t> Bentham </a:t>
            </a:r>
            <a:r>
              <a:rPr lang="en-US" dirty="0" err="1" smtClean="0"/>
              <a:t>implica</a:t>
            </a:r>
            <a:r>
              <a:rPr lang="en-US" dirty="0" smtClean="0"/>
              <a:t> </a:t>
            </a:r>
            <a:r>
              <a:rPr lang="en-US" dirty="0" err="1" smtClean="0"/>
              <a:t>que</a:t>
            </a:r>
            <a:r>
              <a:rPr lang="en-US" dirty="0" smtClean="0"/>
              <a:t> </a:t>
            </a:r>
            <a:r>
              <a:rPr lang="en-US" dirty="0" err="1" smtClean="0"/>
              <a:t>algumas</a:t>
            </a:r>
            <a:r>
              <a:rPr lang="en-US" dirty="0" smtClean="0"/>
              <a:t> </a:t>
            </a:r>
            <a:r>
              <a:rPr lang="en-US" dirty="0" err="1" smtClean="0"/>
              <a:t>pessoas</a:t>
            </a:r>
            <a:r>
              <a:rPr lang="en-US" dirty="0" smtClean="0"/>
              <a:t> se </a:t>
            </a:r>
            <a:r>
              <a:rPr lang="en-US" dirty="0" err="1" smtClean="0"/>
              <a:t>tornam</a:t>
            </a:r>
            <a:r>
              <a:rPr lang="en-US" dirty="0" smtClean="0"/>
              <a:t> </a:t>
            </a:r>
            <a:r>
              <a:rPr lang="en-US" dirty="0" err="1" smtClean="0"/>
              <a:t>criminosas</a:t>
            </a:r>
            <a:r>
              <a:rPr lang="en-US" dirty="0" smtClean="0"/>
              <a:t> </a:t>
            </a:r>
            <a:r>
              <a:rPr lang="en-US" dirty="0" err="1" smtClean="0"/>
              <a:t>por</a:t>
            </a:r>
            <a:r>
              <a:rPr lang="en-US" dirty="0" smtClean="0"/>
              <a:t> </a:t>
            </a:r>
            <a:r>
              <a:rPr lang="en-US" dirty="0" err="1" smtClean="0"/>
              <a:t>causa</a:t>
            </a:r>
            <a:r>
              <a:rPr lang="en-US" dirty="0" smtClean="0"/>
              <a:t> do </a:t>
            </a:r>
            <a:r>
              <a:rPr lang="en-US" dirty="0" err="1" smtClean="0"/>
              <a:t>benefício</a:t>
            </a:r>
            <a:r>
              <a:rPr lang="en-US" dirty="0" smtClean="0"/>
              <a:t> </a:t>
            </a:r>
            <a:r>
              <a:rPr lang="en-US" dirty="0" err="1" smtClean="0"/>
              <a:t>financeiro</a:t>
            </a:r>
            <a:r>
              <a:rPr lang="en-US" dirty="0" smtClean="0"/>
              <a:t> </a:t>
            </a:r>
            <a:r>
              <a:rPr lang="en-US" dirty="0" err="1" smtClean="0"/>
              <a:t>que</a:t>
            </a:r>
            <a:r>
              <a:rPr lang="en-US" dirty="0" smtClean="0"/>
              <a:t> o crime </a:t>
            </a:r>
            <a:r>
              <a:rPr lang="en-US" dirty="0" err="1" smtClean="0"/>
              <a:t>traz</a:t>
            </a:r>
            <a:r>
              <a:rPr lang="en-US" dirty="0" smtClean="0"/>
              <a:t>, </a:t>
            </a:r>
            <a:r>
              <a:rPr lang="en-US" dirty="0" err="1" smtClean="0"/>
              <a:t>comparado</a:t>
            </a:r>
            <a:r>
              <a:rPr lang="en-US" dirty="0" smtClean="0"/>
              <a:t> com o </a:t>
            </a:r>
            <a:r>
              <a:rPr lang="en-US" dirty="0" err="1" smtClean="0"/>
              <a:t>trabalho</a:t>
            </a:r>
            <a:r>
              <a:rPr lang="en-US" dirty="0" smtClean="0"/>
              <a:t> </a:t>
            </a:r>
            <a:r>
              <a:rPr lang="en-US" dirty="0" err="1" smtClean="0"/>
              <a:t>lícito</a:t>
            </a:r>
            <a:r>
              <a:rPr lang="en-US" dirty="0" smtClean="0"/>
              <a:t>, </a:t>
            </a:r>
            <a:r>
              <a:rPr lang="en-US" dirty="0" err="1" smtClean="0"/>
              <a:t>levando</a:t>
            </a:r>
            <a:r>
              <a:rPr lang="en-US" dirty="0" smtClean="0"/>
              <a:t> </a:t>
            </a:r>
            <a:r>
              <a:rPr lang="en-US" dirty="0" err="1" smtClean="0"/>
              <a:t>em</a:t>
            </a:r>
            <a:r>
              <a:rPr lang="en-US" dirty="0" smtClean="0"/>
              <a:t> </a:t>
            </a:r>
            <a:r>
              <a:rPr lang="en-US" dirty="0" err="1" smtClean="0"/>
              <a:t>consideração</a:t>
            </a:r>
            <a:r>
              <a:rPr lang="en-US" dirty="0" smtClean="0"/>
              <a:t> a </a:t>
            </a:r>
            <a:r>
              <a:rPr lang="en-US" dirty="0" err="1" smtClean="0"/>
              <a:t>baixa</a:t>
            </a:r>
            <a:r>
              <a:rPr lang="en-US" dirty="0" smtClean="0"/>
              <a:t> </a:t>
            </a:r>
            <a:r>
              <a:rPr lang="en-US" dirty="0" err="1" smtClean="0"/>
              <a:t>probabilidade</a:t>
            </a:r>
            <a:r>
              <a:rPr lang="en-US" dirty="0" smtClean="0"/>
              <a:t> de </a:t>
            </a:r>
            <a:r>
              <a:rPr lang="en-US" dirty="0" err="1" smtClean="0"/>
              <a:t>serem</a:t>
            </a:r>
            <a:r>
              <a:rPr lang="en-US" dirty="0" smtClean="0"/>
              <a:t> </a:t>
            </a:r>
            <a:r>
              <a:rPr lang="en-US" dirty="0" err="1" smtClean="0"/>
              <a:t>apanhados</a:t>
            </a:r>
            <a:r>
              <a:rPr lang="en-US" dirty="0" smtClean="0"/>
              <a:t> e </a:t>
            </a:r>
            <a:r>
              <a:rPr lang="en-US" dirty="0" err="1" smtClean="0"/>
              <a:t>punidos</a:t>
            </a:r>
            <a:r>
              <a:rPr lang="en-US" dirty="0" smtClean="0"/>
              <a:t>, e </a:t>
            </a:r>
            <a:r>
              <a:rPr lang="en-US" dirty="0" err="1" smtClean="0"/>
              <a:t>ainda</a:t>
            </a:r>
            <a:r>
              <a:rPr lang="en-US" dirty="0" smtClean="0"/>
              <a:t> a </a:t>
            </a:r>
            <a:r>
              <a:rPr lang="en-US" dirty="0" err="1" smtClean="0"/>
              <a:t>severidade</a:t>
            </a:r>
            <a:r>
              <a:rPr lang="en-US" dirty="0" smtClean="0"/>
              <a:t> da </a:t>
            </a:r>
            <a:r>
              <a:rPr lang="en-US" dirty="0" err="1" smtClean="0"/>
              <a:t>pena</a:t>
            </a:r>
            <a:r>
              <a:rPr lang="en-US" dirty="0" smtClean="0"/>
              <a:t>.</a:t>
            </a:r>
          </a:p>
          <a:p>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italiano</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sz="3200" dirty="0" smtClean="0"/>
              <a:t>A legislação atual mais próxima de uma estrutura dos princípios  de </a:t>
            </a:r>
            <a:r>
              <a:rPr lang="pt-BR" sz="3200" dirty="0" err="1" smtClean="0"/>
              <a:t>compliance</a:t>
            </a:r>
            <a:r>
              <a:rPr lang="pt-BR" sz="3200" dirty="0" smtClean="0"/>
              <a:t> na Administração Pública é a Italiana, que na Lei 190/2012 traz em seu artigo 1.9 diretrizes de um plano anticorrupção.</a:t>
            </a:r>
          </a:p>
          <a:p>
            <a:r>
              <a:rPr lang="pt-BR" sz="3200" dirty="0" smtClean="0"/>
              <a:t>Lei Anticorrupção da Itália (190/2012) que, seguindo as orientações das Convenções Internacionais, é uma lei que ingressa na seara pública com efetividade, no sentido de prevenir a corrupção através do modelo de autorregulação da Administração Pública.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9800" dirty="0" smtClean="0">
                <a:solidFill>
                  <a:schemeClr val="tx1"/>
                </a:solidFill>
              </a:rPr>
              <a:t>c</a:t>
            </a:r>
            <a:r>
              <a:rPr lang="pt-BR" dirty="0" smtClean="0"/>
              <a:t> </a:t>
            </a:r>
            <a:r>
              <a:rPr lang="pt-BR" sz="6000" b="1" dirty="0" smtClean="0">
                <a:solidFill>
                  <a:srgbClr val="C00000"/>
                </a:solidFill>
              </a:rPr>
              <a:t>O</a:t>
            </a:r>
            <a:r>
              <a:rPr lang="pt-BR" dirty="0" smtClean="0"/>
              <a:t> </a:t>
            </a:r>
            <a:r>
              <a:rPr lang="pt-BR" sz="8000" dirty="0" smtClean="0">
                <a:solidFill>
                  <a:schemeClr val="tx1">
                    <a:lumMod val="50000"/>
                    <a:lumOff val="50000"/>
                  </a:schemeClr>
                </a:solidFill>
              </a:rPr>
              <a:t>r </a:t>
            </a:r>
            <a:r>
              <a:rPr lang="pt-BR" sz="8000" dirty="0" err="1" smtClean="0">
                <a:solidFill>
                  <a:schemeClr val="tx1">
                    <a:lumMod val="50000"/>
                    <a:lumOff val="50000"/>
                  </a:schemeClr>
                </a:solidFill>
              </a:rPr>
              <a:t>r</a:t>
            </a:r>
            <a:r>
              <a:rPr lang="pt-BR" dirty="0" smtClean="0"/>
              <a:t> </a:t>
            </a:r>
            <a:r>
              <a:rPr lang="pt-BR" sz="9800" b="1" dirty="0" smtClean="0">
                <a:solidFill>
                  <a:srgbClr val="FFC000"/>
                </a:solidFill>
              </a:rPr>
              <a:t>U</a:t>
            </a:r>
            <a:r>
              <a:rPr lang="pt-BR" dirty="0" smtClean="0"/>
              <a:t> </a:t>
            </a:r>
            <a:r>
              <a:rPr lang="pt-BR" sz="4400" b="1" dirty="0" smtClean="0">
                <a:solidFill>
                  <a:srgbClr val="7030A0"/>
                </a:solidFill>
              </a:rPr>
              <a:t>p</a:t>
            </a:r>
            <a:r>
              <a:rPr lang="pt-BR" dirty="0" smtClean="0"/>
              <a:t> </a:t>
            </a:r>
            <a:r>
              <a:rPr lang="pt-BR" sz="2700" b="1" dirty="0" smtClean="0">
                <a:solidFill>
                  <a:schemeClr val="tx1"/>
                </a:solidFill>
              </a:rPr>
              <a:t>Ç</a:t>
            </a:r>
            <a:r>
              <a:rPr lang="pt-BR" b="1" dirty="0" smtClean="0">
                <a:solidFill>
                  <a:schemeClr val="tx1"/>
                </a:solidFill>
              </a:rPr>
              <a:t> </a:t>
            </a:r>
            <a:r>
              <a:rPr lang="pt-BR" sz="4900" b="1" dirty="0" smtClean="0">
                <a:solidFill>
                  <a:schemeClr val="tx1"/>
                </a:solidFill>
              </a:rPr>
              <a:t>Ã</a:t>
            </a:r>
            <a:r>
              <a:rPr lang="pt-BR" b="1" dirty="0" smtClean="0">
                <a:solidFill>
                  <a:schemeClr val="tx1"/>
                </a:solidFill>
              </a:rPr>
              <a:t> </a:t>
            </a:r>
            <a:r>
              <a:rPr lang="pt-BR" sz="8000" b="1" dirty="0" smtClean="0">
                <a:solidFill>
                  <a:schemeClr val="tx1"/>
                </a:solidFill>
              </a:rPr>
              <a:t>O</a:t>
            </a:r>
            <a:endParaRPr lang="pt-BR" sz="8000" b="1" dirty="0">
              <a:solidFill>
                <a:schemeClr val="tx1"/>
              </a:solidFill>
            </a:endParaRPr>
          </a:p>
        </p:txBody>
      </p:sp>
      <p:sp>
        <p:nvSpPr>
          <p:cNvPr id="3" name="Espaço Reservado para Conteúdo 2"/>
          <p:cNvSpPr>
            <a:spLocks noGrp="1"/>
          </p:cNvSpPr>
          <p:nvPr>
            <p:ph idx="1"/>
          </p:nvPr>
        </p:nvSpPr>
        <p:spPr/>
        <p:txBody>
          <a:bodyPr>
            <a:noAutofit/>
          </a:bodyPr>
          <a:lstStyle/>
          <a:p>
            <a:r>
              <a:rPr lang="pt-BR" sz="2800" dirty="0" smtClean="0"/>
              <a:t>O que é </a:t>
            </a:r>
            <a:r>
              <a:rPr lang="pt-BR" sz="2800" b="1" dirty="0" smtClean="0"/>
              <a:t>Corrupção</a:t>
            </a:r>
            <a:r>
              <a:rPr lang="pt-BR" sz="2800" dirty="0" smtClean="0"/>
              <a:t>?</a:t>
            </a:r>
          </a:p>
          <a:p>
            <a:pPr lvl="1"/>
            <a:r>
              <a:rPr lang="pt-BR" sz="2800" dirty="0" smtClean="0"/>
              <a:t>Numa visão ampla, é o ato ou fato do agente público que, por ação ou omissão, em menoscabo dos mais elevados princípios constitucionais, locupleta a si ou a outrem dos bens, valores ou interesses públicos sob sua responsabilidade, violando-os, em prejuízo do país e do órgão que representa, gerando danos na credibilidade das instituições públicas e na própria democracia.</a:t>
            </a:r>
            <a:endParaRPr lang="pt-BR"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190/2012 - Itália</a:t>
            </a:r>
            <a:endParaRPr lang="pt-BR" dirty="0"/>
          </a:p>
        </p:txBody>
      </p:sp>
      <p:sp>
        <p:nvSpPr>
          <p:cNvPr id="3" name="Espaço Reservado para Conteúdo 2"/>
          <p:cNvSpPr>
            <a:spLocks noGrp="1"/>
          </p:cNvSpPr>
          <p:nvPr>
            <p:ph idx="1"/>
          </p:nvPr>
        </p:nvSpPr>
        <p:spPr/>
        <p:txBody>
          <a:bodyPr>
            <a:normAutofit/>
          </a:bodyPr>
          <a:lstStyle/>
          <a:p>
            <a:r>
              <a:rPr lang="pt-BR" dirty="0"/>
              <a:t>Entre as orientações de plano de cumprimento estão:</a:t>
            </a:r>
            <a:br>
              <a:rPr lang="pt-BR" dirty="0"/>
            </a:br>
            <a:r>
              <a:rPr lang="pt-BR" dirty="0"/>
              <a:t>1. Identificar nas atividades públicas quais os setores com elevado risco de corrupção;</a:t>
            </a:r>
          </a:p>
          <a:p>
            <a:r>
              <a:rPr lang="pt-BR" dirty="0"/>
              <a:t>2. Estabelecer regras e desenvolver atividades onde for identificado riscos de corrupção e criar mecanismos de controle preventivo;</a:t>
            </a:r>
          </a:p>
          <a:p>
            <a:r>
              <a:rPr lang="pt-BR" dirty="0"/>
              <a:t>3. Criação de mecanismos de supervisão constante sobre os programas que devam ser implantados no setor público, indicando claramente qual o modo de supervisão de atividades com risco </a:t>
            </a:r>
            <a:r>
              <a:rPr lang="pt-BR" dirty="0" err="1"/>
              <a:t>corruptivo</a:t>
            </a:r>
            <a:r>
              <a:rPr lang="pt-BR" dirty="0"/>
              <a:t>.</a:t>
            </a:r>
          </a:p>
          <a:p>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 de </a:t>
            </a:r>
            <a:r>
              <a:rPr lang="pt-BR" dirty="0" err="1" smtClean="0"/>
              <a:t>compliance</a:t>
            </a:r>
            <a:endParaRPr lang="pt-BR" dirty="0"/>
          </a:p>
        </p:txBody>
      </p:sp>
      <p:sp>
        <p:nvSpPr>
          <p:cNvPr id="3" name="Espaço Reservado para Conteúdo 2"/>
          <p:cNvSpPr>
            <a:spLocks noGrp="1"/>
          </p:cNvSpPr>
          <p:nvPr>
            <p:ph idx="1"/>
          </p:nvPr>
        </p:nvSpPr>
        <p:spPr/>
        <p:txBody>
          <a:bodyPr>
            <a:normAutofit/>
          </a:bodyPr>
          <a:lstStyle/>
          <a:p>
            <a:r>
              <a:rPr lang="pt-BR" dirty="0"/>
              <a:t>C</a:t>
            </a:r>
            <a:r>
              <a:rPr lang="pt-BR" dirty="0" smtClean="0"/>
              <a:t>ada </a:t>
            </a:r>
            <a:r>
              <a:rPr lang="pt-BR" dirty="0"/>
              <a:t>órgão público deve criar seu estatuto básico, uma regra matriz para cada realidade, ao invés </a:t>
            </a:r>
            <a:r>
              <a:rPr lang="pt-BR" dirty="0" smtClean="0"/>
              <a:t>de depender unicamente das </a:t>
            </a:r>
            <a:r>
              <a:rPr lang="pt-BR" dirty="0"/>
              <a:t>leis gerais que temos </a:t>
            </a:r>
            <a:r>
              <a:rPr lang="pt-BR" dirty="0" smtClean="0"/>
              <a:t>atualmente.</a:t>
            </a:r>
          </a:p>
          <a:p>
            <a:endParaRPr lang="pt-BR" dirty="0" smtClean="0"/>
          </a:p>
          <a:p>
            <a:r>
              <a:rPr lang="pt-BR" dirty="0" smtClean="0"/>
              <a:t>Enfim</a:t>
            </a:r>
            <a:r>
              <a:rPr lang="pt-BR" dirty="0"/>
              <a:t>, um programa específico e pormenorizado, que não apenas identifique as atividades que potencialmente gerem atos de corrupção, como igualmente introduza maneiras de se gerir tais riscos, de forma a </a:t>
            </a:r>
            <a:r>
              <a:rPr lang="pt-BR" dirty="0" smtClean="0"/>
              <a:t>mitigá-los.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 </a:t>
            </a:r>
            <a:r>
              <a:rPr lang="pt-BR" dirty="0" smtClean="0"/>
              <a:t>de </a:t>
            </a:r>
            <a:r>
              <a:rPr lang="pt-BR" dirty="0" err="1" smtClean="0"/>
              <a:t>compliance</a:t>
            </a:r>
            <a:endParaRPr lang="pt-BR" dirty="0"/>
          </a:p>
        </p:txBody>
      </p:sp>
      <p:sp>
        <p:nvSpPr>
          <p:cNvPr id="3" name="Espaço Reservado para Conteúdo 2"/>
          <p:cNvSpPr>
            <a:spLocks noGrp="1"/>
          </p:cNvSpPr>
          <p:nvPr>
            <p:ph idx="1"/>
          </p:nvPr>
        </p:nvSpPr>
        <p:spPr/>
        <p:txBody>
          <a:bodyPr>
            <a:normAutofit lnSpcReduction="10000"/>
          </a:bodyPr>
          <a:lstStyle/>
          <a:p>
            <a:r>
              <a:rPr lang="en-US" altLang="pt-BR" kern="0" dirty="0" smtClean="0">
                <a:ea typeface="ＭＳ Ｐゴシック" pitchFamily="34" charset="-128"/>
              </a:rPr>
              <a:t>O </a:t>
            </a:r>
            <a:r>
              <a:rPr lang="en-US" altLang="pt-BR" kern="0" dirty="0" err="1" smtClean="0">
                <a:ea typeface="ＭＳ Ｐゴシック" pitchFamily="34" charset="-128"/>
              </a:rPr>
              <a:t>Programa</a:t>
            </a:r>
            <a:r>
              <a:rPr lang="en-US" altLang="pt-BR" kern="0" dirty="0" smtClean="0">
                <a:ea typeface="ＭＳ Ｐゴシック" pitchFamily="34" charset="-128"/>
              </a:rPr>
              <a:t> de Compliance </a:t>
            </a:r>
            <a:r>
              <a:rPr lang="en-US" altLang="pt-BR" kern="0" dirty="0" err="1" smtClean="0">
                <a:ea typeface="ＭＳ Ｐゴシック" pitchFamily="34" charset="-128"/>
              </a:rPr>
              <a:t>deve</a:t>
            </a:r>
            <a:r>
              <a:rPr lang="en-US" altLang="pt-BR" kern="0" dirty="0" smtClean="0">
                <a:ea typeface="ＭＳ Ｐゴシック" pitchFamily="34" charset="-128"/>
              </a:rPr>
              <a:t> </a:t>
            </a:r>
            <a:r>
              <a:rPr lang="en-US" altLang="pt-BR" kern="0" dirty="0" err="1" smtClean="0">
                <a:ea typeface="ＭＳ Ｐゴシック" pitchFamily="34" charset="-128"/>
              </a:rPr>
              <a:t>ter</a:t>
            </a:r>
            <a:r>
              <a:rPr lang="en-US" altLang="pt-BR" kern="0" dirty="0" smtClean="0">
                <a:ea typeface="ＭＳ Ｐゴシック" pitchFamily="34" charset="-128"/>
              </a:rPr>
              <a:t> </a:t>
            </a:r>
            <a:r>
              <a:rPr lang="en-US" altLang="pt-BR" kern="0" dirty="0" err="1" smtClean="0">
                <a:ea typeface="ＭＳ Ｐゴシック" pitchFamily="34" charset="-128"/>
              </a:rPr>
              <a:t>relação</a:t>
            </a:r>
            <a:r>
              <a:rPr lang="en-US" altLang="pt-BR" kern="0" dirty="0" smtClean="0">
                <a:ea typeface="ＭＳ Ｐゴシック" pitchFamily="34" charset="-128"/>
              </a:rPr>
              <a:t> com o </a:t>
            </a:r>
            <a:r>
              <a:rPr lang="en-US" altLang="pt-BR" kern="0" dirty="0" err="1" smtClean="0">
                <a:ea typeface="ＭＳ Ｐゴシック" pitchFamily="34" charset="-128"/>
              </a:rPr>
              <a:t>ramo</a:t>
            </a:r>
            <a:r>
              <a:rPr lang="en-US" altLang="pt-BR" kern="0" dirty="0" smtClean="0">
                <a:ea typeface="ＭＳ Ｐゴシック" pitchFamily="34" charset="-128"/>
              </a:rPr>
              <a:t> </a:t>
            </a:r>
            <a:r>
              <a:rPr lang="en-US" altLang="pt-BR" kern="0" dirty="0" err="1" smtClean="0">
                <a:ea typeface="ＭＳ Ｐゴシック" pitchFamily="34" charset="-128"/>
              </a:rPr>
              <a:t>administrativo</a:t>
            </a:r>
            <a:r>
              <a:rPr lang="en-US" altLang="pt-BR" kern="0" dirty="0" smtClean="0">
                <a:ea typeface="ＭＳ Ｐゴシック" pitchFamily="34" charset="-128"/>
              </a:rPr>
              <a:t>, do </a:t>
            </a:r>
            <a:r>
              <a:rPr lang="en-US" altLang="pt-BR" kern="0" dirty="0" err="1" smtClean="0">
                <a:ea typeface="ＭＳ Ｐゴシック" pitchFamily="34" charset="-128"/>
              </a:rPr>
              <a:t>direito</a:t>
            </a:r>
            <a:r>
              <a:rPr lang="en-US" altLang="pt-BR" kern="0" dirty="0" smtClean="0">
                <a:ea typeface="ＭＳ Ｐゴシック" pitchFamily="34" charset="-128"/>
              </a:rPr>
              <a:t> </a:t>
            </a:r>
            <a:r>
              <a:rPr lang="en-US" altLang="pt-BR" kern="0" dirty="0" err="1" smtClean="0">
                <a:ea typeface="ＭＳ Ｐゴシック" pitchFamily="34" charset="-128"/>
              </a:rPr>
              <a:t>ou</a:t>
            </a:r>
            <a:r>
              <a:rPr lang="en-US" altLang="pt-BR" kern="0" dirty="0" smtClean="0">
                <a:ea typeface="ＭＳ Ｐゴシック" pitchFamily="34" charset="-128"/>
              </a:rPr>
              <a:t> </a:t>
            </a:r>
            <a:r>
              <a:rPr lang="en-US" altLang="pt-BR" kern="0" dirty="0" err="1" smtClean="0">
                <a:ea typeface="ＭＳ Ｐゴシック" pitchFamily="34" charset="-128"/>
              </a:rPr>
              <a:t>problema</a:t>
            </a:r>
            <a:r>
              <a:rPr lang="en-US" altLang="pt-BR" kern="0" dirty="0" smtClean="0">
                <a:ea typeface="ＭＳ Ｐゴシック" pitchFamily="34" charset="-128"/>
              </a:rPr>
              <a:t> </a:t>
            </a:r>
            <a:r>
              <a:rPr lang="en-US" altLang="pt-BR" kern="0" dirty="0" err="1" smtClean="0">
                <a:ea typeface="ＭＳ Ｐゴシック" pitchFamily="34" charset="-128"/>
              </a:rPr>
              <a:t>específico</a:t>
            </a:r>
            <a:r>
              <a:rPr lang="en-US" altLang="pt-BR" kern="0" dirty="0" smtClean="0">
                <a:ea typeface="ＭＳ Ｐゴシック" pitchFamily="34" charset="-128"/>
              </a:rPr>
              <a:t> </a:t>
            </a:r>
            <a:r>
              <a:rPr lang="en-US" altLang="pt-BR" kern="0" dirty="0" err="1" smtClean="0">
                <a:ea typeface="ＭＳ Ｐゴシック" pitchFamily="34" charset="-128"/>
              </a:rPr>
              <a:t>que</a:t>
            </a:r>
            <a:r>
              <a:rPr lang="en-US" altLang="pt-BR" kern="0" dirty="0" smtClean="0">
                <a:ea typeface="ＭＳ Ｐゴシック" pitchFamily="34" charset="-128"/>
              </a:rPr>
              <a:t> visa </a:t>
            </a:r>
            <a:r>
              <a:rPr lang="en-US" altLang="pt-BR" kern="0" dirty="0" err="1" smtClean="0">
                <a:ea typeface="ＭＳ Ｐゴシック" pitchFamily="34" charset="-128"/>
              </a:rPr>
              <a:t>prevenir</a:t>
            </a:r>
            <a:r>
              <a:rPr lang="en-US" altLang="pt-BR" kern="0" dirty="0" smtClean="0">
                <a:ea typeface="ＭＳ Ｐゴシック" pitchFamily="34" charset="-128"/>
              </a:rPr>
              <a:t>.</a:t>
            </a:r>
            <a:endParaRPr lang="en-US" altLang="pt-BR" kern="0" dirty="0" smtClean="0">
              <a:ea typeface="ＭＳ Ｐゴシック" pitchFamily="34" charset="-128"/>
            </a:endParaRPr>
          </a:p>
          <a:p>
            <a:r>
              <a:rPr lang="en-US" altLang="pt-BR" kern="0" dirty="0" err="1" smtClean="0">
                <a:ea typeface="ＭＳ Ｐゴシック" pitchFamily="34" charset="-128"/>
              </a:rPr>
              <a:t>Direito</a:t>
            </a:r>
            <a:r>
              <a:rPr lang="en-US" altLang="pt-BR" kern="0" dirty="0" smtClean="0">
                <a:ea typeface="ＭＳ Ｐゴシック" pitchFamily="34" charset="-128"/>
              </a:rPr>
              <a:t> </a:t>
            </a:r>
            <a:r>
              <a:rPr lang="en-US" altLang="pt-BR" kern="0" dirty="0" err="1" smtClean="0">
                <a:ea typeface="ＭＳ Ｐゴシック" pitchFamily="34" charset="-128"/>
              </a:rPr>
              <a:t>bancário</a:t>
            </a:r>
            <a:r>
              <a:rPr lang="en-US" altLang="pt-BR" kern="0" dirty="0" smtClean="0">
                <a:ea typeface="ＭＳ Ｐゴシック" pitchFamily="34" charset="-128"/>
              </a:rPr>
              <a:t>, de </a:t>
            </a:r>
            <a:r>
              <a:rPr lang="en-US" altLang="pt-BR" kern="0" dirty="0" err="1" smtClean="0">
                <a:ea typeface="ＭＳ Ｐゴシック" pitchFamily="34" charset="-128"/>
              </a:rPr>
              <a:t>ações</a:t>
            </a:r>
            <a:r>
              <a:rPr lang="en-US" altLang="pt-BR" kern="0" dirty="0" smtClean="0">
                <a:ea typeface="ＭＳ Ｐゴシック" pitchFamily="34" charset="-128"/>
              </a:rPr>
              <a:t>, </a:t>
            </a:r>
            <a:r>
              <a:rPr lang="en-US" altLang="pt-BR" kern="0" dirty="0" err="1" smtClean="0">
                <a:ea typeface="ＭＳ Ｐゴシック" pitchFamily="34" charset="-128"/>
              </a:rPr>
              <a:t>trabalhista</a:t>
            </a:r>
            <a:r>
              <a:rPr lang="en-US" altLang="pt-BR" kern="0" dirty="0" smtClean="0">
                <a:ea typeface="ＭＳ Ｐゴシック" pitchFamily="34" charset="-128"/>
              </a:rPr>
              <a:t> e</a:t>
            </a:r>
            <a:r>
              <a:rPr lang="en-US" altLang="pt-BR" kern="0" dirty="0" smtClean="0">
                <a:ea typeface="ＭＳ Ｐゴシック" pitchFamily="34" charset="-128"/>
              </a:rPr>
              <a:t> </a:t>
            </a:r>
            <a:r>
              <a:rPr lang="en-US" altLang="pt-BR" kern="0" dirty="0" err="1" smtClean="0">
                <a:ea typeface="ＭＳ Ｐゴシック" pitchFamily="34" charset="-128"/>
              </a:rPr>
              <a:t>tributário</a:t>
            </a:r>
            <a:r>
              <a:rPr lang="en-US" altLang="pt-BR" kern="0" dirty="0" smtClean="0">
                <a:ea typeface="ＭＳ Ｐゴシック" pitchFamily="34" charset="-128"/>
              </a:rPr>
              <a:t>;</a:t>
            </a:r>
            <a:r>
              <a:rPr lang="en-US" altLang="pt-BR" kern="0" dirty="0" smtClean="0">
                <a:ea typeface="ＭＳ Ｐゴシック" pitchFamily="34" charset="-128"/>
              </a:rPr>
              <a:t>  </a:t>
            </a:r>
            <a:r>
              <a:rPr lang="en-US" altLang="pt-BR" kern="0" dirty="0" err="1" smtClean="0">
                <a:ea typeface="ＭＳ Ｐゴシック" pitchFamily="34" charset="-128"/>
              </a:rPr>
              <a:t>proteção</a:t>
            </a:r>
            <a:r>
              <a:rPr lang="en-US" altLang="pt-BR" kern="0" dirty="0" smtClean="0">
                <a:ea typeface="ＭＳ Ｐゴシック" pitchFamily="34" charset="-128"/>
              </a:rPr>
              <a:t> </a:t>
            </a:r>
            <a:r>
              <a:rPr lang="en-US" altLang="pt-BR" kern="0" dirty="0" smtClean="0">
                <a:ea typeface="ＭＳ Ｐゴシック" pitchFamily="34" charset="-128"/>
              </a:rPr>
              <a:t>de dados, </a:t>
            </a:r>
            <a:r>
              <a:rPr lang="en-US" altLang="pt-BR" kern="0" dirty="0" err="1" smtClean="0">
                <a:ea typeface="ＭＳ Ｐゴシック" pitchFamily="34" charset="-128"/>
              </a:rPr>
              <a:t>direito</a:t>
            </a:r>
            <a:r>
              <a:rPr lang="en-US" altLang="pt-BR" kern="0" dirty="0" smtClean="0">
                <a:ea typeface="ＭＳ Ｐゴシック" pitchFamily="34" charset="-128"/>
              </a:rPr>
              <a:t> </a:t>
            </a:r>
            <a:r>
              <a:rPr lang="en-US" altLang="pt-BR" kern="0" dirty="0" err="1" smtClean="0">
                <a:ea typeface="ＭＳ Ｐゴシック" pitchFamily="34" charset="-128"/>
              </a:rPr>
              <a:t>autoral</a:t>
            </a:r>
            <a:r>
              <a:rPr lang="en-US" altLang="pt-BR" kern="0" dirty="0" smtClean="0">
                <a:ea typeface="ＭＳ Ｐゴシック" pitchFamily="34" charset="-128"/>
              </a:rPr>
              <a:t> e </a:t>
            </a:r>
            <a:r>
              <a:rPr lang="en-US" altLang="pt-BR" kern="0" dirty="0" err="1" smtClean="0">
                <a:ea typeface="ＭＳ Ｐゴシック" pitchFamily="34" charset="-128"/>
              </a:rPr>
              <a:t>propriedade</a:t>
            </a:r>
            <a:r>
              <a:rPr lang="en-US" altLang="pt-BR" kern="0" dirty="0" smtClean="0">
                <a:ea typeface="ＭＳ Ｐゴシック" pitchFamily="34" charset="-128"/>
              </a:rPr>
              <a:t> </a:t>
            </a:r>
            <a:r>
              <a:rPr lang="en-US" altLang="pt-BR" kern="0" dirty="0" smtClean="0">
                <a:ea typeface="ＭＳ Ｐゴシック" pitchFamily="34" charset="-128"/>
              </a:rPr>
              <a:t>industrial; </a:t>
            </a:r>
            <a:r>
              <a:rPr lang="en-US" altLang="pt-BR" kern="0" dirty="0" err="1" smtClean="0">
                <a:ea typeface="ＭＳ Ｐゴシック" pitchFamily="34" charset="-128"/>
              </a:rPr>
              <a:t>comércio</a:t>
            </a:r>
            <a:r>
              <a:rPr lang="en-US" altLang="pt-BR" kern="0" dirty="0" smtClean="0">
                <a:ea typeface="ＭＳ Ｐゴシック" pitchFamily="34" charset="-128"/>
              </a:rPr>
              <a:t> </a:t>
            </a:r>
            <a:r>
              <a:rPr lang="en-US" altLang="pt-BR" kern="0" dirty="0" err="1" smtClean="0">
                <a:ea typeface="ＭＳ Ｐゴシック" pitchFamily="34" charset="-128"/>
              </a:rPr>
              <a:t>internacional</a:t>
            </a:r>
            <a:r>
              <a:rPr lang="en-US" altLang="pt-BR" kern="0" dirty="0" smtClean="0">
                <a:ea typeface="ＭＳ Ｐゴシック" pitchFamily="34" charset="-128"/>
              </a:rPr>
              <a:t>, </a:t>
            </a:r>
            <a:r>
              <a:rPr lang="en-US" altLang="pt-BR" kern="0" dirty="0" err="1" smtClean="0">
                <a:ea typeface="ＭＳ Ｐゴシック" pitchFamily="34" charset="-128"/>
              </a:rPr>
              <a:t>direito</a:t>
            </a:r>
            <a:r>
              <a:rPr lang="en-US" altLang="pt-BR" kern="0" dirty="0" smtClean="0">
                <a:ea typeface="ＭＳ Ｐゴシック" pitchFamily="34" charset="-128"/>
              </a:rPr>
              <a:t> </a:t>
            </a:r>
            <a:r>
              <a:rPr lang="en-US" altLang="pt-BR" kern="0" dirty="0" err="1" smtClean="0">
                <a:ea typeface="ＭＳ Ｐゴシック" pitchFamily="34" charset="-128"/>
              </a:rPr>
              <a:t>empresarial</a:t>
            </a:r>
            <a:r>
              <a:rPr lang="en-US" altLang="pt-BR" kern="0" dirty="0" smtClean="0">
                <a:ea typeface="ＭＳ Ｐゴシック" pitchFamily="34" charset="-128"/>
              </a:rPr>
              <a:t> e da </a:t>
            </a:r>
            <a:r>
              <a:rPr lang="en-US" altLang="pt-BR" kern="0" dirty="0" err="1" smtClean="0">
                <a:ea typeface="ＭＳ Ｐゴシック" pitchFamily="34" charset="-128"/>
              </a:rPr>
              <a:t>concorrência</a:t>
            </a:r>
            <a:r>
              <a:rPr lang="en-US" altLang="pt-BR" kern="0" dirty="0" smtClean="0">
                <a:ea typeface="ＭＳ Ｐゴシック" pitchFamily="34" charset="-128"/>
              </a:rPr>
              <a:t>; </a:t>
            </a:r>
            <a:r>
              <a:rPr lang="en-US" altLang="pt-BR" kern="0" dirty="0" err="1" smtClean="0">
                <a:ea typeface="ＭＳ Ｐゴシック" pitchFamily="34" charset="-128"/>
              </a:rPr>
              <a:t>proteção</a:t>
            </a:r>
            <a:r>
              <a:rPr lang="en-US" altLang="pt-BR" kern="0" dirty="0" smtClean="0">
                <a:ea typeface="ＭＳ Ｐゴシック" pitchFamily="34" charset="-128"/>
              </a:rPr>
              <a:t> </a:t>
            </a:r>
            <a:r>
              <a:rPr lang="en-US" altLang="pt-BR" kern="0" dirty="0" smtClean="0">
                <a:ea typeface="ＭＳ Ｐゴシック" pitchFamily="34" charset="-128"/>
              </a:rPr>
              <a:t>à </a:t>
            </a:r>
            <a:r>
              <a:rPr lang="en-US" altLang="pt-BR" kern="0" dirty="0" err="1" smtClean="0">
                <a:ea typeface="ＭＳ Ｐゴシック" pitchFamily="34" charset="-128"/>
              </a:rPr>
              <a:t>saúde</a:t>
            </a:r>
            <a:r>
              <a:rPr lang="en-US" altLang="pt-BR" kern="0" dirty="0" smtClean="0">
                <a:ea typeface="ＭＳ Ｐゴシック" pitchFamily="34" charset="-128"/>
              </a:rPr>
              <a:t>, </a:t>
            </a:r>
            <a:r>
              <a:rPr lang="en-US" altLang="pt-BR" kern="0" dirty="0" err="1" smtClean="0">
                <a:ea typeface="ＭＳ Ｐゴシック" pitchFamily="34" charset="-128"/>
              </a:rPr>
              <a:t>relativo</a:t>
            </a:r>
            <a:r>
              <a:rPr lang="en-US" altLang="pt-BR" kern="0" dirty="0" smtClean="0">
                <a:ea typeface="ＭＳ Ｐゴシック" pitchFamily="34" charset="-128"/>
              </a:rPr>
              <a:t> </a:t>
            </a:r>
            <a:r>
              <a:rPr lang="en-US" altLang="pt-BR" kern="0" dirty="0" smtClean="0">
                <a:ea typeface="ＭＳ Ｐゴシック" pitchFamily="34" charset="-128"/>
              </a:rPr>
              <a:t>à </a:t>
            </a:r>
            <a:r>
              <a:rPr lang="en-US" altLang="pt-BR" kern="0" dirty="0" err="1" smtClean="0">
                <a:ea typeface="ＭＳ Ｐゴシック" pitchFamily="34" charset="-128"/>
              </a:rPr>
              <a:t>indústria</a:t>
            </a:r>
            <a:r>
              <a:rPr lang="en-US" altLang="pt-BR" kern="0" dirty="0" smtClean="0">
                <a:ea typeface="ＭＳ Ｐゴシック" pitchFamily="34" charset="-128"/>
              </a:rPr>
              <a:t> </a:t>
            </a:r>
            <a:r>
              <a:rPr lang="en-US" altLang="pt-BR" kern="0" dirty="0" err="1" smtClean="0">
                <a:ea typeface="ＭＳ Ｐゴシック" pitchFamily="34" charset="-128"/>
              </a:rPr>
              <a:t>farmacêutica</a:t>
            </a:r>
            <a:r>
              <a:rPr lang="en-US" altLang="pt-BR" kern="0" dirty="0" smtClean="0">
                <a:ea typeface="ＭＳ Ｐゴシック" pitchFamily="34" charset="-128"/>
              </a:rPr>
              <a:t> e </a:t>
            </a:r>
            <a:r>
              <a:rPr lang="en-US" altLang="pt-BR" kern="0" dirty="0" err="1" smtClean="0">
                <a:ea typeface="ＭＳ Ｐゴシック" pitchFamily="34" charset="-128"/>
              </a:rPr>
              <a:t>conselhos</a:t>
            </a:r>
            <a:r>
              <a:rPr lang="en-US" altLang="pt-BR" kern="0" dirty="0" smtClean="0">
                <a:ea typeface="ＭＳ Ｐゴシック" pitchFamily="34" charset="-128"/>
              </a:rPr>
              <a:t> </a:t>
            </a:r>
            <a:r>
              <a:rPr lang="en-US" altLang="pt-BR" kern="0" dirty="0" err="1" smtClean="0">
                <a:ea typeface="ＭＳ Ｐゴシック" pitchFamily="34" charset="-128"/>
              </a:rPr>
              <a:t>profissionais</a:t>
            </a:r>
            <a:r>
              <a:rPr lang="en-US" altLang="pt-BR" kern="0" dirty="0" smtClean="0">
                <a:ea typeface="ＭＳ Ｐゴシック" pitchFamily="34" charset="-128"/>
              </a:rPr>
              <a:t>, etc.</a:t>
            </a:r>
          </a:p>
          <a:p>
            <a:r>
              <a:rPr lang="en-US" altLang="pt-BR" kern="0" dirty="0" smtClean="0">
                <a:ea typeface="ＭＳ Ｐゴシック" pitchFamily="34" charset="-128"/>
              </a:rPr>
              <a:t>O </a:t>
            </a:r>
            <a:r>
              <a:rPr lang="en-US" altLang="pt-BR" kern="0" dirty="0" err="1" smtClean="0">
                <a:ea typeface="ＭＳ Ｐゴシック" pitchFamily="34" charset="-128"/>
              </a:rPr>
              <a:t>progerama</a:t>
            </a:r>
            <a:r>
              <a:rPr lang="en-US" altLang="pt-BR" kern="0" dirty="0" smtClean="0">
                <a:ea typeface="ＭＳ Ｐゴシック" pitchFamily="34" charset="-128"/>
              </a:rPr>
              <a:t> </a:t>
            </a:r>
            <a:r>
              <a:rPr lang="en-US" altLang="pt-BR" kern="0" dirty="0" err="1" smtClean="0">
                <a:ea typeface="ＭＳ Ｐゴシック" pitchFamily="34" charset="-128"/>
              </a:rPr>
              <a:t>deve</a:t>
            </a:r>
            <a:r>
              <a:rPr lang="en-US" altLang="pt-BR" kern="0" dirty="0" smtClean="0">
                <a:ea typeface="ＭＳ Ｐゴシック" pitchFamily="34" charset="-128"/>
              </a:rPr>
              <a:t> </a:t>
            </a:r>
            <a:r>
              <a:rPr lang="en-US" altLang="pt-BR" kern="0" dirty="0" err="1" smtClean="0">
                <a:ea typeface="ＭＳ Ｐゴシック" pitchFamily="34" charset="-128"/>
              </a:rPr>
              <a:t>em</a:t>
            </a:r>
            <a:r>
              <a:rPr lang="en-US" altLang="pt-BR" kern="0" dirty="0" smtClean="0">
                <a:ea typeface="ＭＳ Ｐゴシック" pitchFamily="34" charset="-128"/>
              </a:rPr>
              <a:t> </a:t>
            </a:r>
            <a:r>
              <a:rPr lang="en-US" altLang="pt-BR" kern="0" dirty="0" err="1" smtClean="0">
                <a:ea typeface="ＭＳ Ｐゴシック" pitchFamily="34" charset="-128"/>
              </a:rPr>
              <a:t>regra</a:t>
            </a:r>
            <a:r>
              <a:rPr lang="en-US" altLang="pt-BR" kern="0" dirty="0" smtClean="0">
                <a:ea typeface="ＭＳ Ｐゴシック" pitchFamily="34" charset="-128"/>
              </a:rPr>
              <a:t> </a:t>
            </a:r>
            <a:r>
              <a:rPr lang="en-US" altLang="pt-BR" kern="0" dirty="0" err="1" smtClean="0">
                <a:ea typeface="ＭＳ Ｐゴシック" pitchFamily="34" charset="-128"/>
              </a:rPr>
              <a:t>prevenir</a:t>
            </a:r>
            <a:r>
              <a:rPr lang="en-US" altLang="pt-BR" kern="0" dirty="0" smtClean="0">
                <a:ea typeface="ＭＳ Ｐゴシック" pitchFamily="34" charset="-128"/>
              </a:rPr>
              <a:t> </a:t>
            </a:r>
            <a:r>
              <a:rPr lang="en-US" altLang="pt-BR" kern="0" dirty="0" smtClean="0">
                <a:ea typeface="ＭＳ Ｐゴシック" pitchFamily="34" charset="-128"/>
              </a:rPr>
              <a:t>a </a:t>
            </a:r>
            <a:r>
              <a:rPr lang="en-US" altLang="pt-BR" kern="0" dirty="0" err="1" smtClean="0">
                <a:ea typeface="ＭＳ Ｐゴシック" pitchFamily="34" charset="-128"/>
              </a:rPr>
              <a:t>ocorrência</a:t>
            </a:r>
            <a:r>
              <a:rPr lang="en-US" altLang="pt-BR" kern="0" dirty="0" smtClean="0">
                <a:ea typeface="ＭＳ Ｐゴシック" pitchFamily="34" charset="-128"/>
              </a:rPr>
              <a:t> de crimes </a:t>
            </a:r>
            <a:r>
              <a:rPr lang="en-US" altLang="pt-BR" kern="0" dirty="0" smtClean="0">
                <a:ea typeface="ＭＳ Ｐゴシック" pitchFamily="34" charset="-128"/>
              </a:rPr>
              <a:t>de </a:t>
            </a:r>
            <a:r>
              <a:rPr lang="en-US" altLang="pt-BR" kern="0" dirty="0" err="1" smtClean="0">
                <a:ea typeface="ＭＳ Ｐゴシック" pitchFamily="34" charset="-128"/>
              </a:rPr>
              <a:t>corrupção</a:t>
            </a:r>
            <a:r>
              <a:rPr lang="en-US" altLang="pt-BR" kern="0" dirty="0" smtClean="0">
                <a:ea typeface="ＭＳ Ｐゴシック" pitchFamily="34" charset="-128"/>
              </a:rPr>
              <a:t> </a:t>
            </a:r>
            <a:r>
              <a:rPr lang="en-US" altLang="pt-BR" kern="0" dirty="0" smtClean="0">
                <a:ea typeface="ＭＳ Ｐゴシック" pitchFamily="34" charset="-128"/>
              </a:rPr>
              <a:t>e </a:t>
            </a:r>
            <a:r>
              <a:rPr lang="en-US" altLang="pt-BR" kern="0" dirty="0" err="1" smtClean="0">
                <a:ea typeface="ＭＳ Ｐゴシック" pitchFamily="34" charset="-128"/>
              </a:rPr>
              <a:t>lavagem</a:t>
            </a:r>
            <a:r>
              <a:rPr lang="en-US" altLang="pt-BR" kern="0" dirty="0" smtClean="0">
                <a:ea typeface="ＭＳ Ｐゴシック" pitchFamily="34" charset="-128"/>
              </a:rPr>
              <a:t> de </a:t>
            </a:r>
            <a:r>
              <a:rPr lang="en-US" altLang="pt-BR" kern="0" dirty="0" err="1" smtClean="0">
                <a:ea typeface="ＭＳ Ｐゴシック" pitchFamily="34" charset="-128"/>
              </a:rPr>
              <a:t>dinheiro</a:t>
            </a:r>
            <a:r>
              <a:rPr lang="en-US" altLang="pt-BR" kern="0" dirty="0" smtClean="0">
                <a:ea typeface="ＭＳ Ｐゴシック" pitchFamily="34" charset="-128"/>
              </a:rPr>
              <a:t>, </a:t>
            </a:r>
            <a:r>
              <a:rPr lang="en-US" altLang="pt-BR" kern="0" dirty="0" err="1" smtClean="0">
                <a:ea typeface="ＭＳ Ｐゴシック" pitchFamily="34" charset="-128"/>
              </a:rPr>
              <a:t>mas</a:t>
            </a:r>
            <a:r>
              <a:rPr lang="en-US" altLang="pt-BR" kern="0" dirty="0" smtClean="0">
                <a:ea typeface="ＭＳ Ｐゴシック" pitchFamily="34" charset="-128"/>
              </a:rPr>
              <a:t> </a:t>
            </a:r>
            <a:r>
              <a:rPr lang="en-US" altLang="pt-BR" kern="0" dirty="0" smtClean="0">
                <a:ea typeface="ＭＳ Ｐゴシック" pitchFamily="34" charset="-128"/>
              </a:rPr>
              <a:t> </a:t>
            </a:r>
            <a:r>
              <a:rPr lang="en-US" altLang="pt-BR" kern="0" dirty="0" err="1" smtClean="0">
                <a:ea typeface="ＭＳ Ｐゴシック" pitchFamily="34" charset="-128"/>
              </a:rPr>
              <a:t>também</a:t>
            </a:r>
            <a:r>
              <a:rPr lang="en-US" altLang="pt-BR" kern="0" dirty="0" smtClean="0">
                <a:ea typeface="ＭＳ Ｐゴシック" pitchFamily="34" charset="-128"/>
              </a:rPr>
              <a:t> </a:t>
            </a:r>
            <a:r>
              <a:rPr lang="en-US" altLang="pt-BR" kern="0" dirty="0" err="1" smtClean="0">
                <a:ea typeface="ＭＳ Ｐゴシック" pitchFamily="34" charset="-128"/>
              </a:rPr>
              <a:t>albergar</a:t>
            </a:r>
            <a:r>
              <a:rPr lang="en-US" altLang="pt-BR" kern="0" dirty="0" smtClean="0">
                <a:ea typeface="ＭＳ Ｐゴシック" pitchFamily="34" charset="-128"/>
              </a:rPr>
              <a:t> </a:t>
            </a:r>
            <a:r>
              <a:rPr lang="en-US" altLang="pt-BR" kern="0" dirty="0" err="1" smtClean="0">
                <a:ea typeface="ＭＳ Ｐゴシック" pitchFamily="34" charset="-128"/>
              </a:rPr>
              <a:t>os</a:t>
            </a:r>
            <a:r>
              <a:rPr lang="en-US" altLang="pt-BR" kern="0" dirty="0" smtClean="0">
                <a:ea typeface="ＭＳ Ｐゴシック" pitchFamily="34" charset="-128"/>
              </a:rPr>
              <a:t> </a:t>
            </a:r>
            <a:r>
              <a:rPr lang="en-US" altLang="pt-BR" kern="0" dirty="0" err="1" smtClean="0">
                <a:ea typeface="ＭＳ Ｐゴシック" pitchFamily="34" charset="-128"/>
              </a:rPr>
              <a:t>interesses</a:t>
            </a:r>
            <a:r>
              <a:rPr lang="en-US" altLang="pt-BR" kern="0" dirty="0" smtClean="0">
                <a:ea typeface="ＭＳ Ｐゴシック" pitchFamily="34" charset="-128"/>
              </a:rPr>
              <a:t> </a:t>
            </a:r>
            <a:r>
              <a:rPr lang="en-US" altLang="pt-BR" kern="0" dirty="0" err="1" smtClean="0">
                <a:ea typeface="ＭＳ Ｐゴシック" pitchFamily="34" charset="-128"/>
              </a:rPr>
              <a:t>próprios</a:t>
            </a:r>
            <a:r>
              <a:rPr lang="en-US" altLang="pt-BR" kern="0" dirty="0" smtClean="0">
                <a:ea typeface="ＭＳ Ｐゴシック" pitchFamily="34" charset="-128"/>
              </a:rPr>
              <a:t> da </a:t>
            </a:r>
            <a:r>
              <a:rPr lang="en-US" altLang="pt-BR" kern="0" dirty="0" err="1" smtClean="0">
                <a:ea typeface="ＭＳ Ｐゴシック" pitchFamily="34" charset="-128"/>
              </a:rPr>
              <a:t>instituição</a:t>
            </a:r>
            <a:r>
              <a:rPr lang="en-US" altLang="pt-BR" kern="0" dirty="0" smtClean="0">
                <a:ea typeface="ＭＳ Ｐゴシック" pitchFamily="34" charset="-128"/>
              </a:rPr>
              <a:t>.</a:t>
            </a:r>
            <a:endParaRPr lang="en-US" altLang="pt-BR" kern="0" dirty="0" smtClean="0">
              <a:ea typeface="ＭＳ Ｐゴシック" pitchFamily="34" charset="-128"/>
            </a:endParaRPr>
          </a:p>
          <a:p>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Programas de </a:t>
            </a:r>
            <a:r>
              <a:rPr lang="pt-BR" dirty="0" err="1" smtClean="0"/>
              <a:t>Compliance</a:t>
            </a:r>
            <a:endParaRPr lang="pt-BR" dirty="0"/>
          </a:p>
        </p:txBody>
      </p:sp>
      <p:sp>
        <p:nvSpPr>
          <p:cNvPr id="3" name="Espaço Reservado para Conteúdo 2"/>
          <p:cNvSpPr>
            <a:spLocks noGrp="1"/>
          </p:cNvSpPr>
          <p:nvPr>
            <p:ph idx="1"/>
          </p:nvPr>
        </p:nvSpPr>
        <p:spPr/>
        <p:txBody>
          <a:bodyPr>
            <a:noAutofit/>
          </a:bodyPr>
          <a:lstStyle/>
          <a:p>
            <a:r>
              <a:rPr lang="en-US" altLang="pt-BR" sz="2800" kern="0" dirty="0" smtClean="0">
                <a:ea typeface="ＭＳ Ｐゴシック" pitchFamily="34" charset="-128"/>
              </a:rPr>
              <a:t>São </a:t>
            </a:r>
            <a:r>
              <a:rPr lang="en-US" altLang="pt-BR" sz="2800" kern="0" dirty="0" err="1" smtClean="0">
                <a:ea typeface="ＭＳ Ｐゴシック" pitchFamily="34" charset="-128"/>
              </a:rPr>
              <a:t>associados</a:t>
            </a:r>
            <a:r>
              <a:rPr lang="en-US" altLang="pt-BR" sz="2800" kern="0" dirty="0" smtClean="0">
                <a:ea typeface="ＭＳ Ｐゴシック" pitchFamily="34" charset="-128"/>
              </a:rPr>
              <a:t> à </a:t>
            </a:r>
            <a:r>
              <a:rPr lang="en-US" altLang="pt-BR" sz="2800" kern="0" dirty="0" err="1" smtClean="0">
                <a:ea typeface="ＭＳ Ｐゴシック" pitchFamily="34" charset="-128"/>
              </a:rPr>
              <a:t>ideia</a:t>
            </a:r>
            <a:r>
              <a:rPr lang="en-US" altLang="pt-BR" sz="2800" kern="0" dirty="0" smtClean="0">
                <a:ea typeface="ＭＳ Ｐゴシック" pitchFamily="34" charset="-128"/>
              </a:rPr>
              <a:t> </a:t>
            </a:r>
            <a:r>
              <a:rPr lang="en-US" altLang="pt-BR" sz="2800" kern="0" dirty="0" smtClean="0">
                <a:ea typeface="ＭＳ Ｐゴシック" pitchFamily="34" charset="-128"/>
              </a:rPr>
              <a:t>de </a:t>
            </a:r>
            <a:r>
              <a:rPr lang="en-US" altLang="pt-BR" sz="2800" kern="0" dirty="0" err="1" smtClean="0">
                <a:ea typeface="ＭＳ Ｐゴシック" pitchFamily="34" charset="-128"/>
              </a:rPr>
              <a:t>programas</a:t>
            </a:r>
            <a:r>
              <a:rPr lang="en-US" altLang="pt-BR" sz="2800" kern="0" dirty="0" smtClean="0">
                <a:ea typeface="ＭＳ Ｐゴシック" pitchFamily="34" charset="-128"/>
              </a:rPr>
              <a:t> </a:t>
            </a:r>
            <a:r>
              <a:rPr lang="en-US" altLang="pt-BR" sz="2800" kern="0" dirty="0" smtClean="0">
                <a:ea typeface="ＭＳ Ｐゴシック" pitchFamily="34" charset="-128"/>
              </a:rPr>
              <a:t>de </a:t>
            </a:r>
            <a:r>
              <a:rPr lang="en-US" altLang="pt-BR" sz="2800" kern="0" dirty="0" err="1" smtClean="0">
                <a:ea typeface="ＭＳ Ｐゴシック" pitchFamily="34" charset="-128"/>
              </a:rPr>
              <a:t>cumprimento</a:t>
            </a:r>
            <a:r>
              <a:rPr lang="en-US" altLang="pt-BR" sz="2800" kern="0" dirty="0" smtClean="0">
                <a:ea typeface="ＭＳ Ｐゴシック" pitchFamily="34" charset="-128"/>
              </a:rPr>
              <a:t> </a:t>
            </a:r>
            <a:r>
              <a:rPr lang="en-US" altLang="pt-BR" sz="2800" kern="0" dirty="0" err="1" smtClean="0">
                <a:ea typeface="ＭＳ Ｐゴシック" pitchFamily="34" charset="-128"/>
              </a:rPr>
              <a:t>ou</a:t>
            </a:r>
            <a:r>
              <a:rPr lang="en-US" altLang="pt-BR" sz="2800" kern="0" dirty="0" smtClean="0">
                <a:ea typeface="ＭＳ Ｐゴシック" pitchFamily="34" charset="-128"/>
              </a:rPr>
              <a:t> </a:t>
            </a:r>
            <a:r>
              <a:rPr lang="en-US" altLang="pt-BR" sz="2800" kern="0" dirty="0" err="1" smtClean="0">
                <a:ea typeface="ＭＳ Ｐゴシック" pitchFamily="34" charset="-128"/>
              </a:rPr>
              <a:t>programas</a:t>
            </a:r>
            <a:r>
              <a:rPr lang="en-US" altLang="pt-BR" sz="2800" kern="0" dirty="0" smtClean="0">
                <a:ea typeface="ＭＳ Ｐゴシック" pitchFamily="34" charset="-128"/>
              </a:rPr>
              <a:t> de </a:t>
            </a:r>
            <a:r>
              <a:rPr lang="en-US" altLang="pt-BR" sz="2800" kern="0" dirty="0" err="1" smtClean="0">
                <a:ea typeface="ＭＳ Ｐゴシック" pitchFamily="34" charset="-128"/>
              </a:rPr>
              <a:t>integridade</a:t>
            </a:r>
            <a:r>
              <a:rPr lang="en-US" altLang="pt-BR" sz="2800" kern="0" dirty="0" smtClean="0">
                <a:ea typeface="ＭＳ Ｐゴシック" pitchFamily="34" charset="-128"/>
              </a:rPr>
              <a:t>.</a:t>
            </a:r>
            <a:endParaRPr lang="en-US" altLang="pt-BR" sz="2800" kern="0" dirty="0" smtClean="0">
              <a:ea typeface="ＭＳ Ｐゴシック" pitchFamily="34" charset="-128"/>
            </a:endParaRPr>
          </a:p>
          <a:p>
            <a:r>
              <a:rPr lang="en-US" altLang="pt-BR" sz="2800" kern="0" dirty="0" smtClean="0">
                <a:ea typeface="ＭＳ Ｐゴシック" pitchFamily="34" charset="-128"/>
              </a:rPr>
              <a:t>São </a:t>
            </a:r>
            <a:r>
              <a:rPr lang="en-US" altLang="pt-BR" sz="2800" kern="0" dirty="0" err="1" smtClean="0">
                <a:ea typeface="ＭＳ Ｐゴシック" pitchFamily="34" charset="-128"/>
              </a:rPr>
              <a:t>frequentemente</a:t>
            </a:r>
            <a:r>
              <a:rPr lang="en-US" altLang="pt-BR" sz="2800" kern="0" dirty="0" smtClean="0">
                <a:ea typeface="ＭＳ Ｐゴシック" pitchFamily="34" charset="-128"/>
              </a:rPr>
              <a:t> </a:t>
            </a:r>
            <a:r>
              <a:rPr lang="en-US" altLang="pt-BR" sz="2800" kern="0" dirty="0" err="1" smtClean="0">
                <a:ea typeface="ＭＳ Ｐゴシック" pitchFamily="34" charset="-128"/>
              </a:rPr>
              <a:t>criados</a:t>
            </a:r>
            <a:r>
              <a:rPr lang="en-US" altLang="pt-BR" sz="2800" kern="0" dirty="0" smtClean="0">
                <a:ea typeface="ＭＳ Ｐゴシック" pitchFamily="34" charset="-128"/>
              </a:rPr>
              <a:t> </a:t>
            </a:r>
            <a:r>
              <a:rPr lang="en-US" altLang="pt-BR" sz="2800" kern="0" dirty="0" err="1" smtClean="0">
                <a:ea typeface="ＭＳ Ｐゴシック" pitchFamily="34" charset="-128"/>
              </a:rPr>
              <a:t>pela</a:t>
            </a:r>
            <a:r>
              <a:rPr lang="en-US" altLang="pt-BR" sz="2800" kern="0" dirty="0" smtClean="0">
                <a:ea typeface="ＭＳ Ｐゴシック" pitchFamily="34" charset="-128"/>
              </a:rPr>
              <a:t> via da </a:t>
            </a:r>
            <a:r>
              <a:rPr lang="en-US" altLang="pt-BR" sz="2800" kern="0" dirty="0" err="1" smtClean="0">
                <a:ea typeface="ＭＳ Ｐゴシック" pitchFamily="34" charset="-128"/>
              </a:rPr>
              <a:t>correlação</a:t>
            </a:r>
            <a:r>
              <a:rPr lang="en-US" altLang="pt-BR" sz="2800" kern="0" dirty="0" smtClean="0">
                <a:ea typeface="ＭＳ Ｐゴシック" pitchFamily="34" charset="-128"/>
              </a:rPr>
              <a:t> entre </a:t>
            </a:r>
            <a:r>
              <a:rPr lang="en-US" altLang="pt-BR" sz="2800" kern="0" dirty="0" err="1" smtClean="0">
                <a:ea typeface="ＭＳ Ｐゴシック" pitchFamily="34" charset="-128"/>
              </a:rPr>
              <a:t>atividade</a:t>
            </a:r>
            <a:r>
              <a:rPr lang="en-US" altLang="pt-BR" sz="2800" kern="0" dirty="0" smtClean="0">
                <a:ea typeface="ＭＳ Ｐゴシック" pitchFamily="34" charset="-128"/>
              </a:rPr>
              <a:t> </a:t>
            </a:r>
            <a:r>
              <a:rPr lang="en-US" altLang="pt-BR" sz="2800" kern="0" dirty="0" err="1" smtClean="0">
                <a:ea typeface="ＭＳ Ｐゴシック" pitchFamily="34" charset="-128"/>
              </a:rPr>
              <a:t>estatal</a:t>
            </a:r>
            <a:r>
              <a:rPr lang="en-US" altLang="pt-BR" sz="2800" kern="0" dirty="0" smtClean="0">
                <a:ea typeface="ＭＳ Ｐゴシック" pitchFamily="34" charset="-128"/>
              </a:rPr>
              <a:t> e </a:t>
            </a:r>
            <a:r>
              <a:rPr lang="en-US" altLang="pt-BR" sz="2800" kern="0" dirty="0" err="1" smtClean="0">
                <a:ea typeface="ＭＳ Ｐゴシック" pitchFamily="34" charset="-128"/>
              </a:rPr>
              <a:t>privada</a:t>
            </a:r>
            <a:r>
              <a:rPr lang="en-US" altLang="pt-BR" sz="2800" kern="0" dirty="0" smtClean="0">
                <a:ea typeface="ＭＳ Ｐゴシック" pitchFamily="34" charset="-128"/>
              </a:rPr>
              <a:t>.</a:t>
            </a:r>
            <a:endParaRPr lang="en-US" altLang="pt-BR" sz="2800" kern="0" dirty="0" smtClean="0">
              <a:ea typeface="ＭＳ Ｐゴシック" pitchFamily="34" charset="-128"/>
            </a:endParaRPr>
          </a:p>
          <a:p>
            <a:r>
              <a:rPr lang="en-US" altLang="pt-BR" sz="2800" kern="0" dirty="0" smtClean="0">
                <a:ea typeface="ＭＳ Ｐゴシック" pitchFamily="34" charset="-128"/>
              </a:rPr>
              <a:t>São </a:t>
            </a:r>
            <a:r>
              <a:rPr lang="en-US" altLang="pt-BR" sz="2800" kern="0" dirty="0" err="1" smtClean="0">
                <a:ea typeface="ＭＳ Ｐゴシック" pitchFamily="34" charset="-128"/>
              </a:rPr>
              <a:t>também</a:t>
            </a:r>
            <a:r>
              <a:rPr lang="en-US" altLang="pt-BR" sz="2800" kern="0" dirty="0" smtClean="0">
                <a:ea typeface="ＭＳ Ｐゴシック" pitchFamily="34" charset="-128"/>
              </a:rPr>
              <a:t> </a:t>
            </a:r>
            <a:r>
              <a:rPr lang="en-US" altLang="pt-BR" sz="2800" kern="0" dirty="0" err="1" smtClean="0">
                <a:ea typeface="ＭＳ Ｐゴシック" pitchFamily="34" charset="-128"/>
              </a:rPr>
              <a:t>tratados</a:t>
            </a:r>
            <a:r>
              <a:rPr lang="en-US" altLang="pt-BR" sz="2800" kern="0" dirty="0" smtClean="0">
                <a:ea typeface="ＭＳ Ｐゴシック" pitchFamily="34" charset="-128"/>
              </a:rPr>
              <a:t> sob a </a:t>
            </a:r>
            <a:r>
              <a:rPr lang="en-US" altLang="pt-BR" sz="2800" kern="0" dirty="0" err="1" smtClean="0">
                <a:ea typeface="ＭＳ Ｐゴシック" pitchFamily="34" charset="-128"/>
              </a:rPr>
              <a:t>moldura</a:t>
            </a:r>
            <a:r>
              <a:rPr lang="en-US" altLang="pt-BR" sz="2800" kern="0" dirty="0" smtClean="0">
                <a:ea typeface="ＭＳ Ｐゴシック" pitchFamily="34" charset="-128"/>
              </a:rPr>
              <a:t> da </a:t>
            </a:r>
            <a:r>
              <a:rPr lang="en-US" altLang="pt-BR" sz="2800" kern="0" dirty="0" err="1" smtClean="0">
                <a:ea typeface="ＭＳ Ｐゴシック" pitchFamily="34" charset="-128"/>
              </a:rPr>
              <a:t>governança</a:t>
            </a:r>
            <a:r>
              <a:rPr lang="en-US" altLang="pt-BR" sz="2800" kern="0" dirty="0" smtClean="0">
                <a:ea typeface="ＭＳ Ｐゴシック" pitchFamily="34" charset="-128"/>
              </a:rPr>
              <a:t> </a:t>
            </a:r>
            <a:r>
              <a:rPr lang="en-US" altLang="pt-BR" sz="2800" kern="0" dirty="0" err="1" smtClean="0">
                <a:ea typeface="ＭＳ Ｐゴシック" pitchFamily="34" charset="-128"/>
              </a:rPr>
              <a:t>corporativa</a:t>
            </a:r>
            <a:r>
              <a:rPr lang="en-US" altLang="pt-BR" sz="2800" kern="0" dirty="0" smtClean="0">
                <a:ea typeface="ＭＳ Ｐゴシック" pitchFamily="34" charset="-128"/>
              </a:rPr>
              <a:t> </a:t>
            </a:r>
            <a:r>
              <a:rPr lang="en-US" altLang="pt-BR" sz="2800" kern="0" dirty="0" err="1" smtClean="0">
                <a:ea typeface="ＭＳ Ｐゴシック" pitchFamily="34" charset="-128"/>
              </a:rPr>
              <a:t>ou</a:t>
            </a:r>
            <a:r>
              <a:rPr lang="en-US" altLang="pt-BR" sz="2800" kern="0" dirty="0" smtClean="0">
                <a:ea typeface="ＭＳ Ｐゴシック" pitchFamily="34" charset="-128"/>
              </a:rPr>
              <a:t> da </a:t>
            </a:r>
            <a:r>
              <a:rPr lang="en-US" altLang="pt-BR" sz="2800" kern="0" dirty="0" err="1" smtClean="0">
                <a:ea typeface="ＭＳ Ｐゴシック" pitchFamily="34" charset="-128"/>
              </a:rPr>
              <a:t>responsabilidade</a:t>
            </a:r>
            <a:r>
              <a:rPr lang="en-US" altLang="pt-BR" sz="2800" kern="0" dirty="0" smtClean="0">
                <a:ea typeface="ＭＳ Ｐゴシック" pitchFamily="34" charset="-128"/>
              </a:rPr>
              <a:t> social </a:t>
            </a:r>
            <a:r>
              <a:rPr lang="en-US" altLang="pt-BR" sz="2800" kern="0" dirty="0" err="1" smtClean="0">
                <a:ea typeface="ＭＳ Ｐゴシック" pitchFamily="34" charset="-128"/>
              </a:rPr>
              <a:t>corporativa</a:t>
            </a:r>
            <a:r>
              <a:rPr lang="en-US" altLang="pt-BR" sz="2800" kern="0" dirty="0" smtClean="0">
                <a:ea typeface="ＭＳ Ｐゴシック" pitchFamily="34" charset="-128"/>
              </a:rPr>
              <a:t>. P. ex.: </a:t>
            </a:r>
            <a:r>
              <a:rPr lang="en-US" altLang="pt-BR" sz="2800" kern="0" dirty="0" err="1" smtClean="0">
                <a:ea typeface="ＭＳ Ｐゴシック" pitchFamily="34" charset="-128"/>
              </a:rPr>
              <a:t>através</a:t>
            </a:r>
            <a:r>
              <a:rPr lang="en-US" altLang="pt-BR" sz="2800" kern="0" dirty="0" smtClean="0">
                <a:ea typeface="ＭＳ Ｐゴシック" pitchFamily="34" charset="-128"/>
              </a:rPr>
              <a:t> de </a:t>
            </a:r>
            <a:r>
              <a:rPr lang="en-US" altLang="pt-BR" sz="2800" kern="0" dirty="0" err="1" smtClean="0">
                <a:ea typeface="ＭＳ Ｐゴシック" pitchFamily="34" charset="-128"/>
              </a:rPr>
              <a:t>códigos</a:t>
            </a:r>
            <a:r>
              <a:rPr lang="en-US" altLang="pt-BR" sz="2800" kern="0" dirty="0" smtClean="0">
                <a:ea typeface="ＭＳ Ｐゴシック" pitchFamily="34" charset="-128"/>
              </a:rPr>
              <a:t> </a:t>
            </a:r>
            <a:r>
              <a:rPr lang="en-US" altLang="pt-BR" sz="2800" kern="0" dirty="0" smtClean="0">
                <a:ea typeface="ＭＳ Ｐゴシック" pitchFamily="34" charset="-128"/>
              </a:rPr>
              <a:t>de </a:t>
            </a:r>
            <a:r>
              <a:rPr lang="en-US" altLang="pt-BR" sz="2800" kern="0" dirty="0" err="1" smtClean="0">
                <a:ea typeface="ＭＳ Ｐゴシック" pitchFamily="34" charset="-128"/>
              </a:rPr>
              <a:t>ética</a:t>
            </a:r>
            <a:r>
              <a:rPr lang="en-US" altLang="pt-BR" sz="2800" kern="0" dirty="0" smtClean="0">
                <a:ea typeface="ＭＳ Ｐゴシック" pitchFamily="34" charset="-128"/>
              </a:rPr>
              <a:t>. (VERÍSSIMO, Carla)</a:t>
            </a:r>
            <a:endParaRPr lang="pt-BR"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Funções</a:t>
            </a:r>
            <a:r>
              <a:rPr lang="en-US" dirty="0" smtClean="0"/>
              <a:t> </a:t>
            </a:r>
            <a:r>
              <a:rPr lang="en-US" dirty="0" err="1" smtClean="0"/>
              <a:t>principais</a:t>
            </a:r>
            <a:r>
              <a:rPr lang="en-US" dirty="0" smtClean="0"/>
              <a:t> dos </a:t>
            </a:r>
            <a:r>
              <a:rPr lang="en-US" dirty="0" err="1" smtClean="0"/>
              <a:t>programas</a:t>
            </a:r>
            <a:r>
              <a:rPr lang="en-US" dirty="0" smtClean="0"/>
              <a:t> de </a:t>
            </a:r>
            <a:r>
              <a:rPr lang="en-US" dirty="0" smtClean="0"/>
              <a:t>compliance</a:t>
            </a:r>
            <a:endParaRPr lang="pt-BR" dirty="0"/>
          </a:p>
        </p:txBody>
      </p:sp>
      <p:sp>
        <p:nvSpPr>
          <p:cNvPr id="3" name="Espaço Reservado para Conteúdo 2"/>
          <p:cNvSpPr>
            <a:spLocks noGrp="1"/>
          </p:cNvSpPr>
          <p:nvPr>
            <p:ph idx="1"/>
          </p:nvPr>
        </p:nvSpPr>
        <p:spPr/>
        <p:txBody>
          <a:bodyPr>
            <a:normAutofit fontScale="92500" lnSpcReduction="20000"/>
          </a:bodyPr>
          <a:lstStyle/>
          <a:p>
            <a:r>
              <a:rPr lang="en-US" altLang="pt-BR" sz="2800" kern="0" dirty="0" err="1" smtClean="0">
                <a:ea typeface="ＭＳ Ｐゴシック" pitchFamily="34" charset="-128"/>
              </a:rPr>
              <a:t>Promover</a:t>
            </a:r>
            <a:r>
              <a:rPr lang="en-US" altLang="pt-BR" sz="2800" kern="0" dirty="0" smtClean="0">
                <a:ea typeface="ＭＳ Ｐゴシック" pitchFamily="34" charset="-128"/>
              </a:rPr>
              <a:t> </a:t>
            </a:r>
            <a:r>
              <a:rPr lang="en-US" altLang="pt-BR" sz="2800" kern="0" dirty="0" err="1" smtClean="0">
                <a:ea typeface="ＭＳ Ｐゴシック" pitchFamily="34" charset="-128"/>
              </a:rPr>
              <a:t>cultura</a:t>
            </a:r>
            <a:r>
              <a:rPr lang="en-US" altLang="pt-BR" sz="2800" kern="0" dirty="0" smtClean="0">
                <a:ea typeface="ＭＳ Ｐゴシック" pitchFamily="34" charset="-128"/>
              </a:rPr>
              <a:t> </a:t>
            </a:r>
            <a:r>
              <a:rPr lang="en-US" altLang="pt-BR" sz="2800" kern="0" dirty="0" err="1" smtClean="0">
                <a:ea typeface="ＭＳ Ｐゴシック" pitchFamily="34" charset="-128"/>
              </a:rPr>
              <a:t>ética</a:t>
            </a:r>
            <a:r>
              <a:rPr lang="en-US" altLang="pt-BR" sz="2800" kern="0" dirty="0" smtClean="0">
                <a:ea typeface="ＭＳ Ｐゴシック" pitchFamily="34" charset="-128"/>
              </a:rPr>
              <a:t> e </a:t>
            </a:r>
            <a:r>
              <a:rPr lang="en-US" altLang="pt-BR" sz="2800" kern="0" dirty="0" err="1" smtClean="0">
                <a:ea typeface="ＭＳ Ｐゴシック" pitchFamily="34" charset="-128"/>
              </a:rPr>
              <a:t>positiva</a:t>
            </a:r>
            <a:r>
              <a:rPr lang="en-US" altLang="pt-BR" sz="2800" kern="0" dirty="0" smtClean="0">
                <a:ea typeface="ＭＳ Ｐゴシック" pitchFamily="34" charset="-128"/>
              </a:rPr>
              <a:t> </a:t>
            </a:r>
            <a:r>
              <a:rPr lang="en-US" altLang="pt-BR" sz="2800" kern="0" dirty="0" err="1" smtClean="0">
                <a:ea typeface="ＭＳ Ｐゴシック" pitchFamily="34" charset="-128"/>
              </a:rPr>
              <a:t>na</a:t>
            </a:r>
            <a:r>
              <a:rPr lang="en-US" altLang="pt-BR" sz="2800" kern="0" dirty="0" smtClean="0">
                <a:ea typeface="ＭＳ Ｐゴシック" pitchFamily="34" charset="-128"/>
              </a:rPr>
              <a:t> </a:t>
            </a:r>
            <a:r>
              <a:rPr lang="en-US" altLang="pt-BR" sz="2800" kern="0" dirty="0" err="1" smtClean="0">
                <a:ea typeface="ＭＳ Ｐゴシック" pitchFamily="34" charset="-128"/>
              </a:rPr>
              <a:t>empresa</a:t>
            </a:r>
            <a:r>
              <a:rPr lang="en-US" altLang="pt-BR" sz="2800" kern="0" dirty="0" smtClean="0">
                <a:ea typeface="ＭＳ Ｐゴシック" pitchFamily="34" charset="-128"/>
              </a:rPr>
              <a:t>, </a:t>
            </a:r>
            <a:r>
              <a:rPr lang="en-US" altLang="pt-BR" sz="2800" kern="0" dirty="0" err="1" smtClean="0">
                <a:ea typeface="ＭＳ Ｐゴシック" pitchFamily="34" charset="-128"/>
              </a:rPr>
              <a:t>construindo</a:t>
            </a:r>
            <a:r>
              <a:rPr lang="en-US" altLang="pt-BR" sz="2800" kern="0" dirty="0" smtClean="0">
                <a:ea typeface="ＭＳ Ｐゴシック" pitchFamily="34" charset="-128"/>
              </a:rPr>
              <a:t> a </a:t>
            </a:r>
            <a:r>
              <a:rPr lang="en-US" altLang="pt-BR" sz="2800" kern="0" dirty="0" err="1" smtClean="0">
                <a:ea typeface="ＭＳ Ｐゴシック" pitchFamily="34" charset="-128"/>
              </a:rPr>
              <a:t>marca</a:t>
            </a:r>
            <a:r>
              <a:rPr lang="en-US" altLang="pt-BR" sz="2800" kern="0" dirty="0" smtClean="0">
                <a:ea typeface="ＭＳ Ｐゴシック" pitchFamily="34" charset="-128"/>
              </a:rPr>
              <a:t>, </a:t>
            </a:r>
            <a:r>
              <a:rPr lang="en-US" altLang="pt-BR" sz="2800" kern="0" dirty="0" err="1" smtClean="0">
                <a:ea typeface="ＭＳ Ｐゴシック" pitchFamily="34" charset="-128"/>
              </a:rPr>
              <a:t>aumentando</a:t>
            </a:r>
            <a:r>
              <a:rPr lang="en-US" altLang="pt-BR" sz="2800" kern="0" dirty="0" smtClean="0">
                <a:ea typeface="ＭＳ Ｐゴシック" pitchFamily="34" charset="-128"/>
              </a:rPr>
              <a:t> </a:t>
            </a:r>
            <a:r>
              <a:rPr lang="en-US" altLang="pt-BR" sz="2800" kern="0" dirty="0" err="1" smtClean="0">
                <a:ea typeface="ＭＳ Ｐゴシック" pitchFamily="34" charset="-128"/>
              </a:rPr>
              <a:t>os</a:t>
            </a:r>
            <a:r>
              <a:rPr lang="en-US" altLang="pt-BR" sz="2800" kern="0" dirty="0" smtClean="0">
                <a:ea typeface="ＭＳ Ｐゴシック" pitchFamily="34" charset="-128"/>
              </a:rPr>
              <a:t> </a:t>
            </a:r>
            <a:r>
              <a:rPr lang="en-US" altLang="pt-BR" sz="2800" kern="0" dirty="0" err="1" smtClean="0">
                <a:ea typeface="ＭＳ Ｐゴシック" pitchFamily="34" charset="-128"/>
              </a:rPr>
              <a:t>lucros</a:t>
            </a:r>
            <a:r>
              <a:rPr lang="en-US" altLang="pt-BR" sz="2800" kern="0" dirty="0" smtClean="0">
                <a:ea typeface="ＭＳ Ｐゴシック" pitchFamily="34" charset="-128"/>
              </a:rPr>
              <a:t> e o </a:t>
            </a:r>
            <a:r>
              <a:rPr lang="en-US" altLang="pt-BR" sz="2800" kern="0" dirty="0" err="1" smtClean="0">
                <a:ea typeface="ＭＳ Ｐゴシック" pitchFamily="34" charset="-128"/>
              </a:rPr>
              <a:t>orgulho</a:t>
            </a:r>
            <a:r>
              <a:rPr lang="en-US" altLang="pt-BR" sz="2800" kern="0" dirty="0" smtClean="0">
                <a:ea typeface="ＭＳ Ｐゴシック" pitchFamily="34" charset="-128"/>
              </a:rPr>
              <a:t> dos </a:t>
            </a:r>
            <a:r>
              <a:rPr lang="en-US" altLang="pt-BR" sz="2800" kern="0" dirty="0" err="1" smtClean="0">
                <a:ea typeface="ＭＳ Ｐゴシック" pitchFamily="34" charset="-128"/>
              </a:rPr>
              <a:t>empregados</a:t>
            </a:r>
            <a:r>
              <a:rPr lang="en-US" altLang="pt-BR" sz="2800" kern="0" dirty="0" smtClean="0">
                <a:ea typeface="ＭＳ Ｐゴシック" pitchFamily="34" charset="-128"/>
              </a:rPr>
              <a:t> </a:t>
            </a:r>
            <a:r>
              <a:rPr lang="en-US" altLang="pt-BR" sz="2800" kern="0" dirty="0" err="1" smtClean="0">
                <a:ea typeface="ＭＳ Ｐゴシック" pitchFamily="34" charset="-128"/>
              </a:rPr>
              <a:t>em</a:t>
            </a:r>
            <a:r>
              <a:rPr lang="en-US" altLang="pt-BR" sz="2800" kern="0" dirty="0" smtClean="0">
                <a:ea typeface="ＭＳ Ｐゴシック" pitchFamily="34" charset="-128"/>
              </a:rPr>
              <a:t> </a:t>
            </a:r>
            <a:r>
              <a:rPr lang="en-US" altLang="pt-BR" sz="2800" kern="0" dirty="0" err="1" smtClean="0">
                <a:ea typeface="ＭＳ Ｐゴシック" pitchFamily="34" charset="-128"/>
              </a:rPr>
              <a:t>dela</a:t>
            </a:r>
            <a:r>
              <a:rPr lang="en-US" altLang="pt-BR" sz="2800" kern="0" dirty="0" smtClean="0">
                <a:ea typeface="ＭＳ Ｐゴシック" pitchFamily="34" charset="-128"/>
              </a:rPr>
              <a:t> </a:t>
            </a:r>
            <a:r>
              <a:rPr lang="en-US" altLang="pt-BR" sz="2800" kern="0" dirty="0" err="1" smtClean="0">
                <a:ea typeface="ＭＳ Ｐゴシック" pitchFamily="34" charset="-128"/>
              </a:rPr>
              <a:t>fazer</a:t>
            </a:r>
            <a:r>
              <a:rPr lang="en-US" altLang="pt-BR" sz="2800" kern="0" dirty="0" smtClean="0">
                <a:ea typeface="ＭＳ Ｐゴシック" pitchFamily="34" charset="-128"/>
              </a:rPr>
              <a:t> parte. </a:t>
            </a:r>
            <a:endParaRPr lang="en-US" altLang="pt-BR" sz="2800" kern="0" dirty="0" smtClean="0">
              <a:ea typeface="ＭＳ Ｐゴシック" pitchFamily="34" charset="-128"/>
            </a:endParaRPr>
          </a:p>
          <a:p>
            <a:r>
              <a:rPr lang="en-US" altLang="pt-BR" sz="2800" kern="0" dirty="0" smtClean="0">
                <a:ea typeface="ＭＳ Ｐゴシック" pitchFamily="34" charset="-128"/>
              </a:rPr>
              <a:t>Como </a:t>
            </a:r>
            <a:r>
              <a:rPr lang="en-US" altLang="pt-BR" sz="2800" kern="0" dirty="0" err="1" smtClean="0">
                <a:ea typeface="ＭＳ Ｐゴシック" pitchFamily="34" charset="-128"/>
              </a:rPr>
              <a:t>reflexo</a:t>
            </a:r>
            <a:r>
              <a:rPr lang="en-US" altLang="pt-BR" sz="2800" kern="0" dirty="0" smtClean="0">
                <a:ea typeface="ＭＳ Ｐゴシック" pitchFamily="34" charset="-128"/>
              </a:rPr>
              <a:t> </a:t>
            </a:r>
            <a:r>
              <a:rPr lang="en-US" altLang="pt-BR" sz="2800" kern="0" dirty="0" err="1" smtClean="0">
                <a:ea typeface="ＭＳ Ｐゴシック" pitchFamily="34" charset="-128"/>
              </a:rPr>
              <a:t>externo</a:t>
            </a:r>
            <a:r>
              <a:rPr lang="en-US" altLang="pt-BR" sz="2800" kern="0" dirty="0" smtClean="0">
                <a:ea typeface="ＭＳ Ｐゴシック" pitchFamily="34" charset="-128"/>
              </a:rPr>
              <a:t>, </a:t>
            </a:r>
            <a:r>
              <a:rPr lang="en-US" altLang="pt-BR" sz="2800" kern="0" dirty="0" err="1" smtClean="0">
                <a:ea typeface="ＭＳ Ｐゴシック" pitchFamily="34" charset="-128"/>
              </a:rPr>
              <a:t>construir</a:t>
            </a:r>
            <a:r>
              <a:rPr lang="en-US" altLang="pt-BR" sz="2800" kern="0" dirty="0" smtClean="0">
                <a:ea typeface="ＭＳ Ｐゴシック" pitchFamily="34" charset="-128"/>
              </a:rPr>
              <a:t> a </a:t>
            </a:r>
            <a:r>
              <a:rPr lang="en-US" altLang="pt-BR" sz="2800" kern="0" dirty="0" err="1" smtClean="0">
                <a:ea typeface="ＭＳ Ｐゴシック" pitchFamily="34" charset="-128"/>
              </a:rPr>
              <a:t>confiança</a:t>
            </a:r>
            <a:r>
              <a:rPr lang="en-US" altLang="pt-BR" sz="2800" kern="0" dirty="0" smtClean="0">
                <a:ea typeface="ＭＳ Ｐゴシック" pitchFamily="34" charset="-128"/>
              </a:rPr>
              <a:t> dos </a:t>
            </a:r>
            <a:r>
              <a:rPr lang="en-US" altLang="pt-BR" sz="2800" kern="0" dirty="0" err="1" smtClean="0">
                <a:ea typeface="ＭＳ Ｐゴシック" pitchFamily="34" charset="-128"/>
              </a:rPr>
              <a:t>consumidores</a:t>
            </a:r>
            <a:r>
              <a:rPr lang="en-US" altLang="pt-BR" sz="2800" kern="0" dirty="0" smtClean="0">
                <a:ea typeface="ＭＳ Ｐゴシック" pitchFamily="34" charset="-128"/>
              </a:rPr>
              <a:t>, </a:t>
            </a:r>
            <a:r>
              <a:rPr lang="en-US" altLang="pt-BR" sz="2800" kern="0" dirty="0" err="1" smtClean="0">
                <a:ea typeface="ＭＳ Ｐゴシック" pitchFamily="34" charset="-128"/>
              </a:rPr>
              <a:t>fornecedores</a:t>
            </a:r>
            <a:r>
              <a:rPr lang="en-US" altLang="pt-BR" sz="2800" kern="0" dirty="0" smtClean="0">
                <a:ea typeface="ＭＳ Ｐゴシック" pitchFamily="34" charset="-128"/>
              </a:rPr>
              <a:t>, </a:t>
            </a:r>
            <a:r>
              <a:rPr lang="en-US" altLang="pt-BR" sz="2800" kern="0" dirty="0" err="1" smtClean="0">
                <a:ea typeface="ＭＳ Ｐゴシック" pitchFamily="34" charset="-128"/>
              </a:rPr>
              <a:t>mídia</a:t>
            </a:r>
            <a:r>
              <a:rPr lang="en-US" altLang="pt-BR" sz="2800" kern="0" dirty="0" smtClean="0">
                <a:ea typeface="ＭＳ Ｐゴシック" pitchFamily="34" charset="-128"/>
              </a:rPr>
              <a:t> </a:t>
            </a:r>
            <a:r>
              <a:rPr lang="en-US" altLang="pt-BR" sz="2800" kern="0" dirty="0" smtClean="0">
                <a:ea typeface="ＭＳ Ｐゴシック" pitchFamily="34" charset="-128"/>
              </a:rPr>
              <a:t>e </a:t>
            </a:r>
            <a:r>
              <a:rPr lang="en-US" altLang="pt-BR" sz="2800" kern="0" dirty="0" err="1" smtClean="0">
                <a:ea typeface="ＭＳ Ｐゴシック" pitchFamily="34" charset="-128"/>
              </a:rPr>
              <a:t>mercado</a:t>
            </a:r>
            <a:r>
              <a:rPr lang="en-US" altLang="pt-BR" sz="2800" kern="0" dirty="0" smtClean="0">
                <a:ea typeface="ＭＳ Ｐゴシック" pitchFamily="34" charset="-128"/>
              </a:rPr>
              <a:t>, </a:t>
            </a:r>
            <a:r>
              <a:rPr lang="en-US" altLang="pt-BR" sz="2800" kern="0" dirty="0" err="1" smtClean="0">
                <a:ea typeface="ＭＳ Ｐゴシック" pitchFamily="34" charset="-128"/>
              </a:rPr>
              <a:t>potencializando</a:t>
            </a:r>
            <a:r>
              <a:rPr lang="en-US" altLang="pt-BR" sz="2800" kern="0" dirty="0" smtClean="0">
                <a:ea typeface="ＭＳ Ｐゴシック" pitchFamily="34" charset="-128"/>
              </a:rPr>
              <a:t> a </a:t>
            </a:r>
            <a:r>
              <a:rPr lang="en-US" altLang="pt-BR" sz="2800" kern="0" dirty="0" err="1" smtClean="0">
                <a:ea typeface="ＭＳ Ｐゴシック" pitchFamily="34" charset="-128"/>
              </a:rPr>
              <a:t>atração</a:t>
            </a:r>
            <a:r>
              <a:rPr lang="en-US" altLang="pt-BR" sz="2800" kern="0" dirty="0" smtClean="0">
                <a:ea typeface="ＭＳ Ｐゴシック" pitchFamily="34" charset="-128"/>
              </a:rPr>
              <a:t> de </a:t>
            </a:r>
            <a:r>
              <a:rPr lang="en-US" altLang="pt-BR" sz="2800" kern="0" dirty="0" err="1" smtClean="0">
                <a:ea typeface="ＭＳ Ｐゴシック" pitchFamily="34" charset="-128"/>
              </a:rPr>
              <a:t>investimentos</a:t>
            </a:r>
            <a:r>
              <a:rPr lang="en-US" altLang="pt-BR" sz="2800" kern="0" dirty="0" smtClean="0">
                <a:ea typeface="ＭＳ Ｐゴシック" pitchFamily="34" charset="-128"/>
              </a:rPr>
              <a:t>, </a:t>
            </a:r>
            <a:r>
              <a:rPr lang="en-US" altLang="pt-BR" sz="2800" kern="0" dirty="0" err="1" smtClean="0">
                <a:ea typeface="ＭＳ Ｐゴシック" pitchFamily="34" charset="-128"/>
              </a:rPr>
              <a:t>em</a:t>
            </a:r>
            <a:r>
              <a:rPr lang="en-US" altLang="pt-BR" sz="2800" kern="0" dirty="0" smtClean="0">
                <a:ea typeface="ＭＳ Ｐゴシック" pitchFamily="34" charset="-128"/>
              </a:rPr>
              <a:t> especial se </a:t>
            </a:r>
            <a:r>
              <a:rPr lang="en-US" altLang="pt-BR" sz="2800" kern="0" dirty="0" smtClean="0">
                <a:ea typeface="ＭＳ Ｐゴシック" pitchFamily="34" charset="-128"/>
              </a:rPr>
              <a:t>a </a:t>
            </a:r>
            <a:r>
              <a:rPr lang="en-US" altLang="pt-BR" sz="2800" kern="0" dirty="0" err="1" smtClean="0">
                <a:ea typeface="ＭＳ Ｐゴシック" pitchFamily="34" charset="-128"/>
              </a:rPr>
              <a:t>empresa</a:t>
            </a:r>
            <a:r>
              <a:rPr lang="en-US" altLang="pt-BR" sz="2800" kern="0" dirty="0" smtClean="0">
                <a:ea typeface="ＭＳ Ｐゴシック" pitchFamily="34" charset="-128"/>
              </a:rPr>
              <a:t> </a:t>
            </a:r>
            <a:r>
              <a:rPr lang="en-US" altLang="pt-BR" sz="2800" kern="0" dirty="0" err="1" smtClean="0">
                <a:ea typeface="ＭＳ Ｐゴシック" pitchFamily="34" charset="-128"/>
              </a:rPr>
              <a:t>possuir</a:t>
            </a:r>
            <a:r>
              <a:rPr lang="en-US" altLang="pt-BR" sz="2800" kern="0" dirty="0" smtClean="0">
                <a:ea typeface="ＭＳ Ｐゴシック" pitchFamily="34" charset="-128"/>
              </a:rPr>
              <a:t> </a:t>
            </a:r>
            <a:r>
              <a:rPr lang="en-US" altLang="pt-BR" sz="2800" kern="0" dirty="0" err="1" smtClean="0">
                <a:ea typeface="ＭＳ Ｐゴシック" pitchFamily="34" charset="-128"/>
              </a:rPr>
              <a:t>ações</a:t>
            </a:r>
            <a:r>
              <a:rPr lang="en-US" altLang="pt-BR" sz="2800" kern="0" dirty="0" smtClean="0">
                <a:ea typeface="ＭＳ Ｐゴシック" pitchFamily="34" charset="-128"/>
              </a:rPr>
              <a:t> </a:t>
            </a:r>
            <a:r>
              <a:rPr lang="en-US" altLang="pt-BR" sz="2800" kern="0" dirty="0" err="1" smtClean="0">
                <a:ea typeface="ＭＳ Ｐゴシック" pitchFamily="34" charset="-128"/>
              </a:rPr>
              <a:t>em</a:t>
            </a:r>
            <a:r>
              <a:rPr lang="en-US" altLang="pt-BR" sz="2800" kern="0" dirty="0" smtClean="0">
                <a:ea typeface="ＭＳ Ｐゴシック" pitchFamily="34" charset="-128"/>
              </a:rPr>
              <a:t> </a:t>
            </a:r>
            <a:r>
              <a:rPr lang="en-US" altLang="pt-BR" sz="2800" kern="0" dirty="0" err="1" smtClean="0">
                <a:ea typeface="ＭＳ Ｐゴシック" pitchFamily="34" charset="-128"/>
              </a:rPr>
              <a:t>bolsa</a:t>
            </a:r>
            <a:r>
              <a:rPr lang="en-US" altLang="pt-BR" sz="2800" kern="0" dirty="0" smtClean="0">
                <a:ea typeface="ＭＳ Ｐゴシック" pitchFamily="34" charset="-128"/>
              </a:rPr>
              <a:t>;</a:t>
            </a:r>
            <a:endParaRPr lang="en-US" altLang="pt-BR" sz="2800" kern="0" dirty="0" smtClean="0">
              <a:ea typeface="ＭＳ Ｐゴシック" pitchFamily="34" charset="-128"/>
            </a:endParaRPr>
          </a:p>
          <a:p>
            <a:r>
              <a:rPr lang="en-US" altLang="pt-BR" sz="2800" kern="0" dirty="0" err="1" smtClean="0">
                <a:ea typeface="ＭＳ Ｐゴシック" pitchFamily="34" charset="-128"/>
              </a:rPr>
              <a:t>Prevenir</a:t>
            </a:r>
            <a:r>
              <a:rPr lang="en-US" altLang="pt-BR" sz="2800" kern="0" dirty="0" smtClean="0">
                <a:ea typeface="ＭＳ Ｐゴシック" pitchFamily="34" charset="-128"/>
              </a:rPr>
              <a:t> </a:t>
            </a:r>
            <a:r>
              <a:rPr lang="en-US" altLang="pt-BR" sz="2800" kern="0" dirty="0" err="1" smtClean="0">
                <a:ea typeface="ＭＳ Ｐゴシック" pitchFamily="34" charset="-128"/>
              </a:rPr>
              <a:t>riscos</a:t>
            </a:r>
            <a:r>
              <a:rPr lang="en-US" altLang="pt-BR" sz="2800" kern="0" dirty="0" smtClean="0">
                <a:ea typeface="ＭＳ Ｐゴシック" pitchFamily="34" charset="-128"/>
              </a:rPr>
              <a:t> </a:t>
            </a:r>
            <a:r>
              <a:rPr lang="en-US" altLang="pt-BR" sz="2800" kern="0" dirty="0" err="1" smtClean="0">
                <a:ea typeface="ＭＳ Ｐゴシック" pitchFamily="34" charset="-128"/>
              </a:rPr>
              <a:t>como</a:t>
            </a:r>
            <a:r>
              <a:rPr lang="en-US" altLang="pt-BR" sz="2800" kern="0" dirty="0" smtClean="0">
                <a:ea typeface="ＭＳ Ｐゴシック" pitchFamily="34" charset="-128"/>
              </a:rPr>
              <a:t> </a:t>
            </a:r>
            <a:r>
              <a:rPr lang="en-US" altLang="pt-BR" sz="2800" kern="0" dirty="0" err="1" smtClean="0">
                <a:ea typeface="ＭＳ Ｐゴシック" pitchFamily="34" charset="-128"/>
              </a:rPr>
              <a:t>investigações</a:t>
            </a:r>
            <a:r>
              <a:rPr lang="en-US" altLang="pt-BR" sz="2800" kern="0" dirty="0" smtClean="0">
                <a:ea typeface="ＭＳ Ｐゴシック" pitchFamily="34" charset="-128"/>
              </a:rPr>
              <a:t> </a:t>
            </a:r>
            <a:r>
              <a:rPr lang="en-US" altLang="pt-BR" sz="2800" kern="0" dirty="0" smtClean="0">
                <a:ea typeface="ＭＳ Ｐゴシック" pitchFamily="34" charset="-128"/>
              </a:rPr>
              <a:t>e </a:t>
            </a:r>
            <a:r>
              <a:rPr lang="en-US" altLang="pt-BR" sz="2800" kern="0" dirty="0" err="1" smtClean="0">
                <a:ea typeface="ＭＳ Ｐゴシック" pitchFamily="34" charset="-128"/>
              </a:rPr>
              <a:t>ações</a:t>
            </a:r>
            <a:r>
              <a:rPr lang="en-US" altLang="pt-BR" sz="2800" kern="0" dirty="0" smtClean="0">
                <a:ea typeface="ＭＳ Ｐゴシック" pitchFamily="34" charset="-128"/>
              </a:rPr>
              <a:t> </a:t>
            </a:r>
            <a:r>
              <a:rPr lang="en-US" altLang="pt-BR" sz="2800" kern="0" dirty="0" err="1" smtClean="0">
                <a:ea typeface="ＭＳ Ｐゴシック" pitchFamily="34" charset="-128"/>
              </a:rPr>
              <a:t>penais</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abalam</a:t>
            </a:r>
            <a:r>
              <a:rPr lang="en-US" altLang="pt-BR" sz="2800" kern="0" dirty="0" smtClean="0">
                <a:ea typeface="ＭＳ Ｐゴシック" pitchFamily="34" charset="-128"/>
              </a:rPr>
              <a:t> a </a:t>
            </a:r>
            <a:r>
              <a:rPr lang="en-US" altLang="pt-BR" sz="2800" kern="0" dirty="0" err="1" smtClean="0">
                <a:ea typeface="ＭＳ Ｐゴシック" pitchFamily="34" charset="-128"/>
              </a:rPr>
              <a:t>imagem</a:t>
            </a:r>
            <a:r>
              <a:rPr lang="en-US" altLang="pt-BR" sz="2800" kern="0" dirty="0" smtClean="0">
                <a:ea typeface="ＭＳ Ｐゴシック" pitchFamily="34" charset="-128"/>
              </a:rPr>
              <a:t> e </a:t>
            </a:r>
            <a:r>
              <a:rPr lang="en-US" altLang="pt-BR" sz="2800" kern="0" dirty="0" smtClean="0">
                <a:ea typeface="ＭＳ Ｐゴシック" pitchFamily="34" charset="-128"/>
              </a:rPr>
              <a:t>o </a:t>
            </a:r>
            <a:r>
              <a:rPr lang="en-US" altLang="pt-BR" sz="2800" kern="0" dirty="0" smtClean="0">
                <a:ea typeface="ＭＳ Ｐゴシック" pitchFamily="34" charset="-128"/>
              </a:rPr>
              <a:t>valor </a:t>
            </a:r>
            <a:r>
              <a:rPr lang="en-US" altLang="pt-BR" sz="2800" kern="0" dirty="0" smtClean="0">
                <a:ea typeface="ＭＳ Ｐゴシック" pitchFamily="34" charset="-128"/>
              </a:rPr>
              <a:t>da </a:t>
            </a:r>
            <a:r>
              <a:rPr lang="en-US" altLang="pt-BR" sz="2800" kern="0" dirty="0" err="1" smtClean="0">
                <a:ea typeface="ＭＳ Ｐゴシック" pitchFamily="34" charset="-128"/>
              </a:rPr>
              <a:t>empresa</a:t>
            </a:r>
            <a:r>
              <a:rPr lang="en-US" altLang="pt-BR" sz="2800" kern="0" dirty="0" smtClean="0">
                <a:ea typeface="ＭＳ Ｐゴシック" pitchFamily="34" charset="-128"/>
              </a:rPr>
              <a:t> no </a:t>
            </a:r>
            <a:r>
              <a:rPr lang="en-US" altLang="pt-BR" sz="2800" kern="0" dirty="0" err="1" smtClean="0">
                <a:ea typeface="ＭＳ Ｐゴシック" pitchFamily="34" charset="-128"/>
              </a:rPr>
              <a:t>mercado</a:t>
            </a:r>
            <a:r>
              <a:rPr lang="en-US" altLang="pt-BR" sz="2800" kern="0" dirty="0" smtClean="0">
                <a:ea typeface="ＭＳ Ｐゴシック" pitchFamily="34" charset="-128"/>
              </a:rPr>
              <a:t>, </a:t>
            </a:r>
            <a:r>
              <a:rPr lang="en-US" altLang="pt-BR" sz="2800" kern="0" dirty="0" err="1" smtClean="0">
                <a:ea typeface="ＭＳ Ｐゴシック" pitchFamily="34" charset="-128"/>
              </a:rPr>
              <a:t>afetando</a:t>
            </a:r>
            <a:r>
              <a:rPr lang="en-US" altLang="pt-BR" sz="2800" kern="0" dirty="0" smtClean="0">
                <a:ea typeface="ＭＳ Ｐゴシック" pitchFamily="34" charset="-128"/>
              </a:rPr>
              <a:t> </a:t>
            </a:r>
            <a:r>
              <a:rPr lang="en-US" altLang="pt-BR" sz="2800" kern="0" dirty="0" smtClean="0">
                <a:ea typeface="ＭＳ Ｐゴシック" pitchFamily="34" charset="-128"/>
              </a:rPr>
              <a:t>a </a:t>
            </a:r>
            <a:r>
              <a:rPr lang="en-US" altLang="pt-BR" sz="2800" kern="0" dirty="0" err="1" smtClean="0">
                <a:ea typeface="ＭＳ Ｐゴシック" pitchFamily="34" charset="-128"/>
              </a:rPr>
              <a:t>cultura</a:t>
            </a:r>
            <a:r>
              <a:rPr lang="en-US" altLang="pt-BR" sz="2800" kern="0" dirty="0" smtClean="0">
                <a:ea typeface="ＭＳ Ｐゴシック" pitchFamily="34" charset="-128"/>
              </a:rPr>
              <a:t> da </a:t>
            </a:r>
            <a:r>
              <a:rPr lang="en-US" altLang="pt-BR" sz="2800" kern="0" dirty="0" err="1" smtClean="0">
                <a:ea typeface="ＭＳ Ｐゴシック" pitchFamily="34" charset="-128"/>
              </a:rPr>
              <a:t>empresa</a:t>
            </a:r>
            <a:r>
              <a:rPr lang="en-US" altLang="pt-BR" sz="2800" kern="0" dirty="0" smtClean="0">
                <a:ea typeface="ＭＳ Ｐゴシック" pitchFamily="34" charset="-128"/>
              </a:rPr>
              <a:t> </a:t>
            </a:r>
            <a:r>
              <a:rPr lang="en-US" altLang="pt-BR" sz="2800" kern="0" dirty="0" err="1" smtClean="0">
                <a:ea typeface="ＭＳ Ｐゴシック" pitchFamily="34" charset="-128"/>
              </a:rPr>
              <a:t>como</a:t>
            </a:r>
            <a:r>
              <a:rPr lang="en-US" altLang="pt-BR" sz="2800" kern="0" dirty="0" smtClean="0">
                <a:ea typeface="ＭＳ Ｐゴシック" pitchFamily="34" charset="-128"/>
              </a:rPr>
              <a:t> um </a:t>
            </a:r>
            <a:r>
              <a:rPr lang="en-US" altLang="pt-BR" sz="2800" kern="0" dirty="0" err="1" smtClean="0">
                <a:ea typeface="ＭＳ Ｐゴシック" pitchFamily="34" charset="-128"/>
              </a:rPr>
              <a:t>ativo</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promove</a:t>
            </a:r>
            <a:r>
              <a:rPr lang="en-US" altLang="pt-BR" sz="2800" kern="0" dirty="0" smtClean="0">
                <a:ea typeface="ＭＳ Ｐゴシック" pitchFamily="34" charset="-128"/>
              </a:rPr>
              <a:t> o </a:t>
            </a:r>
            <a:r>
              <a:rPr lang="en-US" altLang="pt-BR" sz="2800" kern="0" dirty="0" err="1" smtClean="0">
                <a:ea typeface="ＭＳ Ｐゴシック" pitchFamily="34" charset="-128"/>
              </a:rPr>
              <a:t>comportamento</a:t>
            </a:r>
            <a:r>
              <a:rPr lang="en-US" altLang="pt-BR" sz="2800" kern="0" dirty="0" smtClean="0">
                <a:ea typeface="ＭＳ Ｐゴシック" pitchFamily="34" charset="-128"/>
              </a:rPr>
              <a:t> </a:t>
            </a:r>
            <a:r>
              <a:rPr lang="en-US" altLang="pt-BR" sz="2800" kern="0" dirty="0" err="1" smtClean="0">
                <a:ea typeface="ＭＳ Ｐゴシック" pitchFamily="34" charset="-128"/>
              </a:rPr>
              <a:t>ético</a:t>
            </a:r>
            <a:r>
              <a:rPr lang="en-US" altLang="pt-BR" sz="2800" kern="0" dirty="0" smtClean="0">
                <a:ea typeface="ＭＳ Ｐゴシック" pitchFamily="34" charset="-128"/>
              </a:rPr>
              <a:t> dos </a:t>
            </a:r>
            <a:r>
              <a:rPr lang="en-US" altLang="pt-BR" sz="2800" kern="0" dirty="0" err="1" smtClean="0">
                <a:ea typeface="ＭＳ Ｐゴシック" pitchFamily="34" charset="-128"/>
              </a:rPr>
              <a:t>executivos</a:t>
            </a:r>
            <a:r>
              <a:rPr lang="en-US" altLang="pt-BR" sz="2800" kern="0" dirty="0" smtClean="0">
                <a:ea typeface="ＭＳ Ｐゴシック" pitchFamily="34" charset="-128"/>
              </a:rPr>
              <a:t>, </a:t>
            </a:r>
            <a:r>
              <a:rPr lang="en-US" altLang="pt-BR" sz="2800" kern="0" dirty="0" err="1" smtClean="0">
                <a:ea typeface="ＭＳ Ｐゴシック" pitchFamily="34" charset="-128"/>
              </a:rPr>
              <a:t>gerentes</a:t>
            </a:r>
            <a:r>
              <a:rPr lang="en-US" altLang="pt-BR" sz="2800" kern="0" dirty="0" smtClean="0">
                <a:ea typeface="ＭＳ Ｐゴシック" pitchFamily="34" charset="-128"/>
              </a:rPr>
              <a:t> </a:t>
            </a:r>
            <a:r>
              <a:rPr lang="en-US" altLang="pt-BR" sz="2800" kern="0" dirty="0" smtClean="0">
                <a:ea typeface="ＭＳ Ｐゴシック" pitchFamily="34" charset="-128"/>
              </a:rPr>
              <a:t>e </a:t>
            </a:r>
            <a:r>
              <a:rPr lang="en-US" altLang="pt-BR" sz="2800" kern="0" dirty="0" err="1" smtClean="0">
                <a:ea typeface="ＭＳ Ｐゴシック" pitchFamily="34" charset="-128"/>
              </a:rPr>
              <a:t>empregados</a:t>
            </a:r>
            <a:r>
              <a:rPr lang="en-US" altLang="pt-BR" sz="2800" kern="0" dirty="0" smtClean="0">
                <a:ea typeface="ＭＳ Ｐゴシック" pitchFamily="34" charset="-128"/>
              </a:rPr>
              <a:t>. </a:t>
            </a:r>
            <a:r>
              <a:rPr lang="en-US" sz="2800" dirty="0" smtClean="0"/>
              <a:t>(VERÍSSIMO, Carla)</a:t>
            </a:r>
            <a:endParaRPr lang="en-US" altLang="pt-BR" sz="2800" kern="0" dirty="0" smtClean="0">
              <a:ea typeface="ＭＳ Ｐゴシック" pitchFamily="34" charset="-128"/>
            </a:endParaRPr>
          </a:p>
          <a:p>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paradoxo </a:t>
            </a:r>
            <a:r>
              <a:rPr lang="pt-BR" dirty="0" smtClean="0"/>
              <a:t>do </a:t>
            </a:r>
            <a:r>
              <a:rPr lang="pt-BR" dirty="0" err="1" smtClean="0"/>
              <a:t>compliance</a:t>
            </a:r>
            <a:endParaRPr lang="pt-BR" dirty="0"/>
          </a:p>
        </p:txBody>
      </p:sp>
      <p:sp>
        <p:nvSpPr>
          <p:cNvPr id="3" name="Espaço Reservado para Conteúdo 2"/>
          <p:cNvSpPr>
            <a:spLocks noGrp="1"/>
          </p:cNvSpPr>
          <p:nvPr>
            <p:ph idx="1"/>
          </p:nvPr>
        </p:nvSpPr>
        <p:spPr/>
        <p:txBody>
          <a:bodyPr>
            <a:normAutofit fontScale="92500" lnSpcReduction="10000"/>
          </a:bodyPr>
          <a:lstStyle/>
          <a:p>
            <a:pPr marL="457200" indent="-457200">
              <a:lnSpc>
                <a:spcPct val="82000"/>
              </a:lnSpc>
              <a:buNone/>
            </a:pPr>
            <a:endParaRPr lang="en-US" altLang="pt-BR" kern="0" dirty="0" smtClean="0">
              <a:ea typeface="ＭＳ Ｐゴシック" pitchFamily="34" charset="-128"/>
            </a:endParaRPr>
          </a:p>
          <a:p>
            <a:pPr marL="457200" indent="-457200">
              <a:lnSpc>
                <a:spcPct val="82000"/>
              </a:lnSpc>
            </a:pPr>
            <a:r>
              <a:rPr lang="en-US" altLang="pt-BR" sz="2800" kern="0" dirty="0" err="1" smtClean="0">
                <a:ea typeface="ＭＳ Ｐゴシック" pitchFamily="34" charset="-128"/>
              </a:rPr>
              <a:t>Conforme</a:t>
            </a:r>
            <a:r>
              <a:rPr lang="en-US" altLang="pt-BR" sz="2800" kern="0" dirty="0" smtClean="0">
                <a:ea typeface="ＭＳ Ｐゴシック" pitchFamily="34" charset="-128"/>
              </a:rPr>
              <a:t> Carla </a:t>
            </a:r>
            <a:r>
              <a:rPr lang="en-US" altLang="pt-BR" sz="2800" kern="0" dirty="0" smtClean="0">
                <a:ea typeface="ＭＳ Ｐゴシック" pitchFamily="34" charset="-128"/>
              </a:rPr>
              <a:t>Veríssimo, </a:t>
            </a:r>
            <a:r>
              <a:rPr lang="en-US" altLang="pt-BR" sz="2800" kern="0" dirty="0" err="1" smtClean="0">
                <a:ea typeface="ＭＳ Ｐゴシック" pitchFamily="34" charset="-128"/>
              </a:rPr>
              <a:t>há</a:t>
            </a:r>
            <a:r>
              <a:rPr lang="en-US" altLang="pt-BR" sz="2800" kern="0" dirty="0" smtClean="0">
                <a:ea typeface="ＭＳ Ｐゴシック" pitchFamily="34" charset="-128"/>
              </a:rPr>
              <a:t> um </a:t>
            </a:r>
            <a:r>
              <a:rPr lang="en-US" altLang="pt-BR" sz="2800" kern="0" dirty="0" err="1" smtClean="0">
                <a:ea typeface="ＭＳ Ｐゴシック" pitchFamily="34" charset="-128"/>
              </a:rPr>
              <a:t>paradoxo</a:t>
            </a:r>
            <a:r>
              <a:rPr lang="en-US" altLang="pt-BR" sz="2800" kern="0" dirty="0" smtClean="0">
                <a:ea typeface="ＭＳ Ｐゴシック" pitchFamily="34" charset="-128"/>
              </a:rPr>
              <a:t> </a:t>
            </a:r>
            <a:r>
              <a:rPr lang="en-US" altLang="pt-BR" sz="2800" kern="0" dirty="0" err="1" smtClean="0">
                <a:ea typeface="ＭＳ Ｐゴシック" pitchFamily="34" charset="-128"/>
              </a:rPr>
              <a:t>quanto</a:t>
            </a:r>
            <a:r>
              <a:rPr lang="en-US" altLang="pt-BR" sz="2800" kern="0" dirty="0" smtClean="0">
                <a:ea typeface="ＭＳ Ｐゴシック" pitchFamily="34" charset="-128"/>
              </a:rPr>
              <a:t> </a:t>
            </a:r>
            <a:r>
              <a:rPr lang="en-US" altLang="pt-BR" sz="2800" kern="0" dirty="0" err="1" smtClean="0">
                <a:ea typeface="ＭＳ Ｐゴシック" pitchFamily="34" charset="-128"/>
              </a:rPr>
              <a:t>aos</a:t>
            </a:r>
            <a:r>
              <a:rPr lang="en-US" altLang="pt-BR" sz="2800" kern="0" dirty="0" smtClean="0">
                <a:ea typeface="ＭＳ Ｐゴシック" pitchFamily="34" charset="-128"/>
              </a:rPr>
              <a:t> </a:t>
            </a:r>
            <a:r>
              <a:rPr lang="en-US" altLang="pt-BR" sz="2800" kern="0" dirty="0" err="1" smtClean="0">
                <a:ea typeface="ＭＳ Ｐゴシック" pitchFamily="34" charset="-128"/>
              </a:rPr>
              <a:t>efeitos</a:t>
            </a:r>
            <a:r>
              <a:rPr lang="en-US" altLang="pt-BR" sz="2800" kern="0" dirty="0" smtClean="0">
                <a:ea typeface="ＭＳ Ｐゴシック" pitchFamily="34" charset="-128"/>
              </a:rPr>
              <a:t> do compliance</a:t>
            </a:r>
          </a:p>
          <a:p>
            <a:pPr marL="457200" indent="-457200">
              <a:lnSpc>
                <a:spcPct val="82000"/>
              </a:lnSpc>
            </a:pPr>
            <a:r>
              <a:rPr lang="en-US" altLang="pt-BR" sz="2800" kern="0" dirty="0" smtClean="0">
                <a:ea typeface="ＭＳ Ｐゴシック" pitchFamily="34" charset="-128"/>
              </a:rPr>
              <a:t>O </a:t>
            </a:r>
            <a:r>
              <a:rPr lang="en-US" altLang="pt-BR" sz="2800" kern="0" dirty="0" smtClean="0">
                <a:ea typeface="ＭＳ Ｐゴシック" pitchFamily="34" charset="-128"/>
              </a:rPr>
              <a:t>compliance </a:t>
            </a:r>
            <a:r>
              <a:rPr lang="en-US" altLang="pt-BR" sz="2800" kern="0" dirty="0" smtClean="0">
                <a:ea typeface="ＭＳ Ｐゴシック" pitchFamily="34" charset="-128"/>
              </a:rPr>
              <a:t>se </a:t>
            </a:r>
            <a:r>
              <a:rPr lang="en-US" altLang="pt-BR" sz="2800" kern="0" dirty="0" err="1" smtClean="0">
                <a:ea typeface="ＭＳ Ｐゴシック" pitchFamily="34" charset="-128"/>
              </a:rPr>
              <a:t>ocupa</a:t>
            </a:r>
            <a:r>
              <a:rPr lang="en-US" altLang="pt-BR" sz="2800" kern="0" dirty="0" smtClean="0">
                <a:ea typeface="ＭＳ Ｐゴシック" pitchFamily="34" charset="-128"/>
              </a:rPr>
              <a:t> </a:t>
            </a:r>
            <a:r>
              <a:rPr lang="en-US" altLang="pt-BR" sz="2800" kern="0" dirty="0" smtClean="0">
                <a:ea typeface="ＭＳ Ｐゴシック" pitchFamily="34" charset="-128"/>
              </a:rPr>
              <a:t>dos </a:t>
            </a:r>
            <a:r>
              <a:rPr lang="en-US" altLang="pt-BR" sz="2800" kern="0" dirty="0" err="1" smtClean="0">
                <a:ea typeface="ＭＳ Ｐゴシック" pitchFamily="34" charset="-128"/>
              </a:rPr>
              <a:t>riscos</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recaem</a:t>
            </a:r>
            <a:r>
              <a:rPr lang="en-US" altLang="pt-BR" sz="2800" kern="0" dirty="0" smtClean="0">
                <a:ea typeface="ＭＳ Ｐゴシック" pitchFamily="34" charset="-128"/>
              </a:rPr>
              <a:t> </a:t>
            </a:r>
            <a:r>
              <a:rPr lang="en-US" altLang="pt-BR" sz="2800" kern="0" dirty="0" err="1" smtClean="0">
                <a:ea typeface="ＭＳ Ｐゴシック" pitchFamily="34" charset="-128"/>
              </a:rPr>
              <a:t>sobre</a:t>
            </a:r>
            <a:r>
              <a:rPr lang="en-US" altLang="pt-BR" sz="2800" kern="0" dirty="0" smtClean="0">
                <a:ea typeface="ＭＳ Ｐゴシック" pitchFamily="34" charset="-128"/>
              </a:rPr>
              <a:t> </a:t>
            </a:r>
            <a:r>
              <a:rPr lang="en-US" altLang="pt-BR" sz="2800" kern="0" dirty="0" err="1" smtClean="0">
                <a:ea typeface="ＭＳ Ｐゴシック" pitchFamily="34" charset="-128"/>
              </a:rPr>
              <a:t>os</a:t>
            </a:r>
            <a:r>
              <a:rPr lang="en-US" altLang="pt-BR" sz="2800" kern="0" dirty="0" smtClean="0">
                <a:ea typeface="ＭＳ Ｐゴシック" pitchFamily="34" charset="-128"/>
              </a:rPr>
              <a:t> </a:t>
            </a:r>
            <a:r>
              <a:rPr lang="en-US" altLang="pt-BR" sz="2800" kern="0" dirty="0" err="1" smtClean="0">
                <a:ea typeface="ＭＳ Ｐゴシック" pitchFamily="34" charset="-128"/>
              </a:rPr>
              <a:t>dirigentes</a:t>
            </a:r>
            <a:r>
              <a:rPr lang="en-US" altLang="pt-BR" sz="2800" kern="0" dirty="0" smtClean="0">
                <a:ea typeface="ＭＳ Ｐゴシック" pitchFamily="34" charset="-128"/>
              </a:rPr>
              <a:t> </a:t>
            </a:r>
            <a:r>
              <a:rPr lang="en-US" altLang="pt-BR" sz="2800" kern="0" dirty="0" smtClean="0">
                <a:ea typeface="ＭＳ Ｐゴシック" pitchFamily="34" charset="-128"/>
              </a:rPr>
              <a:t>da </a:t>
            </a:r>
            <a:r>
              <a:rPr lang="en-US" altLang="pt-BR" sz="2800" kern="0" dirty="0" err="1" smtClean="0">
                <a:ea typeface="ＭＳ Ｐゴシック" pitchFamily="34" charset="-128"/>
              </a:rPr>
              <a:t>empresa</a:t>
            </a:r>
            <a:r>
              <a:rPr lang="en-US" altLang="pt-BR" sz="2800" kern="0" dirty="0" smtClean="0">
                <a:ea typeface="ＭＳ Ｐゴシック" pitchFamily="34" charset="-128"/>
              </a:rPr>
              <a:t>, com </a:t>
            </a:r>
            <a:r>
              <a:rPr lang="en-US" altLang="pt-BR" sz="2800" kern="0" dirty="0" err="1" smtClean="0">
                <a:ea typeface="ＭＳ Ｐゴシック" pitchFamily="34" charset="-128"/>
              </a:rPr>
              <a:t>medidas</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previnem</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todos</a:t>
            </a:r>
            <a:r>
              <a:rPr lang="en-US" altLang="pt-BR" sz="2800" kern="0" dirty="0" smtClean="0">
                <a:ea typeface="ＭＳ Ｐゴシック" pitchFamily="34" charset="-128"/>
              </a:rPr>
              <a:t> e </a:t>
            </a:r>
            <a:r>
              <a:rPr lang="en-US" altLang="pt-BR" sz="2800" kern="0" dirty="0" err="1" smtClean="0">
                <a:ea typeface="ＭＳ Ｐゴシック" pitchFamily="34" charset="-128"/>
              </a:rPr>
              <a:t>cada</a:t>
            </a:r>
            <a:r>
              <a:rPr lang="en-US" altLang="pt-BR" sz="2800" kern="0" dirty="0" smtClean="0">
                <a:ea typeface="ＭＳ Ｐゴシック" pitchFamily="34" charset="-128"/>
              </a:rPr>
              <a:t> </a:t>
            </a:r>
            <a:r>
              <a:rPr lang="en-US" altLang="pt-BR" sz="2800" kern="0" dirty="0" smtClean="0">
                <a:ea typeface="ＭＳ Ｐゴシック" pitchFamily="34" charset="-128"/>
              </a:rPr>
              <a:t>um, </a:t>
            </a:r>
            <a:r>
              <a:rPr lang="en-US" altLang="pt-BR" sz="2800" kern="0" dirty="0" err="1" smtClean="0">
                <a:ea typeface="ＭＳ Ｐゴシック" pitchFamily="34" charset="-128"/>
              </a:rPr>
              <a:t>desde</a:t>
            </a:r>
            <a:r>
              <a:rPr lang="en-US" altLang="pt-BR" sz="2800" kern="0" dirty="0" smtClean="0">
                <a:ea typeface="ＭＳ Ｐゴシック" pitchFamily="34" charset="-128"/>
              </a:rPr>
              <a:t> o </a:t>
            </a:r>
            <a:r>
              <a:rPr lang="en-US" altLang="pt-BR" sz="2800" kern="0" dirty="0" err="1" smtClean="0">
                <a:ea typeface="ＭＳ Ｐゴシック" pitchFamily="34" charset="-128"/>
              </a:rPr>
              <a:t>presidente</a:t>
            </a:r>
            <a:r>
              <a:rPr lang="en-US" altLang="pt-BR" sz="2800" kern="0" dirty="0" smtClean="0">
                <a:ea typeface="ＭＳ Ｐゴシック" pitchFamily="34" charset="-128"/>
              </a:rPr>
              <a:t> do </a:t>
            </a:r>
            <a:r>
              <a:rPr lang="en-US" altLang="pt-BR" sz="2800" kern="0" dirty="0" err="1" smtClean="0">
                <a:ea typeface="ＭＳ Ｐゴシック" pitchFamily="34" charset="-128"/>
              </a:rPr>
              <a:t>conselho</a:t>
            </a:r>
            <a:r>
              <a:rPr lang="en-US" altLang="pt-BR" sz="2800" kern="0" dirty="0" smtClean="0">
                <a:ea typeface="ＭＳ Ｐゴシック" pitchFamily="34" charset="-128"/>
              </a:rPr>
              <a:t> de </a:t>
            </a:r>
            <a:r>
              <a:rPr lang="en-US" altLang="pt-BR" sz="2800" kern="0" dirty="0" err="1" smtClean="0">
                <a:ea typeface="ＭＳ Ｐゴシック" pitchFamily="34" charset="-128"/>
              </a:rPr>
              <a:t>administração</a:t>
            </a:r>
            <a:r>
              <a:rPr lang="en-US" altLang="pt-BR" sz="2800" kern="0" dirty="0" smtClean="0">
                <a:ea typeface="ＭＳ Ｐゴシック" pitchFamily="34" charset="-128"/>
              </a:rPr>
              <a:t>, </a:t>
            </a:r>
            <a:r>
              <a:rPr lang="en-US" altLang="pt-BR" sz="2800" kern="0" dirty="0" err="1" smtClean="0">
                <a:ea typeface="ＭＳ Ｐゴシック" pitchFamily="34" charset="-128"/>
              </a:rPr>
              <a:t>até</a:t>
            </a:r>
            <a:r>
              <a:rPr lang="en-US" altLang="pt-BR" sz="2800" kern="0" dirty="0" smtClean="0">
                <a:ea typeface="ＭＳ Ｐゴシック" pitchFamily="34" charset="-128"/>
              </a:rPr>
              <a:t> o </a:t>
            </a:r>
            <a:r>
              <a:rPr lang="en-US" altLang="pt-BR" sz="2800" kern="0" dirty="0" err="1" smtClean="0">
                <a:ea typeface="ＭＳ Ｐゴシック" pitchFamily="34" charset="-128"/>
              </a:rPr>
              <a:t>último</a:t>
            </a:r>
            <a:r>
              <a:rPr lang="en-US" altLang="pt-BR" sz="2800" kern="0" dirty="0" smtClean="0">
                <a:ea typeface="ＭＳ Ｐゴシック" pitchFamily="34" charset="-128"/>
              </a:rPr>
              <a:t> </a:t>
            </a:r>
            <a:r>
              <a:rPr lang="en-US" altLang="pt-BR" sz="2800" kern="0" dirty="0" err="1" smtClean="0">
                <a:ea typeface="ＭＳ Ｐゴシック" pitchFamily="34" charset="-128"/>
              </a:rPr>
              <a:t>empregado</a:t>
            </a:r>
            <a:r>
              <a:rPr lang="en-US" altLang="pt-BR" sz="2800" kern="0" dirty="0" smtClean="0">
                <a:ea typeface="ＭＳ Ｐゴシック" pitchFamily="34" charset="-128"/>
              </a:rPr>
              <a:t>, </a:t>
            </a:r>
            <a:r>
              <a:rPr lang="en-US" altLang="pt-BR" sz="2800" kern="0" dirty="0" err="1" smtClean="0">
                <a:ea typeface="ＭＳ Ｐゴシック" pitchFamily="34" charset="-128"/>
              </a:rPr>
              <a:t>cumpram</a:t>
            </a:r>
            <a:r>
              <a:rPr lang="en-US" altLang="pt-BR" sz="2800" kern="0" dirty="0" smtClean="0">
                <a:ea typeface="ＭＳ Ｐゴシック" pitchFamily="34" charset="-128"/>
              </a:rPr>
              <a:t> </a:t>
            </a:r>
            <a:r>
              <a:rPr lang="en-US" altLang="pt-BR" sz="2800" kern="0" dirty="0" smtClean="0">
                <a:ea typeface="ＭＳ Ｐゴシック" pitchFamily="34" charset="-128"/>
              </a:rPr>
              <a:t>a lei e, </a:t>
            </a:r>
            <a:r>
              <a:rPr lang="en-US" altLang="pt-BR" sz="2800" kern="0" dirty="0" err="1" smtClean="0">
                <a:ea typeface="ＭＳ Ｐゴシック" pitchFamily="34" charset="-128"/>
              </a:rPr>
              <a:t>em</a:t>
            </a:r>
            <a:r>
              <a:rPr lang="en-US" altLang="pt-BR" sz="2800" kern="0" dirty="0" smtClean="0">
                <a:ea typeface="ＭＳ Ｐゴシック" pitchFamily="34" charset="-128"/>
              </a:rPr>
              <a:t> </a:t>
            </a:r>
            <a:r>
              <a:rPr lang="en-US" altLang="pt-BR" sz="2800" kern="0" dirty="0" err="1" smtClean="0">
                <a:ea typeface="ＭＳ Ｐゴシック" pitchFamily="34" charset="-128"/>
              </a:rPr>
              <a:t>caso</a:t>
            </a:r>
            <a:r>
              <a:rPr lang="en-US" altLang="pt-BR" sz="2800" kern="0" dirty="0" smtClean="0">
                <a:ea typeface="ＭＳ Ｐゴシック" pitchFamily="34" charset="-128"/>
              </a:rPr>
              <a:t> de </a:t>
            </a:r>
            <a:r>
              <a:rPr lang="en-US" altLang="pt-BR" sz="2800" kern="0" dirty="0" err="1" smtClean="0">
                <a:ea typeface="ＭＳ Ｐゴシック" pitchFamily="34" charset="-128"/>
              </a:rPr>
              <a:t>infração</a:t>
            </a:r>
            <a:r>
              <a:rPr lang="en-US" altLang="pt-BR" sz="2800" kern="0" dirty="0" smtClean="0">
                <a:ea typeface="ＭＳ Ｐゴシック" pitchFamily="34" charset="-128"/>
              </a:rPr>
              <a:t>, </a:t>
            </a:r>
            <a:r>
              <a:rPr lang="en-US" altLang="pt-BR" sz="2800" kern="0" dirty="0" err="1" smtClean="0">
                <a:ea typeface="ＭＳ Ｐゴシック" pitchFamily="34" charset="-128"/>
              </a:rPr>
              <a:t>seja</a:t>
            </a:r>
            <a:r>
              <a:rPr lang="en-US" altLang="pt-BR" sz="2800" kern="0" dirty="0" smtClean="0">
                <a:ea typeface="ＭＳ Ｐゴシック" pitchFamily="34" charset="-128"/>
              </a:rPr>
              <a:t> </a:t>
            </a:r>
            <a:r>
              <a:rPr lang="en-US" altLang="pt-BR" sz="2800" kern="0" dirty="0" err="1" smtClean="0">
                <a:ea typeface="ＭＳ Ｐゴシック" pitchFamily="34" charset="-128"/>
              </a:rPr>
              <a:t>possível</a:t>
            </a:r>
            <a:r>
              <a:rPr lang="en-US" altLang="pt-BR" sz="2800" kern="0" dirty="0" smtClean="0">
                <a:ea typeface="ＭＳ Ｐゴシック" pitchFamily="34" charset="-128"/>
              </a:rPr>
              <a:t> a </a:t>
            </a:r>
            <a:r>
              <a:rPr lang="en-US" altLang="pt-BR" sz="2800" kern="0" dirty="0" err="1" smtClean="0">
                <a:ea typeface="ＭＳ Ｐゴシック" pitchFamily="34" charset="-128"/>
              </a:rPr>
              <a:t>sua</a:t>
            </a:r>
            <a:r>
              <a:rPr lang="en-US" altLang="pt-BR" sz="2800" kern="0" dirty="0" smtClean="0">
                <a:ea typeface="ＭＳ Ｐゴシック" pitchFamily="34" charset="-128"/>
              </a:rPr>
              <a:t> </a:t>
            </a:r>
            <a:r>
              <a:rPr lang="en-US" altLang="pt-BR" sz="2800" kern="0" dirty="0" err="1" smtClean="0">
                <a:ea typeface="ＭＳ Ｐゴシック" pitchFamily="34" charset="-128"/>
              </a:rPr>
              <a:t>descoberta</a:t>
            </a:r>
            <a:r>
              <a:rPr lang="en-US" altLang="pt-BR" sz="2800" kern="0" dirty="0" smtClean="0">
                <a:ea typeface="ＭＳ Ｐゴシック" pitchFamily="34" charset="-128"/>
              </a:rPr>
              <a:t> </a:t>
            </a:r>
            <a:r>
              <a:rPr lang="en-US" altLang="pt-BR" sz="2800" kern="0" dirty="0" err="1" smtClean="0">
                <a:ea typeface="ＭＳ Ｐゴシック" pitchFamily="34" charset="-128"/>
              </a:rPr>
              <a:t>sanção</a:t>
            </a:r>
            <a:r>
              <a:rPr lang="en-US" altLang="pt-BR" sz="2800" kern="0" dirty="0" smtClean="0">
                <a:ea typeface="ＭＳ Ｐゴシック" pitchFamily="34" charset="-128"/>
              </a:rPr>
              <a:t>.</a:t>
            </a:r>
          </a:p>
          <a:p>
            <a:pPr marL="457200" indent="-457200">
              <a:lnSpc>
                <a:spcPct val="82000"/>
              </a:lnSpc>
            </a:pPr>
            <a:r>
              <a:rPr lang="en-US" altLang="pt-BR" sz="2800" kern="0" dirty="0" err="1" smtClean="0">
                <a:ea typeface="ＭＳ Ｐゴシック" pitchFamily="34" charset="-128"/>
              </a:rPr>
              <a:t>Por</a:t>
            </a:r>
            <a:r>
              <a:rPr lang="en-US" altLang="pt-BR" sz="2800" kern="0" dirty="0" smtClean="0">
                <a:ea typeface="ＭＳ Ｐゴシック" pitchFamily="34" charset="-128"/>
              </a:rPr>
              <a:t> </a:t>
            </a:r>
            <a:r>
              <a:rPr lang="en-US" altLang="pt-BR" sz="2800" kern="0" dirty="0" err="1" smtClean="0">
                <a:ea typeface="ＭＳ Ｐゴシック" pitchFamily="34" charset="-128"/>
              </a:rPr>
              <a:t>isso</a:t>
            </a:r>
            <a:r>
              <a:rPr lang="en-US" altLang="pt-BR" sz="2800" kern="0" dirty="0" smtClean="0">
                <a:ea typeface="ＭＳ Ｐゴシック" pitchFamily="34" charset="-128"/>
              </a:rPr>
              <a:t>, </a:t>
            </a:r>
            <a:r>
              <a:rPr lang="en-US" altLang="pt-BR" sz="2800" kern="0" dirty="0" err="1" smtClean="0">
                <a:ea typeface="ＭＳ Ｐゴシック" pitchFamily="34" charset="-128"/>
              </a:rPr>
              <a:t>quando</a:t>
            </a:r>
            <a:r>
              <a:rPr lang="en-US" altLang="pt-BR" sz="2800" kern="0" dirty="0" smtClean="0">
                <a:ea typeface="ＭＳ Ｐゴシック" pitchFamily="34" charset="-128"/>
              </a:rPr>
              <a:t> </a:t>
            </a:r>
            <a:r>
              <a:rPr lang="en-US" altLang="pt-BR" sz="2800" kern="0" dirty="0" err="1" smtClean="0">
                <a:ea typeface="ＭＳ Ｐゴシック" pitchFamily="34" charset="-128"/>
              </a:rPr>
              <a:t>mais</a:t>
            </a:r>
            <a:r>
              <a:rPr lang="en-US" altLang="pt-BR" sz="2800" kern="0" dirty="0" smtClean="0">
                <a:ea typeface="ＭＳ Ｐゴシック" pitchFamily="34" charset="-128"/>
              </a:rPr>
              <a:t> </a:t>
            </a:r>
            <a:r>
              <a:rPr lang="en-US" altLang="pt-BR" sz="2800" kern="0" dirty="0" err="1" smtClean="0">
                <a:ea typeface="ＭＳ Ｐゴシック" pitchFamily="34" charset="-128"/>
              </a:rPr>
              <a:t>eficiente</a:t>
            </a:r>
            <a:r>
              <a:rPr lang="en-US" altLang="pt-BR" sz="2800" kern="0" dirty="0" smtClean="0">
                <a:ea typeface="ＭＳ Ｐゴシック" pitchFamily="34" charset="-128"/>
              </a:rPr>
              <a:t> </a:t>
            </a:r>
            <a:r>
              <a:rPr lang="en-US" altLang="pt-BR" sz="2800" kern="0" dirty="0" smtClean="0">
                <a:ea typeface="ＭＳ Ｐゴシック" pitchFamily="34" charset="-128"/>
              </a:rPr>
              <a:t>o </a:t>
            </a:r>
            <a:r>
              <a:rPr lang="en-US" altLang="pt-BR" sz="2800" kern="0" dirty="0" smtClean="0">
                <a:ea typeface="ＭＳ Ｐゴシック" pitchFamily="34" charset="-128"/>
              </a:rPr>
              <a:t>compliance, </a:t>
            </a:r>
            <a:r>
              <a:rPr lang="en-US" altLang="pt-BR" sz="2800" kern="0" dirty="0" err="1" smtClean="0">
                <a:ea typeface="ＭＳ Ｐゴシック" pitchFamily="34" charset="-128"/>
              </a:rPr>
              <a:t>mais</a:t>
            </a:r>
            <a:r>
              <a:rPr lang="en-US" altLang="pt-BR" sz="2800" kern="0" dirty="0" smtClean="0">
                <a:ea typeface="ＭＳ Ｐゴシック" pitchFamily="34" charset="-128"/>
              </a:rPr>
              <a:t> </a:t>
            </a:r>
            <a:r>
              <a:rPr lang="en-US" altLang="pt-BR" sz="2800" kern="0" dirty="0" err="1" smtClean="0">
                <a:ea typeface="ＭＳ Ｐゴシック" pitchFamily="34" charset="-128"/>
              </a:rPr>
              <a:t>provável</a:t>
            </a:r>
            <a:r>
              <a:rPr lang="en-US" altLang="pt-BR" sz="2800" kern="0" dirty="0" smtClean="0">
                <a:ea typeface="ＭＳ Ｐゴシック" pitchFamily="34" charset="-128"/>
              </a:rPr>
              <a:t> </a:t>
            </a:r>
            <a:r>
              <a:rPr lang="en-US" altLang="pt-BR" sz="2800" kern="0" dirty="0" err="1" smtClean="0">
                <a:ea typeface="ＭＳ Ｐゴシック" pitchFamily="34" charset="-128"/>
              </a:rPr>
              <a:t>que</a:t>
            </a:r>
            <a:r>
              <a:rPr lang="en-US" altLang="pt-BR" sz="2800" kern="0" dirty="0" smtClean="0">
                <a:ea typeface="ＭＳ Ｐゴシック" pitchFamily="34" charset="-128"/>
              </a:rPr>
              <a:t> </a:t>
            </a:r>
            <a:r>
              <a:rPr lang="en-US" altLang="pt-BR" sz="2800" kern="0" dirty="0" err="1" smtClean="0">
                <a:ea typeface="ＭＳ Ｐゴシック" pitchFamily="34" charset="-128"/>
              </a:rPr>
              <a:t>infrações</a:t>
            </a:r>
            <a:r>
              <a:rPr lang="en-US" altLang="pt-BR" sz="2800" kern="0" dirty="0" smtClean="0">
                <a:ea typeface="ＭＳ Ｐゴシック" pitchFamily="34" charset="-128"/>
              </a:rPr>
              <a:t> </a:t>
            </a:r>
            <a:r>
              <a:rPr lang="en-US" altLang="pt-BR" sz="2800" kern="0" dirty="0" err="1" smtClean="0">
                <a:ea typeface="ＭＳ Ｐゴシック" pitchFamily="34" charset="-128"/>
              </a:rPr>
              <a:t>seja</a:t>
            </a:r>
            <a:r>
              <a:rPr lang="en-US" altLang="pt-BR" sz="2800" kern="0" dirty="0" smtClean="0">
                <a:ea typeface="ＭＳ Ｐゴシック" pitchFamily="34" charset="-128"/>
              </a:rPr>
              <a:t> </a:t>
            </a:r>
            <a:r>
              <a:rPr lang="en-US" altLang="pt-BR" sz="2800" kern="0" dirty="0" err="1" smtClean="0">
                <a:ea typeface="ＭＳ Ｐゴシック" pitchFamily="34" charset="-128"/>
              </a:rPr>
              <a:t>expostas</a:t>
            </a:r>
            <a:r>
              <a:rPr lang="en-US" altLang="pt-BR" sz="2800" kern="0" dirty="0" smtClean="0">
                <a:ea typeface="ＭＳ Ｐゴシック" pitchFamily="34" charset="-128"/>
              </a:rPr>
              <a:t> </a:t>
            </a:r>
            <a:r>
              <a:rPr lang="en-US" altLang="pt-BR" sz="2800" kern="0" dirty="0" err="1" smtClean="0">
                <a:ea typeface="ＭＳ Ｐゴシック" pitchFamily="34" charset="-128"/>
              </a:rPr>
              <a:t>às</a:t>
            </a:r>
            <a:r>
              <a:rPr lang="en-US" altLang="pt-BR" sz="2800" kern="0" dirty="0" smtClean="0">
                <a:ea typeface="ＭＳ Ｐゴシック" pitchFamily="34" charset="-128"/>
              </a:rPr>
              <a:t> </a:t>
            </a:r>
            <a:r>
              <a:rPr lang="en-US" altLang="pt-BR" sz="2800" kern="0" dirty="0" err="1" smtClean="0">
                <a:ea typeface="ＭＳ Ｐゴシック" pitchFamily="34" charset="-128"/>
              </a:rPr>
              <a:t>autoridades</a:t>
            </a:r>
            <a:r>
              <a:rPr lang="en-US" altLang="pt-BR" sz="2800" kern="0" dirty="0" smtClean="0">
                <a:ea typeface="ＭＳ Ｐゴシック" pitchFamily="34" charset="-128"/>
              </a:rPr>
              <a:t> e </a:t>
            </a:r>
            <a:r>
              <a:rPr lang="en-US" altLang="pt-BR" sz="2800" kern="0" dirty="0" err="1" smtClean="0">
                <a:ea typeface="ＭＳ Ｐゴシック" pitchFamily="34" charset="-128"/>
              </a:rPr>
              <a:t>eventuais</a:t>
            </a:r>
            <a:r>
              <a:rPr lang="en-US" altLang="pt-BR" sz="2800" kern="0" dirty="0" smtClean="0">
                <a:ea typeface="ＭＳ Ｐゴシック" pitchFamily="34" charset="-128"/>
              </a:rPr>
              <a:t> </a:t>
            </a:r>
            <a:r>
              <a:rPr lang="en-US" altLang="pt-BR" sz="2800" kern="0" dirty="0" err="1" smtClean="0">
                <a:ea typeface="ＭＳ Ｐゴシック" pitchFamily="34" charset="-128"/>
              </a:rPr>
              <a:t>litigantes</a:t>
            </a:r>
            <a:r>
              <a:rPr lang="en-US" altLang="pt-BR" sz="2800" kern="0" dirty="0" smtClean="0">
                <a:ea typeface="ＭＳ Ｐゴシック" pitchFamily="34" charset="-128"/>
              </a:rPr>
              <a:t> </a:t>
            </a:r>
            <a:r>
              <a:rPr lang="en-US" altLang="pt-BR" sz="2800" kern="0" dirty="0" err="1" smtClean="0">
                <a:ea typeface="ＭＳ Ｐゴシック" pitchFamily="34" charset="-128"/>
              </a:rPr>
              <a:t>privados</a:t>
            </a:r>
            <a:r>
              <a:rPr lang="en-US" altLang="pt-BR" sz="2800" kern="0" dirty="0" smtClean="0">
                <a:ea typeface="ＭＳ Ｐゴシック" pitchFamily="34" charset="-128"/>
              </a:rPr>
              <a:t>, </a:t>
            </a:r>
            <a:r>
              <a:rPr lang="en-US" altLang="pt-BR" sz="2800" kern="0" dirty="0" err="1" smtClean="0">
                <a:ea typeface="ＭＳ Ｐゴシック" pitchFamily="34" charset="-128"/>
              </a:rPr>
              <a:t>aumentando</a:t>
            </a:r>
            <a:r>
              <a:rPr lang="en-US" altLang="pt-BR" sz="2800" kern="0" dirty="0" smtClean="0">
                <a:ea typeface="ＭＳ Ｐゴシック" pitchFamily="34" charset="-128"/>
              </a:rPr>
              <a:t>, </a:t>
            </a:r>
            <a:r>
              <a:rPr lang="en-US" altLang="pt-BR" sz="2800" kern="0" dirty="0" err="1" smtClean="0">
                <a:ea typeface="ＭＳ Ｐゴシック" pitchFamily="34" charset="-128"/>
              </a:rPr>
              <a:t>em</a:t>
            </a:r>
            <a:r>
              <a:rPr lang="en-US" altLang="pt-BR" sz="2800" kern="0" dirty="0" smtClean="0">
                <a:ea typeface="ＭＳ Ｐゴシック" pitchFamily="34" charset="-128"/>
              </a:rPr>
              <a:t> </a:t>
            </a:r>
            <a:r>
              <a:rPr lang="en-US" altLang="pt-BR" sz="2800" kern="0" dirty="0" err="1" smtClean="0">
                <a:ea typeface="ＭＳ Ｐゴシック" pitchFamily="34" charset="-128"/>
              </a:rPr>
              <a:t>consequência</a:t>
            </a:r>
            <a:r>
              <a:rPr lang="en-US" altLang="pt-BR" sz="2800" kern="0" dirty="0" smtClean="0">
                <a:ea typeface="ＭＳ Ｐゴシック" pitchFamily="34" charset="-128"/>
              </a:rPr>
              <a:t>, a </a:t>
            </a:r>
            <a:r>
              <a:rPr lang="en-US" altLang="pt-BR" sz="2800" kern="0" dirty="0" err="1" smtClean="0">
                <a:ea typeface="ＭＳ Ｐゴシック" pitchFamily="34" charset="-128"/>
              </a:rPr>
              <a:t>potencial</a:t>
            </a:r>
            <a:r>
              <a:rPr lang="en-US" altLang="pt-BR" sz="2800" kern="0" dirty="0" smtClean="0">
                <a:ea typeface="ＭＳ Ｐゴシック" pitchFamily="34" charset="-128"/>
              </a:rPr>
              <a:t> </a:t>
            </a:r>
            <a:r>
              <a:rPr lang="en-US" altLang="pt-BR" sz="2800" kern="0" dirty="0" smtClean="0">
                <a:ea typeface="ＭＳ Ｐゴシック" pitchFamily="34" charset="-128"/>
              </a:rPr>
              <a:t>da </a:t>
            </a:r>
            <a:r>
              <a:rPr lang="en-US" altLang="pt-BR" sz="2800" kern="0" dirty="0" err="1" smtClean="0">
                <a:ea typeface="ＭＳ Ｐゴシック" pitchFamily="34" charset="-128"/>
              </a:rPr>
              <a:t>responsabilidade</a:t>
            </a:r>
            <a:r>
              <a:rPr lang="en-US" altLang="pt-BR" sz="2800" kern="0" dirty="0" smtClean="0">
                <a:ea typeface="ＭＳ Ｐゴシック" pitchFamily="34" charset="-128"/>
              </a:rPr>
              <a:t> criminal, </a:t>
            </a:r>
            <a:r>
              <a:rPr lang="en-US" altLang="pt-BR" sz="2800" kern="0" dirty="0" err="1" smtClean="0">
                <a:ea typeface="ＭＳ Ｐゴシック" pitchFamily="34" charset="-128"/>
              </a:rPr>
              <a:t>administrativa</a:t>
            </a:r>
            <a:r>
              <a:rPr lang="en-US" altLang="pt-BR" sz="2800" kern="0" dirty="0" smtClean="0">
                <a:ea typeface="ＭＳ Ｐゴシック" pitchFamily="34" charset="-128"/>
              </a:rPr>
              <a:t> e civil da </a:t>
            </a:r>
            <a:r>
              <a:rPr lang="en-US" altLang="pt-BR" sz="2800" kern="0" dirty="0" err="1" smtClean="0">
                <a:ea typeface="ＭＳ Ｐゴシック" pitchFamily="34" charset="-128"/>
              </a:rPr>
              <a:t>empresa</a:t>
            </a:r>
            <a:r>
              <a:rPr lang="en-US" altLang="pt-BR" sz="2800" kern="0" dirty="0" smtClean="0">
                <a:ea typeface="ＭＳ Ｐゴシック" pitchFamily="34" charset="-128"/>
              </a:rPr>
              <a:t>.</a:t>
            </a:r>
            <a:endParaRPr lang="en-US" altLang="pt-BR" sz="2800" kern="0" dirty="0" smtClean="0">
              <a:ea typeface="ＭＳ Ｐゴシック" pitchFamily="34" charset="-128"/>
            </a:endParaRPr>
          </a:p>
          <a:p>
            <a:pPr marL="457200" indent="-457200">
              <a:lnSpc>
                <a:spcPct val="82000"/>
              </a:lnSpc>
              <a:buFontTx/>
              <a:buChar char="-"/>
            </a:pPr>
            <a:endParaRPr lang="en-US" altLang="pt-BR" kern="0" dirty="0" smtClean="0">
              <a:ea typeface="ＭＳ Ｐゴシック" pitchFamily="34" charset="-128"/>
            </a:endParaRPr>
          </a:p>
          <a:p>
            <a:endParaRPr lang="pt-B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Paradoxo </a:t>
            </a:r>
            <a:r>
              <a:rPr lang="pt-BR" dirty="0" err="1" smtClean="0"/>
              <a:t>compliance</a:t>
            </a:r>
            <a:endParaRPr lang="pt-BR" dirty="0"/>
          </a:p>
        </p:txBody>
      </p:sp>
      <p:pic>
        <p:nvPicPr>
          <p:cNvPr id="4" name="Picture 5"/>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3012" t="-898" r="-13230" b="-14617"/>
          <a:stretch/>
        </p:blipFill>
        <p:spPr bwMode="auto">
          <a:xfrm>
            <a:off x="0" y="2204864"/>
            <a:ext cx="8892480" cy="3816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Lei ANTICORRUPÇÃO</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A Lei 12.846/13 inaugura novo paradigma de conscientização ao  despertar o empresariado brasileiro com atuação no país e no exterior, ou o empresariado multinacional que aqui atua, a observar lisura e comprometimento de integridade em suas relações negociais com o Estado, em um ambiente com a necessidade de práticas empresarias escoradas na cultura da honestidade</a:t>
            </a:r>
          </a:p>
          <a:p>
            <a:r>
              <a:rPr lang="pt-BR" dirty="0" smtClean="0"/>
              <a:t>No mundo real faz-se necessário o rigor da lei a punir a violação àqueles valores de honestidade e nisso com a correspondente projeção </a:t>
            </a:r>
            <a:r>
              <a:rPr lang="pt-BR" dirty="0" err="1" smtClean="0"/>
              <a:t>intimidatória</a:t>
            </a:r>
            <a:r>
              <a:rPr lang="pt-BR" dirty="0" smtClean="0"/>
              <a:t>.</a:t>
            </a:r>
            <a:endParaRPr lang="pt-B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lei 12.846/2013</a:t>
            </a:r>
            <a:endParaRPr lang="pt-BR" dirty="0"/>
          </a:p>
        </p:txBody>
      </p:sp>
      <p:sp>
        <p:nvSpPr>
          <p:cNvPr id="3" name="Espaço Reservado para Conteúdo 2"/>
          <p:cNvSpPr>
            <a:spLocks noGrp="1"/>
          </p:cNvSpPr>
          <p:nvPr>
            <p:ph idx="1"/>
          </p:nvPr>
        </p:nvSpPr>
        <p:spPr/>
        <p:txBody>
          <a:bodyPr/>
          <a:lstStyle/>
          <a:p>
            <a:r>
              <a:rPr lang="pt-BR" dirty="0" smtClean="0"/>
              <a:t>Em uma análise mais ampla, a Lei 12.846/13 passou a tratar da outra ponta da linha que liga a relação público/privada, na medida em que, para o agente público infrator, corrupto, ímprobo, desleal ou mesmo, apenas, desidioso no cumprimento dos seus deveres funcionais naquela relação, já havia um sistema sancionador de resposta às práticas ilícitas de sangria dos recursos públicos (mais esse sistema é eficaz?).</a:t>
            </a:r>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Acordo de leniência - CGU</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Compete à CGU celebrar acordos de leniência no âmbito do Executivo Federal. Empresa deve ajudar a identificar os envolvidos na infração, reparar o dano financeiro e se comprometer a implementar ou melhorar mecanismos internos de integridade.</a:t>
            </a:r>
          </a:p>
          <a:p>
            <a:r>
              <a:rPr lang="pt-BR" dirty="0" smtClean="0"/>
              <a:t>O acordo de leniência pode ser celebrado com as pessoas jurídicas responsáveis pela prática dos atos lesivos previstos na </a:t>
            </a:r>
            <a:r>
              <a:rPr lang="pt-BR" dirty="0" smtClean="0">
                <a:hlinkClick r:id="rId2"/>
              </a:rPr>
              <a:t>Lei Anticorrupção</a:t>
            </a:r>
            <a:r>
              <a:rPr lang="pt-BR" dirty="0" smtClean="0"/>
              <a:t>, e dos ilícitos administrativos previstos na </a:t>
            </a:r>
            <a:r>
              <a:rPr lang="pt-BR" dirty="0" smtClean="0">
                <a:hlinkClick r:id="rId3"/>
              </a:rPr>
              <a:t>Lei de Licitações e Contratos</a:t>
            </a:r>
            <a:r>
              <a:rPr lang="pt-BR" dirty="0" smtClean="0"/>
              <a:t>, com vistas à isenção ou à atenuação das respectivas sanções, desde que colaborem efetivamente com as investigações e o processo administrativo.</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9800" dirty="0" smtClean="0">
                <a:solidFill>
                  <a:schemeClr val="accent4"/>
                </a:solidFill>
              </a:rPr>
              <a:t>c</a:t>
            </a:r>
            <a:r>
              <a:rPr lang="pt-BR" dirty="0" smtClean="0"/>
              <a:t> </a:t>
            </a:r>
            <a:r>
              <a:rPr lang="pt-BR" sz="6000" b="1" dirty="0" smtClean="0">
                <a:solidFill>
                  <a:schemeClr val="tx1"/>
                </a:solidFill>
              </a:rPr>
              <a:t>O</a:t>
            </a:r>
            <a:r>
              <a:rPr lang="pt-BR" dirty="0" smtClean="0"/>
              <a:t> </a:t>
            </a:r>
            <a:r>
              <a:rPr lang="pt-BR" sz="8000" dirty="0" smtClean="0">
                <a:solidFill>
                  <a:srgbClr val="FF0000"/>
                </a:solidFill>
              </a:rPr>
              <a:t>r </a:t>
            </a:r>
            <a:r>
              <a:rPr lang="pt-BR" sz="8000" dirty="0" err="1" smtClean="0">
                <a:solidFill>
                  <a:srgbClr val="FF0000"/>
                </a:solidFill>
              </a:rPr>
              <a:t>r</a:t>
            </a:r>
            <a:r>
              <a:rPr lang="pt-BR" dirty="0" smtClean="0">
                <a:solidFill>
                  <a:srgbClr val="FF0000"/>
                </a:solidFill>
              </a:rPr>
              <a:t> </a:t>
            </a:r>
            <a:r>
              <a:rPr lang="pt-BR" sz="9800" b="1" dirty="0" smtClean="0">
                <a:solidFill>
                  <a:schemeClr val="accent1">
                    <a:lumMod val="60000"/>
                    <a:lumOff val="40000"/>
                  </a:schemeClr>
                </a:solidFill>
              </a:rPr>
              <a:t>U</a:t>
            </a:r>
            <a:r>
              <a:rPr lang="pt-BR" dirty="0" smtClean="0"/>
              <a:t> </a:t>
            </a:r>
            <a:r>
              <a:rPr lang="pt-BR" sz="4400" b="1" dirty="0" smtClean="0">
                <a:solidFill>
                  <a:srgbClr val="FFFF00"/>
                </a:solidFill>
              </a:rPr>
              <a:t>p</a:t>
            </a:r>
            <a:r>
              <a:rPr lang="pt-BR" dirty="0" smtClean="0">
                <a:solidFill>
                  <a:srgbClr val="FFFF00"/>
                </a:solidFill>
              </a:rPr>
              <a:t> </a:t>
            </a:r>
            <a:r>
              <a:rPr lang="pt-BR" sz="2700" b="1" dirty="0" smtClean="0">
                <a:solidFill>
                  <a:srgbClr val="FFFF00"/>
                </a:solidFill>
              </a:rPr>
              <a:t>Ç</a:t>
            </a:r>
            <a:r>
              <a:rPr lang="pt-BR" b="1" dirty="0" smtClean="0">
                <a:solidFill>
                  <a:srgbClr val="FFFF00"/>
                </a:solidFill>
              </a:rPr>
              <a:t> </a:t>
            </a:r>
            <a:r>
              <a:rPr lang="pt-BR" sz="4900" b="1" dirty="0" smtClean="0">
                <a:solidFill>
                  <a:srgbClr val="7030A0"/>
                </a:solidFill>
              </a:rPr>
              <a:t>Ã</a:t>
            </a:r>
            <a:r>
              <a:rPr lang="pt-BR" b="1" dirty="0" smtClean="0">
                <a:solidFill>
                  <a:schemeClr val="tx1"/>
                </a:solidFill>
              </a:rPr>
              <a:t> </a:t>
            </a:r>
            <a:r>
              <a:rPr lang="pt-BR" sz="8000" b="1" dirty="0" smtClean="0">
                <a:solidFill>
                  <a:srgbClr val="FFC000"/>
                </a:solidFill>
              </a:rPr>
              <a:t>O</a:t>
            </a:r>
            <a:endParaRPr lang="pt-BR" sz="8000" b="1" dirty="0">
              <a:solidFill>
                <a:srgbClr val="FFC000"/>
              </a:solidFill>
            </a:endParaRPr>
          </a:p>
        </p:txBody>
      </p:sp>
      <p:sp>
        <p:nvSpPr>
          <p:cNvPr id="3" name="Espaço Reservado para Conteúdo 2"/>
          <p:cNvSpPr>
            <a:spLocks noGrp="1"/>
          </p:cNvSpPr>
          <p:nvPr>
            <p:ph idx="1"/>
          </p:nvPr>
        </p:nvSpPr>
        <p:spPr/>
        <p:txBody>
          <a:bodyPr>
            <a:normAutofit/>
          </a:bodyPr>
          <a:lstStyle/>
          <a:p>
            <a:r>
              <a:rPr lang="pt-BR" sz="2800" dirty="0" smtClean="0"/>
              <a:t>O que é </a:t>
            </a:r>
            <a:r>
              <a:rPr lang="pt-BR" sz="2800" b="1" dirty="0" smtClean="0"/>
              <a:t>Corrupção</a:t>
            </a:r>
            <a:r>
              <a:rPr lang="pt-BR" sz="2800" dirty="0" smtClean="0"/>
              <a:t>?</a:t>
            </a:r>
          </a:p>
          <a:p>
            <a:pPr lvl="1"/>
            <a:r>
              <a:rPr lang="pt-BR" sz="2800" dirty="0" smtClean="0"/>
              <a:t>Trata-se de uma espécie de privatização </a:t>
            </a:r>
            <a:r>
              <a:rPr lang="pt-BR" sz="2800" dirty="0"/>
              <a:t>do espaço público, </a:t>
            </a:r>
            <a:r>
              <a:rPr lang="pt-BR" sz="2800" dirty="0" smtClean="0"/>
              <a:t>o </a:t>
            </a:r>
            <a:r>
              <a:rPr lang="pt-BR" sz="2800" dirty="0"/>
              <a:t>uso e abuso </a:t>
            </a:r>
            <a:r>
              <a:rPr lang="pt-BR" sz="2800" dirty="0" smtClean="0"/>
              <a:t>de bens que são de </a:t>
            </a:r>
            <a:r>
              <a:rPr lang="pt-BR" sz="2800" dirty="0"/>
              <a:t>todos em desfavor de quase </a:t>
            </a:r>
            <a:r>
              <a:rPr lang="pt-BR" sz="2800" dirty="0" smtClean="0"/>
              <a:t>todos, motivo que explica o porquê de ser um dos maiores objetos de estudo da comunidade científica no mundo civilizado, que diuturnamente busca saídas para estancar a sangria nos cofres públicos e na credibilidade das instituições (Ricardo </a:t>
            </a:r>
            <a:r>
              <a:rPr lang="pt-BR" sz="2800" dirty="0" err="1" smtClean="0"/>
              <a:t>Breier</a:t>
            </a:r>
            <a:r>
              <a:rPr lang="pt-BR" sz="2800" dirty="0" smtClean="0"/>
              <a:t>).</a:t>
            </a:r>
            <a:endParaRPr lang="pt-BR"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Requisitos para o acordo</a:t>
            </a:r>
            <a:endParaRPr lang="pt-BR" dirty="0"/>
          </a:p>
        </p:txBody>
      </p:sp>
      <p:sp>
        <p:nvSpPr>
          <p:cNvPr id="3" name="Espaço Reservado para Conteúdo 2"/>
          <p:cNvSpPr>
            <a:spLocks noGrp="1"/>
          </p:cNvSpPr>
          <p:nvPr>
            <p:ph idx="1"/>
          </p:nvPr>
        </p:nvSpPr>
        <p:spPr/>
        <p:txBody>
          <a:bodyPr>
            <a:normAutofit fontScale="92500" lnSpcReduction="20000"/>
          </a:bodyPr>
          <a:lstStyle/>
          <a:p>
            <a:pPr lvl="0"/>
            <a:r>
              <a:rPr lang="pt-BR" dirty="0" smtClean="0"/>
              <a:t>Manifestar interesse em cooperar para a apuração de ato lesivo específico, quando tal circunstância for relevante</a:t>
            </a:r>
          </a:p>
          <a:p>
            <a:pPr lvl="0"/>
            <a:r>
              <a:rPr lang="pt-BR" dirty="0" smtClean="0"/>
              <a:t>Cessar a prática da irregularidade investigada</a:t>
            </a:r>
          </a:p>
          <a:p>
            <a:pPr lvl="0"/>
            <a:r>
              <a:rPr lang="pt-BR" dirty="0" smtClean="0"/>
              <a:t>Cooperar com as investigações, em face de sua responsabilidade objetiva, identificando os demais envolvidos na infração, quando couber</a:t>
            </a:r>
          </a:p>
          <a:p>
            <a:pPr lvl="0"/>
            <a:r>
              <a:rPr lang="pt-BR" dirty="0" smtClean="0"/>
              <a:t>Fornecer informações e documentos que comprovem a infração</a:t>
            </a:r>
          </a:p>
          <a:p>
            <a:pPr lvl="0"/>
            <a:r>
              <a:rPr lang="pt-BR" dirty="0" smtClean="0"/>
              <a:t>Se comprometer a implementar ou a melhorar os mecanismos internos de integridade (</a:t>
            </a:r>
            <a:r>
              <a:rPr lang="pt-BR" dirty="0" err="1" smtClean="0"/>
              <a:t>compliance</a:t>
            </a:r>
            <a:r>
              <a:rPr lang="pt-BR" dirty="0" smtClean="0"/>
              <a:t>), auditoria, incentivo às denúncias de irregularidades e à aplicação efetiva de código de ética e de conduta no âmbito organizacional</a:t>
            </a:r>
          </a:p>
          <a:p>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beneficios</a:t>
            </a:r>
            <a:endParaRPr lang="pt-BR" dirty="0"/>
          </a:p>
        </p:txBody>
      </p:sp>
      <p:sp>
        <p:nvSpPr>
          <p:cNvPr id="3" name="Espaço Reservado para Conteúdo 2"/>
          <p:cNvSpPr>
            <a:spLocks noGrp="1"/>
          </p:cNvSpPr>
          <p:nvPr>
            <p:ph idx="1"/>
          </p:nvPr>
        </p:nvSpPr>
        <p:spPr/>
        <p:txBody>
          <a:bodyPr>
            <a:normAutofit/>
          </a:bodyPr>
          <a:lstStyle/>
          <a:p>
            <a:pPr lvl="0"/>
            <a:r>
              <a:rPr lang="pt-BR" dirty="0" smtClean="0"/>
              <a:t>Isenção da obrigatoriedade de publicar a decisão punitiva</a:t>
            </a:r>
          </a:p>
          <a:p>
            <a:pPr lvl="0"/>
            <a:r>
              <a:rPr lang="pt-BR" dirty="0" smtClean="0"/>
              <a:t>Isenção da proibição de receber de órgãos ou entidades públicos (inclusive bancos) incentivos, subsídios, empréstimos, subvenções, doações, etc.</a:t>
            </a:r>
          </a:p>
          <a:p>
            <a:pPr lvl="0"/>
            <a:r>
              <a:rPr lang="pt-BR" dirty="0" smtClean="0"/>
              <a:t>Redução de até dois terços do valor da multa administrativa</a:t>
            </a:r>
          </a:p>
          <a:p>
            <a:r>
              <a:rPr lang="pt-BR" dirty="0" smtClean="0"/>
              <a:t>Isenção ou atenuação da proibição de contratar com a Administração Pública (declaração de inidoneidade)</a:t>
            </a:r>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Responsabilidade das empresas</a:t>
            </a:r>
            <a:endParaRPr lang="pt-BR" dirty="0"/>
          </a:p>
        </p:txBody>
      </p:sp>
      <p:sp>
        <p:nvSpPr>
          <p:cNvPr id="3" name="Espaço Reservado para Conteúdo 2"/>
          <p:cNvSpPr>
            <a:spLocks noGrp="1"/>
          </p:cNvSpPr>
          <p:nvPr>
            <p:ph idx="1"/>
          </p:nvPr>
        </p:nvSpPr>
        <p:spPr/>
        <p:txBody>
          <a:bodyPr>
            <a:normAutofit/>
          </a:bodyPr>
          <a:lstStyle/>
          <a:p>
            <a:r>
              <a:rPr lang="pt-BR" dirty="0" smtClean="0"/>
              <a:t>Esfera administrativa:</a:t>
            </a:r>
          </a:p>
          <a:p>
            <a:pPr lvl="0"/>
            <a:r>
              <a:rPr lang="pt-BR" dirty="0" smtClean="0"/>
              <a:t>Pena de </a:t>
            </a:r>
            <a:r>
              <a:rPr lang="pt-BR" b="1" dirty="0" smtClean="0"/>
              <a:t>multa</a:t>
            </a:r>
            <a:r>
              <a:rPr lang="pt-BR" dirty="0" smtClean="0"/>
              <a:t> de até 20% do faturamento bruto </a:t>
            </a:r>
            <a:br>
              <a:rPr lang="pt-BR" dirty="0" smtClean="0"/>
            </a:br>
            <a:r>
              <a:rPr lang="pt-BR" dirty="0" smtClean="0"/>
              <a:t>da empresa, ou até 60 milhões de reais, quando não for possível calcular o faturamento bruto. As penas serão aplicadas pelo órgão ou entidade que sofreu a lesão, e, no caso de suborno transnacional, pela </a:t>
            </a:r>
            <a:r>
              <a:rPr lang="pt-BR" dirty="0" err="1" smtClean="0"/>
              <a:t>Controladoria-Geral</a:t>
            </a:r>
            <a:r>
              <a:rPr lang="pt-BR" dirty="0" smtClean="0"/>
              <a:t> da União.</a:t>
            </a:r>
          </a:p>
          <a:p>
            <a:r>
              <a:rPr lang="pt-BR" b="1" dirty="0" smtClean="0"/>
              <a:t>Publicação extraordinária da decisão condenatória</a:t>
            </a:r>
            <a:r>
              <a:rPr lang="pt-BR" dirty="0" smtClean="0"/>
              <a:t> em meios de grande circulação, a expensas da pessoa jurídica. </a:t>
            </a:r>
            <a:endParaRPr lang="pt-B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Responsabilidade das empresas</a:t>
            </a:r>
            <a:endParaRPr lang="pt-BR" dirty="0"/>
          </a:p>
        </p:txBody>
      </p:sp>
      <p:sp>
        <p:nvSpPr>
          <p:cNvPr id="3" name="Espaço Reservado para Conteúdo 2"/>
          <p:cNvSpPr>
            <a:spLocks noGrp="1"/>
          </p:cNvSpPr>
          <p:nvPr>
            <p:ph idx="1"/>
          </p:nvPr>
        </p:nvSpPr>
        <p:spPr/>
        <p:txBody>
          <a:bodyPr>
            <a:normAutofit/>
          </a:bodyPr>
          <a:lstStyle/>
          <a:p>
            <a:r>
              <a:rPr lang="pt-BR" dirty="0" smtClean="0"/>
              <a:t>Esfera judicial:</a:t>
            </a:r>
          </a:p>
          <a:p>
            <a:pPr lvl="0"/>
            <a:r>
              <a:rPr lang="pt-BR" dirty="0" smtClean="0"/>
              <a:t>Perdimento de bens</a:t>
            </a:r>
          </a:p>
          <a:p>
            <a:pPr lvl="0"/>
            <a:r>
              <a:rPr lang="pt-BR" dirty="0" smtClean="0"/>
              <a:t>Suspensão de atividades e dissolução compulsória.</a:t>
            </a:r>
          </a:p>
          <a:p>
            <a:r>
              <a:rPr lang="pt-BR" dirty="0" smtClean="0"/>
              <a:t>Proibição de recebimento de incentivos, subsídios, subvenções, doações ou empréstimos de órgãos ou entidades públicas e de instituições financeiras públicas ou controladas pelo poder público, por prazo determinado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Acordo de leniência e o PAR</a:t>
            </a:r>
            <a:endParaRPr lang="pt-BR" dirty="0"/>
          </a:p>
        </p:txBody>
      </p:sp>
      <p:sp>
        <p:nvSpPr>
          <p:cNvPr id="3" name="Espaço Reservado para Conteúdo 2"/>
          <p:cNvSpPr>
            <a:spLocks noGrp="1"/>
          </p:cNvSpPr>
          <p:nvPr>
            <p:ph idx="1"/>
          </p:nvPr>
        </p:nvSpPr>
        <p:spPr>
          <a:ln>
            <a:solidFill>
              <a:schemeClr val="accent1"/>
            </a:solidFill>
          </a:ln>
        </p:spPr>
        <p:txBody>
          <a:bodyPr>
            <a:normAutofit fontScale="85000" lnSpcReduction="20000"/>
          </a:bodyPr>
          <a:lstStyle/>
          <a:p>
            <a:r>
              <a:rPr lang="pt-BR" dirty="0" smtClean="0"/>
              <a:t>O valor da reparação integral do dano e o valor da multa, definidos no Processo Administrativo de </a:t>
            </a:r>
            <a:r>
              <a:rPr lang="pt-BR" dirty="0" err="1" smtClean="0"/>
              <a:t>Responsabilização-PAR</a:t>
            </a:r>
            <a:r>
              <a:rPr lang="pt-BR" dirty="0" smtClean="0"/>
              <a:t>, se não forem pagos serão inscritos em dívida ativa da fazenda pública, constituindo-se em crédito fiscal, cobrado com os privilégios da execução fiscal, na forma da Lei 6830/80.</a:t>
            </a:r>
          </a:p>
          <a:p>
            <a:r>
              <a:rPr lang="pt-BR" dirty="0" smtClean="0"/>
              <a:t>o crédito resultante do Acordo de Leniência, se não cumprido resultará em título executivo extrajudicial, na forma do artigo 585, II, do CPC/73 (NCPC, art. 783, II, III e IV), como prevê o artigo 37, do Decreto 8.420/15, ou seja, não se constituindo em crédito fiscal.</a:t>
            </a:r>
          </a:p>
          <a:p>
            <a:r>
              <a:rPr lang="pt-BR" dirty="0" smtClean="0"/>
              <a:t>Tal situação, segundo o Juiz Federal Alexandre Vidigal de Oliveira, revela uma patente incongruência da norma, pois, para créditos de mesma natureza, embora decorrentes de origens diversas – o PAR ou o Acordo de Leniência – acabam tendo, equivocadamente, feição jurídica diferenciada.</a:t>
            </a:r>
            <a:endParaRPr lang="pt-B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Acordo de leniência e homologação judicial</a:t>
            </a:r>
            <a:endParaRPr lang="pt-BR" dirty="0"/>
          </a:p>
        </p:txBody>
      </p:sp>
      <p:sp>
        <p:nvSpPr>
          <p:cNvPr id="3" name="Espaço Reservado para Conteúdo 2"/>
          <p:cNvSpPr>
            <a:spLocks noGrp="1"/>
          </p:cNvSpPr>
          <p:nvPr>
            <p:ph idx="1"/>
          </p:nvPr>
        </p:nvSpPr>
        <p:spPr/>
        <p:txBody>
          <a:bodyPr/>
          <a:lstStyle/>
          <a:p>
            <a:r>
              <a:rPr lang="pt-BR" dirty="0" smtClean="0"/>
              <a:t>A Lei 12.846/13 não deixa dúvidas quanto ao Acordo de Leniência consumar-se tão somente com sua “celebração”, sem a necessidade de sua convalidação dar-se por qualquer outro ato ou manifestação, a não ser aquela própria, exclusiva e exaustiva </a:t>
            </a:r>
            <a:r>
              <a:rPr lang="pt-BR" dirty="0" err="1" smtClean="0"/>
              <a:t>pactuação</a:t>
            </a:r>
            <a:r>
              <a:rPr lang="pt-BR" dirty="0" smtClean="0"/>
              <a:t> apenas entre as partes envolvidas: a administração pública e/ou o Ministério Público, e a empresa.</a:t>
            </a:r>
          </a:p>
          <a:p>
            <a:r>
              <a:rPr lang="pt-BR" dirty="0" smtClean="0"/>
              <a:t>Disso resulta que o Acordo de Leniência prescinde de homologação judicial.</a:t>
            </a:r>
          </a:p>
          <a:p>
            <a:endParaRPr lang="pt-B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Normas </a:t>
            </a:r>
            <a:r>
              <a:rPr lang="pt-BR" dirty="0" smtClean="0"/>
              <a:t>ISO (</a:t>
            </a:r>
            <a:r>
              <a:rPr lang="pt-BR" dirty="0" smtClean="0"/>
              <a:t>Internacional </a:t>
            </a:r>
            <a:r>
              <a:rPr lang="pt-BR" dirty="0" err="1" smtClean="0"/>
              <a:t>O</a:t>
            </a:r>
            <a:r>
              <a:rPr lang="pt-BR" dirty="0" err="1" smtClean="0"/>
              <a:t>rganization</a:t>
            </a:r>
            <a:r>
              <a:rPr lang="pt-BR" dirty="0" smtClean="0"/>
              <a:t> </a:t>
            </a:r>
            <a:r>
              <a:rPr lang="pt-BR" dirty="0" err="1" smtClean="0"/>
              <a:t>Standardization</a:t>
            </a:r>
            <a:r>
              <a:rPr lang="pt-BR" dirty="0" smtClean="0"/>
              <a:t>)</a:t>
            </a:r>
            <a:endParaRPr lang="pt-BR" dirty="0"/>
          </a:p>
        </p:txBody>
      </p:sp>
      <p:sp>
        <p:nvSpPr>
          <p:cNvPr id="3" name="Espaço Reservado para Conteúdo 2"/>
          <p:cNvSpPr>
            <a:spLocks noGrp="1"/>
          </p:cNvSpPr>
          <p:nvPr>
            <p:ph idx="1"/>
          </p:nvPr>
        </p:nvSpPr>
        <p:spPr/>
        <p:txBody>
          <a:bodyPr>
            <a:normAutofit/>
          </a:bodyPr>
          <a:lstStyle/>
          <a:p>
            <a:r>
              <a:rPr lang="en-US" altLang="pt-BR" sz="3200" kern="0" dirty="0" smtClean="0">
                <a:ea typeface="ＭＳ Ｐゴシック" pitchFamily="34" charset="-128"/>
              </a:rPr>
              <a:t>A ISO 19600:2014 </a:t>
            </a:r>
            <a:r>
              <a:rPr lang="en-US" altLang="pt-BR" sz="3200" kern="0" dirty="0" err="1" smtClean="0">
                <a:ea typeface="ＭＳ Ｐゴシック" pitchFamily="34" charset="-128"/>
              </a:rPr>
              <a:t>foi</a:t>
            </a:r>
            <a:r>
              <a:rPr lang="en-US" altLang="pt-BR" sz="3200" kern="0" dirty="0" smtClean="0">
                <a:ea typeface="ＭＳ Ｐゴシック" pitchFamily="34" charset="-128"/>
              </a:rPr>
              <a:t> a </a:t>
            </a:r>
            <a:r>
              <a:rPr lang="en-US" altLang="pt-BR" sz="3200" kern="0" dirty="0" err="1" smtClean="0">
                <a:ea typeface="ＭＳ Ｐゴシック" pitchFamily="34" charset="-128"/>
              </a:rPr>
              <a:t>primeira</a:t>
            </a:r>
            <a:r>
              <a:rPr lang="en-US" altLang="pt-BR" sz="3200" kern="0" dirty="0" smtClean="0">
                <a:ea typeface="ＭＳ Ｐゴシック" pitchFamily="34" charset="-128"/>
              </a:rPr>
              <a:t> </a:t>
            </a:r>
            <a:r>
              <a:rPr lang="en-US" altLang="pt-BR" sz="3200" kern="0" dirty="0" err="1" smtClean="0">
                <a:ea typeface="ＭＳ Ｐゴシック" pitchFamily="34" charset="-128"/>
              </a:rPr>
              <a:t>norma</a:t>
            </a:r>
            <a:r>
              <a:rPr lang="en-US" altLang="pt-BR" sz="3200" kern="0" dirty="0" smtClean="0">
                <a:ea typeface="ＭＳ Ｐゴシック" pitchFamily="34" charset="-128"/>
              </a:rPr>
              <a:t> </a:t>
            </a:r>
            <a:r>
              <a:rPr lang="en-US" altLang="pt-BR" sz="3200" kern="0" dirty="0" err="1" smtClean="0">
                <a:ea typeface="ＭＳ Ｐゴシック" pitchFamily="34" charset="-128"/>
              </a:rPr>
              <a:t>técnica</a:t>
            </a:r>
            <a:r>
              <a:rPr lang="en-US" altLang="pt-BR" sz="3200" kern="0" dirty="0" smtClean="0">
                <a:ea typeface="ＭＳ Ｐゴシック" pitchFamily="34" charset="-128"/>
              </a:rPr>
              <a:t> </a:t>
            </a:r>
            <a:r>
              <a:rPr lang="en-US" altLang="pt-BR" sz="3200" kern="0" dirty="0" err="1" smtClean="0">
                <a:ea typeface="ＭＳ Ｐゴシック" pitchFamily="34" charset="-128"/>
              </a:rPr>
              <a:t>internacional</a:t>
            </a:r>
            <a:r>
              <a:rPr lang="en-US" altLang="pt-BR" sz="3200" kern="0" dirty="0" smtClean="0">
                <a:ea typeface="ＭＳ Ｐゴシック" pitchFamily="34" charset="-128"/>
              </a:rPr>
              <a:t> de </a:t>
            </a:r>
            <a:r>
              <a:rPr lang="en-US" altLang="pt-BR" sz="3200" kern="0" dirty="0" err="1" smtClean="0">
                <a:ea typeface="ＭＳ Ｐゴシック" pitchFamily="34" charset="-128"/>
              </a:rPr>
              <a:t>padronização</a:t>
            </a:r>
            <a:r>
              <a:rPr lang="en-US" altLang="pt-BR" sz="3200" kern="0" dirty="0" smtClean="0">
                <a:ea typeface="ＭＳ Ｐゴシック" pitchFamily="34" charset="-128"/>
              </a:rPr>
              <a:t> </a:t>
            </a:r>
            <a:r>
              <a:rPr lang="en-US" altLang="pt-BR" sz="3200" kern="0" dirty="0" err="1" smtClean="0">
                <a:ea typeface="ＭＳ Ｐゴシック" pitchFamily="34" charset="-128"/>
              </a:rPr>
              <a:t>sobre</a:t>
            </a:r>
            <a:r>
              <a:rPr lang="en-US" altLang="pt-BR" sz="3200" kern="0" dirty="0" smtClean="0">
                <a:ea typeface="ＭＳ Ｐゴシック" pitchFamily="34" charset="-128"/>
              </a:rPr>
              <a:t> </a:t>
            </a:r>
            <a:r>
              <a:rPr lang="en-US" altLang="pt-BR" sz="3200" kern="0" dirty="0" err="1" smtClean="0">
                <a:ea typeface="ＭＳ Ｐゴシック" pitchFamily="34" charset="-128"/>
              </a:rPr>
              <a:t>sistemas</a:t>
            </a:r>
            <a:r>
              <a:rPr lang="en-US" altLang="pt-BR" sz="3200" kern="0" dirty="0" smtClean="0">
                <a:ea typeface="ＭＳ Ｐゴシック" pitchFamily="34" charset="-128"/>
              </a:rPr>
              <a:t> de </a:t>
            </a:r>
            <a:r>
              <a:rPr lang="en-US" altLang="pt-BR" sz="3200" kern="0" dirty="0" err="1" smtClean="0">
                <a:ea typeface="ＭＳ Ｐゴシック" pitchFamily="34" charset="-128"/>
              </a:rPr>
              <a:t>conformidade</a:t>
            </a:r>
            <a:r>
              <a:rPr lang="en-US" altLang="pt-BR" sz="3200" kern="0" dirty="0" smtClean="0">
                <a:ea typeface="ＭＳ Ｐゴシック" pitchFamily="34" charset="-128"/>
              </a:rPr>
              <a:t>.</a:t>
            </a:r>
          </a:p>
          <a:p>
            <a:r>
              <a:rPr lang="en-US" altLang="pt-BR" sz="3200" kern="0" dirty="0" err="1" smtClean="0">
                <a:ea typeface="ＭＳ Ｐゴシック" pitchFamily="34" charset="-128"/>
              </a:rPr>
              <a:t>Instaurou</a:t>
            </a:r>
            <a:r>
              <a:rPr lang="en-US" altLang="pt-BR" sz="3200" kern="0" dirty="0" smtClean="0">
                <a:ea typeface="ＭＳ Ｐゴシック" pitchFamily="34" charset="-128"/>
              </a:rPr>
              <a:t> </a:t>
            </a:r>
            <a:r>
              <a:rPr lang="en-US" altLang="pt-BR" sz="3200" kern="0" dirty="0" err="1" smtClean="0">
                <a:ea typeface="ＭＳ Ｐゴシック" pitchFamily="34" charset="-128"/>
              </a:rPr>
              <a:t>guias</a:t>
            </a:r>
            <a:r>
              <a:rPr lang="en-US" altLang="pt-BR" sz="3200" kern="0" dirty="0" smtClean="0">
                <a:ea typeface="ＭＳ Ｐゴシック" pitchFamily="34" charset="-128"/>
              </a:rPr>
              <a:t> </a:t>
            </a:r>
            <a:r>
              <a:rPr lang="en-US" altLang="pt-BR" sz="3200" kern="0" dirty="0" err="1" smtClean="0">
                <a:ea typeface="ＭＳ Ｐゴシック" pitchFamily="34" charset="-128"/>
              </a:rPr>
              <a:t>para</a:t>
            </a:r>
            <a:r>
              <a:rPr lang="en-US" altLang="pt-BR" sz="3200" kern="0" dirty="0" smtClean="0">
                <a:ea typeface="ＭＳ Ｐゴシック" pitchFamily="34" charset="-128"/>
              </a:rPr>
              <a:t> </a:t>
            </a:r>
            <a:r>
              <a:rPr lang="en-US" altLang="pt-BR" sz="3200" kern="0" dirty="0" err="1" smtClean="0">
                <a:ea typeface="ＭＳ Ｐゴシック" pitchFamily="34" charset="-128"/>
              </a:rPr>
              <a:t>gerenciamento</a:t>
            </a:r>
            <a:r>
              <a:rPr lang="en-US" altLang="pt-BR" sz="3200" kern="0" dirty="0" smtClean="0">
                <a:ea typeface="ＭＳ Ｐゴシック" pitchFamily="34" charset="-128"/>
              </a:rPr>
              <a:t> de compliance, e</a:t>
            </a:r>
          </a:p>
          <a:p>
            <a:r>
              <a:rPr lang="en-US" altLang="pt-BR" sz="3200" kern="0" dirty="0" err="1" smtClean="0">
                <a:ea typeface="ＭＳ Ｐゴシック" pitchFamily="34" charset="-128"/>
              </a:rPr>
              <a:t>Tende</a:t>
            </a:r>
            <a:r>
              <a:rPr lang="en-US" altLang="pt-BR" sz="3200" kern="0" dirty="0" smtClean="0">
                <a:ea typeface="ＭＳ Ｐゴシック" pitchFamily="34" charset="-128"/>
              </a:rPr>
              <a:t> a se </a:t>
            </a:r>
            <a:r>
              <a:rPr lang="en-US" altLang="pt-BR" sz="3200" kern="0" dirty="0" err="1" smtClean="0">
                <a:ea typeface="ＭＳ Ｐゴシック" pitchFamily="34" charset="-128"/>
              </a:rPr>
              <a:t>aplicar</a:t>
            </a:r>
            <a:r>
              <a:rPr lang="en-US" altLang="pt-BR" sz="3200" kern="0" dirty="0" smtClean="0">
                <a:ea typeface="ＭＳ Ｐゴシック" pitchFamily="34" charset="-128"/>
              </a:rPr>
              <a:t> a </a:t>
            </a:r>
            <a:r>
              <a:rPr lang="en-US" altLang="pt-BR" sz="3200" kern="0" dirty="0" err="1" smtClean="0">
                <a:ea typeface="ＭＳ Ｐゴシック" pitchFamily="34" charset="-128"/>
              </a:rPr>
              <a:t>q</a:t>
            </a:r>
            <a:r>
              <a:rPr lang="en-US" altLang="pt-BR" sz="3200" kern="0" dirty="0" err="1" smtClean="0">
                <a:ea typeface="ＭＳ Ｐゴシック" pitchFamily="34" charset="-128"/>
              </a:rPr>
              <a:t>ualquer</a:t>
            </a:r>
            <a:r>
              <a:rPr lang="en-US" altLang="pt-BR" sz="3200" kern="0" dirty="0" smtClean="0">
                <a:ea typeface="ＭＳ Ｐゴシック" pitchFamily="34" charset="-128"/>
              </a:rPr>
              <a:t> </a:t>
            </a:r>
            <a:r>
              <a:rPr lang="en-US" altLang="pt-BR" sz="3200" kern="0" dirty="0" err="1" smtClean="0">
                <a:ea typeface="ＭＳ Ｐゴシック" pitchFamily="34" charset="-128"/>
              </a:rPr>
              <a:t>tipo</a:t>
            </a:r>
            <a:r>
              <a:rPr lang="en-US" altLang="pt-BR" sz="3200" kern="0" dirty="0" smtClean="0">
                <a:ea typeface="ＭＳ Ｐゴシック" pitchFamily="34" charset="-128"/>
              </a:rPr>
              <a:t> de </a:t>
            </a:r>
            <a:r>
              <a:rPr lang="en-US" altLang="pt-BR" sz="3200" kern="0" dirty="0" smtClean="0">
                <a:ea typeface="ＭＳ Ｐゴシック" pitchFamily="34" charset="-128"/>
              </a:rPr>
              <a:t>compliance.</a:t>
            </a:r>
            <a:endParaRPr lang="pt-BR"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smtClean="0"/>
              <a:t>   </a:t>
            </a:r>
            <a:r>
              <a:rPr lang="en-US" altLang="pt-BR" sz="5400" kern="0" dirty="0" smtClean="0">
                <a:ea typeface="ＭＳ Ｐゴシック" pitchFamily="34" charset="-128"/>
              </a:rPr>
              <a:t>ISO </a:t>
            </a:r>
            <a:r>
              <a:rPr lang="en-US" altLang="pt-BR" sz="5400" kern="0" dirty="0" smtClean="0">
                <a:ea typeface="ＭＳ Ｐゴシック" pitchFamily="34" charset="-128"/>
              </a:rPr>
              <a:t>19600:2014</a:t>
            </a:r>
          </a:p>
        </p:txBody>
      </p:sp>
      <p:sp>
        <p:nvSpPr>
          <p:cNvPr id="3" name="Espaço Reservado para Conteúdo 2"/>
          <p:cNvSpPr>
            <a:spLocks noGrp="1"/>
          </p:cNvSpPr>
          <p:nvPr>
            <p:ph idx="1"/>
          </p:nvPr>
        </p:nvSpPr>
        <p:spPr/>
        <p:txBody>
          <a:bodyPr>
            <a:normAutofit fontScale="92500"/>
          </a:bodyPr>
          <a:lstStyle/>
          <a:p>
            <a:r>
              <a:rPr lang="en-US" dirty="0" smtClean="0"/>
              <a:t>O </a:t>
            </a:r>
            <a:r>
              <a:rPr lang="en-US" dirty="0" err="1" smtClean="0"/>
              <a:t>programa</a:t>
            </a:r>
            <a:r>
              <a:rPr lang="en-US" dirty="0" smtClean="0"/>
              <a:t> de compliance </a:t>
            </a:r>
            <a:r>
              <a:rPr lang="en-US" dirty="0" err="1" smtClean="0"/>
              <a:t>deve</a:t>
            </a:r>
            <a:r>
              <a:rPr lang="en-US" dirty="0" smtClean="0"/>
              <a:t> ser </a:t>
            </a:r>
            <a:r>
              <a:rPr lang="en-US" dirty="0" err="1" smtClean="0"/>
              <a:t>construído</a:t>
            </a:r>
            <a:r>
              <a:rPr lang="en-US" dirty="0" smtClean="0"/>
              <a:t> </a:t>
            </a:r>
            <a:r>
              <a:rPr lang="en-US" dirty="0" err="1" smtClean="0"/>
              <a:t>visando</a:t>
            </a:r>
            <a:r>
              <a:rPr lang="en-US" dirty="0" smtClean="0"/>
              <a:t> o </a:t>
            </a:r>
            <a:r>
              <a:rPr lang="en-US" dirty="0" err="1" smtClean="0"/>
              <a:t>contexto</a:t>
            </a:r>
            <a:r>
              <a:rPr lang="en-US" dirty="0" smtClean="0"/>
              <a:t> </a:t>
            </a:r>
            <a:r>
              <a:rPr lang="en-US" dirty="0" err="1" smtClean="0"/>
              <a:t>espécífico</a:t>
            </a:r>
            <a:r>
              <a:rPr lang="en-US" dirty="0" smtClean="0"/>
              <a:t> da </a:t>
            </a:r>
            <a:r>
              <a:rPr lang="en-US" dirty="0" err="1" smtClean="0"/>
              <a:t>instituição</a:t>
            </a:r>
            <a:r>
              <a:rPr lang="en-US" dirty="0" smtClean="0"/>
              <a:t>, </a:t>
            </a:r>
            <a:r>
              <a:rPr lang="en-US" dirty="0" err="1" smtClean="0"/>
              <a:t>considerando</a:t>
            </a:r>
            <a:r>
              <a:rPr lang="en-US" dirty="0" smtClean="0"/>
              <a:t> </a:t>
            </a:r>
            <a:r>
              <a:rPr lang="en-US" dirty="0" err="1" smtClean="0"/>
              <a:t>aspectos</a:t>
            </a:r>
            <a:r>
              <a:rPr lang="en-US" dirty="0" smtClean="0"/>
              <a:t> </a:t>
            </a:r>
            <a:r>
              <a:rPr lang="en-US" dirty="0" err="1" smtClean="0"/>
              <a:t>internos</a:t>
            </a:r>
            <a:r>
              <a:rPr lang="en-US" dirty="0" smtClean="0"/>
              <a:t> e </a:t>
            </a:r>
            <a:r>
              <a:rPr lang="en-US" dirty="0" err="1" smtClean="0"/>
              <a:t>externos</a:t>
            </a:r>
            <a:r>
              <a:rPr lang="en-US" dirty="0" smtClean="0"/>
              <a:t>, </a:t>
            </a:r>
            <a:r>
              <a:rPr lang="en-US" dirty="0" err="1" smtClean="0"/>
              <a:t>além</a:t>
            </a:r>
            <a:r>
              <a:rPr lang="en-US" dirty="0" smtClean="0"/>
              <a:t> dos </a:t>
            </a:r>
            <a:r>
              <a:rPr lang="en-US" dirty="0" err="1" smtClean="0"/>
              <a:t>riscos</a:t>
            </a:r>
            <a:r>
              <a:rPr lang="en-US" dirty="0" smtClean="0"/>
              <a:t> </a:t>
            </a:r>
            <a:r>
              <a:rPr lang="en-US" dirty="0" err="1" smtClean="0"/>
              <a:t>relevantes</a:t>
            </a:r>
            <a:r>
              <a:rPr lang="en-US" dirty="0" smtClean="0"/>
              <a:t> </a:t>
            </a:r>
            <a:r>
              <a:rPr lang="en-US" dirty="0" err="1" smtClean="0"/>
              <a:t>para</a:t>
            </a:r>
            <a:r>
              <a:rPr lang="en-US" dirty="0" smtClean="0"/>
              <a:t> </a:t>
            </a:r>
            <a:r>
              <a:rPr lang="en-US" dirty="0" err="1" smtClean="0"/>
              <a:t>os</a:t>
            </a:r>
            <a:r>
              <a:rPr lang="en-US" dirty="0" smtClean="0"/>
              <a:t> </a:t>
            </a:r>
            <a:r>
              <a:rPr lang="en-US" dirty="0" err="1" smtClean="0"/>
              <a:t>propósitos</a:t>
            </a:r>
            <a:r>
              <a:rPr lang="en-US" dirty="0" smtClean="0"/>
              <a:t> e </a:t>
            </a:r>
            <a:r>
              <a:rPr lang="en-US" dirty="0" err="1" smtClean="0"/>
              <a:t>clientes</a:t>
            </a:r>
            <a:r>
              <a:rPr lang="en-US" dirty="0" smtClean="0"/>
              <a:t> </a:t>
            </a:r>
            <a:r>
              <a:rPr lang="en-US" dirty="0" err="1" smtClean="0"/>
              <a:t>que</a:t>
            </a:r>
            <a:r>
              <a:rPr lang="en-US" dirty="0" smtClean="0"/>
              <a:t> </a:t>
            </a:r>
            <a:r>
              <a:rPr lang="en-US" dirty="0" err="1" smtClean="0"/>
              <a:t>possam</a:t>
            </a:r>
            <a:r>
              <a:rPr lang="en-US" dirty="0" smtClean="0"/>
              <a:t> </a:t>
            </a:r>
            <a:r>
              <a:rPr lang="en-US" dirty="0" err="1" smtClean="0"/>
              <a:t>afetar</a:t>
            </a:r>
            <a:r>
              <a:rPr lang="en-US" dirty="0" smtClean="0"/>
              <a:t> </a:t>
            </a:r>
            <a:r>
              <a:rPr lang="en-US" dirty="0" smtClean="0"/>
              <a:t>a </a:t>
            </a:r>
            <a:r>
              <a:rPr lang="en-US" dirty="0" err="1" smtClean="0"/>
              <a:t>capacidade</a:t>
            </a:r>
            <a:r>
              <a:rPr lang="en-US" dirty="0" smtClean="0"/>
              <a:t> de </a:t>
            </a:r>
            <a:r>
              <a:rPr lang="en-US" dirty="0" err="1" smtClean="0"/>
              <a:t>alcançar</a:t>
            </a:r>
            <a:r>
              <a:rPr lang="en-US" dirty="0" smtClean="0"/>
              <a:t> </a:t>
            </a:r>
            <a:r>
              <a:rPr lang="en-US" dirty="0" smtClean="0"/>
              <a:t> </a:t>
            </a:r>
            <a:r>
              <a:rPr lang="en-US" dirty="0" err="1" smtClean="0"/>
              <a:t>os</a:t>
            </a:r>
            <a:r>
              <a:rPr lang="en-US" dirty="0" smtClean="0"/>
              <a:t> </a:t>
            </a:r>
            <a:r>
              <a:rPr lang="en-US" dirty="0" err="1" smtClean="0"/>
              <a:t>objetivos</a:t>
            </a:r>
            <a:r>
              <a:rPr lang="en-US" dirty="0" smtClean="0"/>
              <a:t> da </a:t>
            </a:r>
            <a:r>
              <a:rPr lang="en-US" dirty="0" err="1" smtClean="0"/>
              <a:t>instituição</a:t>
            </a:r>
            <a:r>
              <a:rPr lang="en-US" dirty="0" smtClean="0"/>
              <a:t> (Ex. </a:t>
            </a:r>
            <a:r>
              <a:rPr lang="en-US" dirty="0" err="1" smtClean="0"/>
              <a:t>Decisão</a:t>
            </a:r>
            <a:r>
              <a:rPr lang="en-US" dirty="0" smtClean="0"/>
              <a:t> do </a:t>
            </a:r>
            <a:r>
              <a:rPr lang="en-US" dirty="0" err="1" smtClean="0"/>
              <a:t>Cofen</a:t>
            </a:r>
            <a:r>
              <a:rPr lang="en-US" dirty="0" smtClean="0"/>
              <a:t>/</a:t>
            </a:r>
            <a:r>
              <a:rPr lang="en-US" dirty="0" err="1" smtClean="0"/>
              <a:t>Corens</a:t>
            </a:r>
            <a:r>
              <a:rPr lang="en-US" dirty="0" smtClean="0"/>
              <a:t> </a:t>
            </a:r>
            <a:r>
              <a:rPr lang="en-US" dirty="0" err="1" smtClean="0"/>
              <a:t>que</a:t>
            </a:r>
            <a:r>
              <a:rPr lang="en-US" dirty="0" smtClean="0"/>
              <a:t> </a:t>
            </a:r>
            <a:r>
              <a:rPr lang="en-US" dirty="0" err="1" smtClean="0"/>
              <a:t>pode</a:t>
            </a:r>
            <a:r>
              <a:rPr lang="en-US" dirty="0" smtClean="0"/>
              <a:t> </a:t>
            </a:r>
            <a:r>
              <a:rPr lang="en-US" dirty="0" err="1" smtClean="0"/>
              <a:t>afetar</a:t>
            </a:r>
            <a:r>
              <a:rPr lang="en-US" dirty="0" smtClean="0"/>
              <a:t> o </a:t>
            </a:r>
            <a:r>
              <a:rPr lang="en-US" dirty="0" err="1" smtClean="0"/>
              <a:t>sistema</a:t>
            </a:r>
            <a:r>
              <a:rPr lang="en-US" dirty="0" smtClean="0"/>
              <a:t> de </a:t>
            </a:r>
            <a:r>
              <a:rPr lang="en-US" dirty="0" err="1" smtClean="0"/>
              <a:t>saúde</a:t>
            </a:r>
            <a:r>
              <a:rPr lang="en-US" dirty="0" smtClean="0"/>
              <a:t> </a:t>
            </a:r>
            <a:r>
              <a:rPr lang="en-US" dirty="0" err="1" smtClean="0"/>
              <a:t>pública</a:t>
            </a:r>
            <a:r>
              <a:rPr lang="en-US" dirty="0" smtClean="0"/>
              <a:t>).</a:t>
            </a:r>
            <a:endParaRPr lang="en-US" dirty="0" smtClean="0"/>
          </a:p>
          <a:p>
            <a:r>
              <a:rPr lang="en-US" dirty="0" err="1" smtClean="0"/>
              <a:t>Deve</a:t>
            </a:r>
            <a:r>
              <a:rPr lang="en-US" dirty="0" smtClean="0"/>
              <a:t> </a:t>
            </a:r>
            <a:r>
              <a:rPr lang="en-US" dirty="0" err="1" smtClean="0"/>
              <a:t>considerar</a:t>
            </a:r>
            <a:r>
              <a:rPr lang="en-US" dirty="0" smtClean="0"/>
              <a:t> </a:t>
            </a:r>
            <a:r>
              <a:rPr lang="en-US" dirty="0" err="1" smtClean="0"/>
              <a:t>ainda</a:t>
            </a:r>
            <a:r>
              <a:rPr lang="en-US" dirty="0" smtClean="0"/>
              <a:t> o </a:t>
            </a:r>
            <a:r>
              <a:rPr lang="en-US" dirty="0" err="1" smtClean="0"/>
              <a:t>contexto</a:t>
            </a:r>
            <a:r>
              <a:rPr lang="en-US" dirty="0" smtClean="0"/>
              <a:t> </a:t>
            </a:r>
            <a:r>
              <a:rPr lang="en-US" dirty="0" err="1" smtClean="0"/>
              <a:t>regulatório</a:t>
            </a:r>
            <a:r>
              <a:rPr lang="en-US" dirty="0" smtClean="0"/>
              <a:t> de </a:t>
            </a:r>
            <a:r>
              <a:rPr lang="en-US" dirty="0" smtClean="0"/>
              <a:t>leis, </a:t>
            </a:r>
            <a:r>
              <a:rPr lang="en-US" dirty="0" err="1" smtClean="0"/>
              <a:t>regulamentos</a:t>
            </a:r>
            <a:r>
              <a:rPr lang="en-US" dirty="0" smtClean="0"/>
              <a:t> e </a:t>
            </a:r>
            <a:r>
              <a:rPr lang="en-US" dirty="0" err="1" smtClean="0"/>
              <a:t>práticas</a:t>
            </a:r>
            <a:r>
              <a:rPr lang="en-US" dirty="0" smtClean="0"/>
              <a:t> </a:t>
            </a:r>
            <a:r>
              <a:rPr lang="en-US" dirty="0" err="1" smtClean="0"/>
              <a:t>normativas</a:t>
            </a:r>
            <a:r>
              <a:rPr lang="en-US" dirty="0" smtClean="0"/>
              <a:t> </a:t>
            </a:r>
            <a:r>
              <a:rPr lang="en-US" dirty="0" err="1" smtClean="0"/>
              <a:t>internas</a:t>
            </a:r>
            <a:r>
              <a:rPr lang="en-US" dirty="0" smtClean="0"/>
              <a:t>, </a:t>
            </a:r>
            <a:r>
              <a:rPr lang="en-US" dirty="0" err="1" smtClean="0"/>
              <a:t>corpo</a:t>
            </a:r>
            <a:r>
              <a:rPr lang="en-US" dirty="0" smtClean="0"/>
              <a:t> </a:t>
            </a:r>
            <a:r>
              <a:rPr lang="en-US" dirty="0" smtClean="0"/>
              <a:t>social e </a:t>
            </a:r>
            <a:r>
              <a:rPr lang="en-US" dirty="0" err="1" smtClean="0"/>
              <a:t>especificidades</a:t>
            </a:r>
            <a:r>
              <a:rPr lang="en-US" dirty="0" smtClean="0"/>
              <a:t> </a:t>
            </a:r>
            <a:r>
              <a:rPr lang="en-US" dirty="0" err="1" smtClean="0"/>
              <a:t>culturais</a:t>
            </a:r>
            <a:r>
              <a:rPr lang="en-US" dirty="0" smtClean="0"/>
              <a:t>, </a:t>
            </a:r>
            <a:r>
              <a:rPr lang="en-US" dirty="0" err="1" smtClean="0"/>
              <a:t>econômicas</a:t>
            </a:r>
            <a:r>
              <a:rPr lang="en-US" dirty="0" smtClean="0"/>
              <a:t>, </a:t>
            </a:r>
            <a:r>
              <a:rPr lang="en-US" dirty="0" err="1" smtClean="0"/>
              <a:t>políticas</a:t>
            </a:r>
            <a:r>
              <a:rPr lang="en-US" dirty="0" smtClean="0"/>
              <a:t> </a:t>
            </a:r>
            <a:r>
              <a:rPr lang="en-US" dirty="0" err="1" smtClean="0"/>
              <a:t>internas</a:t>
            </a:r>
            <a:r>
              <a:rPr lang="en-US" dirty="0" smtClean="0"/>
              <a:t>, </a:t>
            </a:r>
            <a:r>
              <a:rPr lang="en-US" dirty="0" err="1" smtClean="0"/>
              <a:t>procedimentos</a:t>
            </a:r>
            <a:r>
              <a:rPr lang="en-US" dirty="0" smtClean="0"/>
              <a:t>, </a:t>
            </a:r>
            <a:r>
              <a:rPr lang="en-US" dirty="0" err="1" smtClean="0"/>
              <a:t>recursos</a:t>
            </a:r>
            <a:r>
              <a:rPr lang="en-US" dirty="0" smtClean="0"/>
              <a:t> </a:t>
            </a:r>
            <a:r>
              <a:rPr lang="en-US" dirty="0" err="1" smtClean="0"/>
              <a:t>disponíveis</a:t>
            </a:r>
            <a:r>
              <a:rPr lang="en-US" dirty="0" smtClean="0"/>
              <a:t>, </a:t>
            </a:r>
            <a:r>
              <a:rPr lang="en-US" dirty="0" err="1" smtClean="0"/>
              <a:t>carências</a:t>
            </a:r>
            <a:r>
              <a:rPr lang="en-US" dirty="0" smtClean="0"/>
              <a:t>, etc. (VERÍSSIMO, Carla)</a:t>
            </a:r>
            <a:endParaRPr lang="pt-B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smtClean="0"/>
              <a:t> </a:t>
            </a:r>
            <a:r>
              <a:rPr lang="pt-BR" altLang="pt-BR" dirty="0" smtClean="0"/>
              <a:t>  </a:t>
            </a:r>
            <a:r>
              <a:rPr lang="en-US" altLang="pt-BR" sz="4800" kern="0" dirty="0" smtClean="0">
                <a:ea typeface="ＭＳ Ｐゴシック" pitchFamily="34" charset="-128"/>
              </a:rPr>
              <a:t>ISO </a:t>
            </a:r>
            <a:r>
              <a:rPr lang="en-US" altLang="pt-BR" sz="4800" kern="0" dirty="0" smtClean="0">
                <a:ea typeface="ＭＳ Ｐゴシック" pitchFamily="34" charset="-128"/>
              </a:rPr>
              <a:t>19600:2014</a:t>
            </a:r>
            <a:endParaRPr lang="pt-BR" dirty="0"/>
          </a:p>
        </p:txBody>
      </p:sp>
      <p:sp>
        <p:nvSpPr>
          <p:cNvPr id="3" name="Espaço Reservado para Conteúdo 2"/>
          <p:cNvSpPr>
            <a:spLocks noGrp="1"/>
          </p:cNvSpPr>
          <p:nvPr>
            <p:ph idx="1"/>
          </p:nvPr>
        </p:nvSpPr>
        <p:spPr/>
        <p:txBody>
          <a:bodyPr/>
          <a:lstStyle/>
          <a:p>
            <a:pPr marL="457200" indent="-457200">
              <a:buNone/>
            </a:pPr>
            <a:r>
              <a:rPr lang="en-US" altLang="pt-BR" kern="0" dirty="0" smtClean="0">
                <a:ea typeface="ＭＳ Ｐゴシック" pitchFamily="34" charset="-128"/>
              </a:rPr>
              <a:t>	</a:t>
            </a:r>
            <a:r>
              <a:rPr lang="en-US" altLang="pt-BR" kern="0" dirty="0" smtClean="0">
                <a:ea typeface="ＭＳ Ｐゴシック" pitchFamily="34" charset="-128"/>
              </a:rPr>
              <a:t>A </a:t>
            </a:r>
            <a:r>
              <a:rPr lang="en-US" altLang="pt-BR" kern="0" dirty="0" err="1" smtClean="0">
                <a:ea typeface="ＭＳ Ｐゴシック" pitchFamily="34" charset="-128"/>
              </a:rPr>
              <a:t>norma</a:t>
            </a:r>
            <a:r>
              <a:rPr lang="en-US" altLang="pt-BR" kern="0" dirty="0" smtClean="0">
                <a:ea typeface="ＭＳ Ｐゴシック" pitchFamily="34" charset="-128"/>
              </a:rPr>
              <a:t> </a:t>
            </a:r>
            <a:r>
              <a:rPr lang="en-US" altLang="pt-BR" kern="0" dirty="0" err="1" smtClean="0">
                <a:ea typeface="ＭＳ Ｐゴシック" pitchFamily="34" charset="-128"/>
              </a:rPr>
              <a:t>também</a:t>
            </a:r>
            <a:r>
              <a:rPr lang="en-US" altLang="pt-BR" kern="0" dirty="0" smtClean="0">
                <a:ea typeface="ＭＳ Ｐゴシック" pitchFamily="34" charset="-128"/>
              </a:rPr>
              <a:t> </a:t>
            </a:r>
            <a:r>
              <a:rPr lang="en-US" altLang="pt-BR" kern="0" dirty="0" err="1" smtClean="0">
                <a:ea typeface="ＭＳ Ｐゴシック" pitchFamily="34" charset="-128"/>
              </a:rPr>
              <a:t>relaciona</a:t>
            </a:r>
            <a:r>
              <a:rPr lang="en-US" altLang="pt-BR" kern="0" dirty="0" smtClean="0">
                <a:ea typeface="ＭＳ Ｐゴシック" pitchFamily="34" charset="-128"/>
              </a:rPr>
              <a:t> o </a:t>
            </a:r>
            <a:r>
              <a:rPr lang="en-US" altLang="pt-BR" kern="0" dirty="0" err="1" smtClean="0">
                <a:ea typeface="ＭＳ Ｐゴシック" pitchFamily="34" charset="-128"/>
              </a:rPr>
              <a:t>programa</a:t>
            </a:r>
            <a:r>
              <a:rPr lang="en-US" altLang="pt-BR" kern="0" dirty="0" smtClean="0">
                <a:ea typeface="ＭＳ Ｐゴシック" pitchFamily="34" charset="-128"/>
              </a:rPr>
              <a:t> de compliance com </a:t>
            </a:r>
            <a:r>
              <a:rPr lang="en-US" altLang="pt-BR" kern="0" dirty="0" err="1" smtClean="0">
                <a:ea typeface="ＭＳ Ｐゴシック" pitchFamily="34" charset="-128"/>
              </a:rPr>
              <a:t>os</a:t>
            </a:r>
            <a:r>
              <a:rPr lang="en-US" altLang="pt-BR" kern="0" dirty="0" smtClean="0">
                <a:ea typeface="ＭＳ Ｐゴシック" pitchFamily="34" charset="-128"/>
              </a:rPr>
              <a:t> </a:t>
            </a:r>
            <a:r>
              <a:rPr lang="en-US" altLang="pt-BR" kern="0" dirty="0" err="1" smtClean="0">
                <a:ea typeface="ＭＳ Ｐゴシック" pitchFamily="34" charset="-128"/>
              </a:rPr>
              <a:t>princípios</a:t>
            </a:r>
            <a:r>
              <a:rPr lang="en-US" altLang="pt-BR" kern="0" dirty="0" smtClean="0">
                <a:ea typeface="ＭＳ Ｐゴシック" pitchFamily="34" charset="-128"/>
              </a:rPr>
              <a:t> da boa </a:t>
            </a:r>
            <a:r>
              <a:rPr lang="en-US" altLang="pt-BR" kern="0" dirty="0" err="1" smtClean="0">
                <a:ea typeface="ＭＳ Ｐゴシック" pitchFamily="34" charset="-128"/>
              </a:rPr>
              <a:t>governança</a:t>
            </a:r>
            <a:r>
              <a:rPr lang="en-US" altLang="pt-BR" kern="0" dirty="0" smtClean="0">
                <a:ea typeface="ＭＳ Ｐゴシック" pitchFamily="34" charset="-128"/>
              </a:rPr>
              <a:t>, </a:t>
            </a:r>
            <a:r>
              <a:rPr lang="en-US" altLang="pt-BR" kern="0" dirty="0" err="1" smtClean="0">
                <a:ea typeface="ＭＳ Ｐゴシック" pitchFamily="34" charset="-128"/>
              </a:rPr>
              <a:t>determinando</a:t>
            </a:r>
            <a:r>
              <a:rPr lang="en-US" altLang="pt-BR" kern="0" dirty="0" smtClean="0">
                <a:ea typeface="ＭＳ Ｐゴシック" pitchFamily="34" charset="-128"/>
              </a:rPr>
              <a:t>:</a:t>
            </a:r>
            <a:endParaRPr lang="en-US" altLang="pt-BR" kern="0" dirty="0" smtClean="0">
              <a:ea typeface="ＭＳ Ｐゴシック" pitchFamily="34" charset="-128"/>
            </a:endParaRPr>
          </a:p>
          <a:p>
            <a:pPr marL="457200" indent="-457200">
              <a:buNone/>
            </a:pPr>
            <a:r>
              <a:rPr lang="en-US" altLang="pt-BR" kern="0" dirty="0" smtClean="0">
                <a:ea typeface="ＭＳ Ｐゴシック" pitchFamily="34" charset="-128"/>
              </a:rPr>
              <a:t>	1) O </a:t>
            </a:r>
            <a:r>
              <a:rPr lang="en-US" altLang="pt-BR" kern="0" dirty="0" err="1" smtClean="0">
                <a:ea typeface="ＭＳ Ｐゴシック" pitchFamily="34" charset="-128"/>
              </a:rPr>
              <a:t>acesso</a:t>
            </a:r>
            <a:r>
              <a:rPr lang="en-US" altLang="pt-BR" kern="0" dirty="0" smtClean="0">
                <a:ea typeface="ＭＳ Ｐゴシック" pitchFamily="34" charset="-128"/>
              </a:rPr>
              <a:t> </a:t>
            </a:r>
            <a:r>
              <a:rPr lang="en-US" altLang="pt-BR" kern="0" dirty="0" err="1" smtClean="0">
                <a:ea typeface="ＭＳ Ｐゴシック" pitchFamily="34" charset="-128"/>
              </a:rPr>
              <a:t>direto</a:t>
            </a:r>
            <a:r>
              <a:rPr lang="en-US" altLang="pt-BR" kern="0" dirty="0" smtClean="0">
                <a:ea typeface="ＭＳ Ｐゴシック" pitchFamily="34" charset="-128"/>
              </a:rPr>
              <a:t> da </a:t>
            </a:r>
            <a:r>
              <a:rPr lang="en-US" altLang="pt-BR" kern="0" dirty="0" err="1" smtClean="0">
                <a:ea typeface="ＭＳ Ｐゴシック" pitchFamily="34" charset="-128"/>
              </a:rPr>
              <a:t>função</a:t>
            </a:r>
            <a:r>
              <a:rPr lang="en-US" altLang="pt-BR" kern="0" dirty="0" smtClean="0">
                <a:ea typeface="ＭＳ Ｐゴシック" pitchFamily="34" charset="-128"/>
              </a:rPr>
              <a:t> de compliance </a:t>
            </a:r>
            <a:r>
              <a:rPr lang="en-US" altLang="pt-BR" kern="0" dirty="0" err="1" smtClean="0">
                <a:ea typeface="ＭＳ Ｐゴシック" pitchFamily="34" charset="-128"/>
              </a:rPr>
              <a:t>ao</a:t>
            </a:r>
            <a:r>
              <a:rPr lang="en-US" altLang="pt-BR" kern="0" dirty="0" smtClean="0">
                <a:ea typeface="ＭＳ Ｐゴシック" pitchFamily="34" charset="-128"/>
              </a:rPr>
              <a:t> </a:t>
            </a:r>
            <a:r>
              <a:rPr lang="en-US" altLang="pt-BR" kern="0" dirty="0" err="1" smtClean="0">
                <a:ea typeface="ＭＳ Ｐゴシック" pitchFamily="34" charset="-128"/>
              </a:rPr>
              <a:t>órgão</a:t>
            </a:r>
            <a:r>
              <a:rPr lang="en-US" altLang="pt-BR" kern="0" dirty="0" smtClean="0">
                <a:ea typeface="ＭＳ Ｐゴシック" pitchFamily="34" charset="-128"/>
              </a:rPr>
              <a:t> de </a:t>
            </a:r>
            <a:r>
              <a:rPr lang="en-US" altLang="pt-BR" kern="0" dirty="0" err="1" smtClean="0">
                <a:ea typeface="ＭＳ Ｐゴシック" pitchFamily="34" charset="-128"/>
              </a:rPr>
              <a:t>governo</a:t>
            </a:r>
            <a:r>
              <a:rPr lang="en-US" altLang="pt-BR" kern="0" dirty="0" smtClean="0">
                <a:ea typeface="ＭＳ Ｐゴシック" pitchFamily="34" charset="-128"/>
              </a:rPr>
              <a:t>;</a:t>
            </a:r>
          </a:p>
          <a:p>
            <a:pPr marL="457200" indent="-457200">
              <a:buNone/>
            </a:pPr>
            <a:r>
              <a:rPr lang="en-US" altLang="pt-BR" kern="0" dirty="0" smtClean="0">
                <a:ea typeface="ＭＳ Ｐゴシック" pitchFamily="34" charset="-128"/>
              </a:rPr>
              <a:t>	2) </a:t>
            </a:r>
            <a:r>
              <a:rPr lang="en-US" altLang="pt-BR" kern="0" dirty="0" err="1" smtClean="0">
                <a:ea typeface="ＭＳ Ｐゴシック" pitchFamily="34" charset="-128"/>
              </a:rPr>
              <a:t>independência</a:t>
            </a:r>
            <a:r>
              <a:rPr lang="en-US" altLang="pt-BR" kern="0" dirty="0" smtClean="0">
                <a:ea typeface="ＭＳ Ｐゴシック" pitchFamily="34" charset="-128"/>
              </a:rPr>
              <a:t> </a:t>
            </a:r>
            <a:r>
              <a:rPr lang="en-US" altLang="pt-BR" kern="0" dirty="0" smtClean="0">
                <a:ea typeface="ＭＳ Ｐゴシック" pitchFamily="34" charset="-128"/>
              </a:rPr>
              <a:t>da </a:t>
            </a:r>
            <a:r>
              <a:rPr lang="en-US" altLang="pt-BR" kern="0" dirty="0" err="1" smtClean="0">
                <a:ea typeface="ＭＳ Ｐゴシック" pitchFamily="34" charset="-128"/>
              </a:rPr>
              <a:t>função</a:t>
            </a:r>
            <a:r>
              <a:rPr lang="en-US" altLang="pt-BR" kern="0" dirty="0" smtClean="0">
                <a:ea typeface="ＭＳ Ｐゴシック" pitchFamily="34" charset="-128"/>
              </a:rPr>
              <a:t> de compliance; </a:t>
            </a:r>
            <a:r>
              <a:rPr lang="en-US" altLang="pt-BR" kern="0" dirty="0" smtClean="0">
                <a:ea typeface="ＭＳ Ｐゴシック" pitchFamily="34" charset="-128"/>
              </a:rPr>
              <a:t>e</a:t>
            </a:r>
          </a:p>
          <a:p>
            <a:pPr marL="457200" indent="-457200">
              <a:buNone/>
            </a:pPr>
            <a:r>
              <a:rPr lang="en-US" altLang="pt-BR" kern="0" dirty="0" smtClean="0">
                <a:ea typeface="ＭＳ Ｐゴシック" pitchFamily="34" charset="-128"/>
              </a:rPr>
              <a:t>	3) </a:t>
            </a:r>
            <a:r>
              <a:rPr lang="en-US" altLang="pt-BR" kern="0" dirty="0" err="1" smtClean="0">
                <a:ea typeface="ＭＳ Ｐゴシック" pitchFamily="34" charset="-128"/>
              </a:rPr>
              <a:t>autoridade</a:t>
            </a:r>
            <a:r>
              <a:rPr lang="en-US" altLang="pt-BR" kern="0" dirty="0" smtClean="0">
                <a:ea typeface="ＭＳ Ｐゴシック" pitchFamily="34" charset="-128"/>
              </a:rPr>
              <a:t> </a:t>
            </a:r>
            <a:r>
              <a:rPr lang="en-US" altLang="pt-BR" kern="0" dirty="0" err="1" smtClean="0">
                <a:ea typeface="ＭＳ Ｐゴシック" pitchFamily="34" charset="-128"/>
              </a:rPr>
              <a:t>apropriada</a:t>
            </a:r>
            <a:r>
              <a:rPr lang="en-US" altLang="pt-BR" kern="0" dirty="0" smtClean="0">
                <a:ea typeface="ＭＳ Ｐゴシック" pitchFamily="34" charset="-128"/>
              </a:rPr>
              <a:t> e </a:t>
            </a:r>
            <a:r>
              <a:rPr lang="en-US" altLang="pt-BR" kern="0" dirty="0" err="1" smtClean="0">
                <a:ea typeface="ＭＳ Ｐゴシック" pitchFamily="34" charset="-128"/>
              </a:rPr>
              <a:t>recursos</a:t>
            </a:r>
            <a:r>
              <a:rPr lang="en-US" altLang="pt-BR" kern="0" dirty="0" smtClean="0">
                <a:ea typeface="ＭＳ Ｐゴシック" pitchFamily="34" charset="-128"/>
              </a:rPr>
              <a:t> </a:t>
            </a:r>
            <a:r>
              <a:rPr lang="en-US" altLang="pt-BR" kern="0" dirty="0" err="1" smtClean="0">
                <a:ea typeface="ＭＳ Ｐゴシック" pitchFamily="34" charset="-128"/>
              </a:rPr>
              <a:t>adequados</a:t>
            </a:r>
            <a:r>
              <a:rPr lang="en-US" altLang="pt-BR" kern="0" dirty="0" smtClean="0">
                <a:ea typeface="ＭＳ Ｐゴシック" pitchFamily="34" charset="-128"/>
              </a:rPr>
              <a:t> </a:t>
            </a:r>
            <a:r>
              <a:rPr lang="en-US" altLang="pt-BR" kern="0" dirty="0" err="1" smtClean="0">
                <a:ea typeface="ＭＳ Ｐゴシック" pitchFamily="34" charset="-128"/>
              </a:rPr>
              <a:t>alocados</a:t>
            </a:r>
            <a:r>
              <a:rPr lang="en-US" altLang="pt-BR" kern="0" dirty="0" smtClean="0">
                <a:ea typeface="ＭＳ Ｐゴシック" pitchFamily="34" charset="-128"/>
              </a:rPr>
              <a:t> à </a:t>
            </a:r>
            <a:r>
              <a:rPr lang="en-US" altLang="pt-BR" kern="0" dirty="0" err="1" smtClean="0">
                <a:ea typeface="ＭＳ Ｐゴシック" pitchFamily="34" charset="-128"/>
              </a:rPr>
              <a:t>função</a:t>
            </a:r>
            <a:r>
              <a:rPr lang="en-US" altLang="pt-BR" kern="0" dirty="0" smtClean="0">
                <a:ea typeface="ＭＳ Ｐゴシック" pitchFamily="34" charset="-128"/>
              </a:rPr>
              <a:t> de compliance</a:t>
            </a:r>
            <a:r>
              <a:rPr lang="en-US" altLang="pt-BR" kern="0" dirty="0" smtClean="0">
                <a:ea typeface="ＭＳ Ｐゴシック" pitchFamily="34" charset="-128"/>
              </a:rPr>
              <a:t>. (VERÍSSIMO, Carla)</a:t>
            </a:r>
            <a:endParaRPr lang="en-US" kern="0" dirty="0" smtClean="0">
              <a:ea typeface="ＭＳ Ｐゴシック" pitchFamily="34" charset="-128"/>
            </a:endParaRPr>
          </a:p>
          <a:p>
            <a:pPr marL="457200" indent="-457200">
              <a:buNone/>
            </a:pPr>
            <a:endParaRPr lang="pt-B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ISO </a:t>
            </a:r>
            <a:r>
              <a:rPr lang="pt-BR" dirty="0" smtClean="0"/>
              <a:t>37001:2016</a:t>
            </a:r>
            <a:endParaRPr lang="pt-BR" dirty="0"/>
          </a:p>
        </p:txBody>
      </p:sp>
      <p:sp>
        <p:nvSpPr>
          <p:cNvPr id="3" name="Espaço Reservado para Conteúdo 2"/>
          <p:cNvSpPr>
            <a:spLocks noGrp="1"/>
          </p:cNvSpPr>
          <p:nvPr>
            <p:ph idx="1"/>
          </p:nvPr>
        </p:nvSpPr>
        <p:spPr/>
        <p:txBody>
          <a:bodyPr>
            <a:normAutofit lnSpcReduction="10000"/>
          </a:bodyPr>
          <a:lstStyle/>
          <a:p>
            <a:r>
              <a:rPr lang="pt-BR" altLang="pt-BR" kern="0" dirty="0" smtClean="0">
                <a:ea typeface="ＭＳ Ｐゴシック" pitchFamily="34" charset="-128"/>
              </a:rPr>
              <a:t>D</a:t>
            </a:r>
            <a:r>
              <a:rPr lang="pt-BR" altLang="pt-BR" kern="0" dirty="0" smtClean="0">
                <a:ea typeface="ＭＳ Ｐゴシック" pitchFamily="34" charset="-128"/>
              </a:rPr>
              <a:t>etalha </a:t>
            </a:r>
            <a:r>
              <a:rPr lang="pt-BR" altLang="pt-BR" kern="0" dirty="0" smtClean="0">
                <a:ea typeface="ＭＳ Ｐゴシック" pitchFamily="34" charset="-128"/>
              </a:rPr>
              <a:t>as boas práticas com relação ao </a:t>
            </a:r>
            <a:r>
              <a:rPr lang="pt-BR" altLang="pt-BR" kern="0" dirty="0" err="1" smtClean="0">
                <a:ea typeface="ＭＳ Ｐゴシック" pitchFamily="34" charset="-128"/>
              </a:rPr>
              <a:t>compliance</a:t>
            </a:r>
            <a:r>
              <a:rPr lang="pt-BR" altLang="pt-BR" kern="0" dirty="0" smtClean="0">
                <a:ea typeface="ＭＳ Ｐゴシック" pitchFamily="34" charset="-128"/>
              </a:rPr>
              <a:t> anticorrupção, sendo aplicável a quaisquer organizações, </a:t>
            </a:r>
            <a:r>
              <a:rPr lang="pt-BR" altLang="pt-BR" kern="0" dirty="0" smtClean="0">
                <a:ea typeface="ＭＳ Ｐゴシック" pitchFamily="34" charset="-128"/>
              </a:rPr>
              <a:t>públicas </a:t>
            </a:r>
            <a:r>
              <a:rPr lang="pt-BR" altLang="pt-BR" kern="0" dirty="0" smtClean="0">
                <a:ea typeface="ＭＳ Ｐゴシック" pitchFamily="34" charset="-128"/>
              </a:rPr>
              <a:t>ou privadas, com ou sem fins </a:t>
            </a:r>
            <a:r>
              <a:rPr lang="pt-BR" altLang="pt-BR" kern="0" dirty="0" smtClean="0">
                <a:ea typeface="ＭＳ Ｐゴシック" pitchFamily="34" charset="-128"/>
              </a:rPr>
              <a:t>lucrativos e de </a:t>
            </a:r>
            <a:r>
              <a:rPr lang="pt-BR" altLang="pt-BR" kern="0" dirty="0" smtClean="0">
                <a:ea typeface="ＭＳ Ｐゴシック" pitchFamily="34" charset="-128"/>
              </a:rPr>
              <a:t>todos os setores. </a:t>
            </a:r>
            <a:endParaRPr lang="pt-BR" altLang="pt-BR" kern="0" dirty="0" smtClean="0">
              <a:ea typeface="ＭＳ Ｐゴシック" pitchFamily="34" charset="-128"/>
            </a:endParaRPr>
          </a:p>
          <a:p>
            <a:r>
              <a:rPr lang="pt-BR" altLang="pt-BR" kern="0" dirty="0" smtClean="0">
                <a:ea typeface="ＭＳ Ｐゴシック" pitchFamily="34" charset="-128"/>
              </a:rPr>
              <a:t>Estabelece que uma </a:t>
            </a:r>
            <a:r>
              <a:rPr lang="pt-BR" altLang="pt-BR" kern="0" dirty="0" smtClean="0">
                <a:ea typeface="ＭＳ Ｐゴシック" pitchFamily="34" charset="-128"/>
              </a:rPr>
              <a:t>política </a:t>
            </a:r>
            <a:r>
              <a:rPr lang="pt-BR" altLang="pt-BR" kern="0" dirty="0" smtClean="0">
                <a:ea typeface="ＭＳ Ｐゴシック" pitchFamily="34" charset="-128"/>
              </a:rPr>
              <a:t>anticorrupção </a:t>
            </a:r>
            <a:r>
              <a:rPr lang="pt-BR" altLang="pt-BR" kern="0" dirty="0" smtClean="0">
                <a:ea typeface="ＭＳ Ｐゴシック" pitchFamily="34" charset="-128"/>
              </a:rPr>
              <a:t>faz parte de  </a:t>
            </a:r>
            <a:r>
              <a:rPr lang="pt-BR" altLang="pt-BR" kern="0" dirty="0" smtClean="0">
                <a:ea typeface="ＭＳ Ｐゴシック" pitchFamily="34" charset="-128"/>
              </a:rPr>
              <a:t>uma política de </a:t>
            </a:r>
            <a:r>
              <a:rPr lang="pt-BR" altLang="pt-BR" kern="0" dirty="0" err="1" smtClean="0">
                <a:ea typeface="ＭＳ Ｐゴシック" pitchFamily="34" charset="-128"/>
              </a:rPr>
              <a:t>compliance</a:t>
            </a:r>
            <a:r>
              <a:rPr lang="pt-BR" altLang="pt-BR" kern="0" dirty="0" smtClean="0">
                <a:ea typeface="ＭＳ Ｐゴシック" pitchFamily="34" charset="-128"/>
              </a:rPr>
              <a:t> mais ampla, e o sistema de administração que </a:t>
            </a:r>
            <a:r>
              <a:rPr lang="pt-BR" altLang="pt-BR" kern="0" dirty="0" smtClean="0">
                <a:ea typeface="ＭＳ Ｐゴシック" pitchFamily="34" charset="-128"/>
              </a:rPr>
              <a:t>a </a:t>
            </a:r>
            <a:r>
              <a:rPr lang="pt-BR" altLang="pt-BR" kern="0" dirty="0" smtClean="0">
                <a:ea typeface="ＭＳ Ｐゴシック" pitchFamily="34" charset="-128"/>
              </a:rPr>
              <a:t>suporta auxilia a organização a evitar ou diminuir os custos, riscos e danos envolvidos na corrupção, a promover a confiança no negócio e a aumentar sua reputação</a:t>
            </a:r>
            <a:r>
              <a:rPr lang="pt-BR" altLang="pt-BR" kern="0" dirty="0" smtClean="0">
                <a:ea typeface="ＭＳ Ｐゴシック" pitchFamily="34" charset="-128"/>
              </a:rPr>
              <a:t>. </a:t>
            </a:r>
            <a:r>
              <a:rPr lang="pt-BR" kern="0" dirty="0" smtClean="0">
                <a:ea typeface="ＭＳ Ｐゴシック" pitchFamily="34" charset="-128"/>
              </a:rPr>
              <a:t>(VERÌSSIMO, Carla)</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5400" b="1" dirty="0" smtClean="0"/>
              <a:t/>
            </a:r>
            <a:br>
              <a:rPr lang="pt-BR" sz="5400" b="1" dirty="0" smtClean="0"/>
            </a:br>
            <a:r>
              <a:rPr lang="pt-BR" sz="5400" b="1" dirty="0" smtClean="0"/>
              <a:t/>
            </a:r>
            <a:br>
              <a:rPr lang="pt-BR" sz="5400" b="1" dirty="0" smtClean="0"/>
            </a:br>
            <a:r>
              <a:rPr lang="pt-BR" sz="5400" b="1" dirty="0" smtClean="0"/>
              <a:t/>
            </a:r>
            <a:br>
              <a:rPr lang="pt-BR" sz="5400" b="1" dirty="0" smtClean="0"/>
            </a:br>
            <a:r>
              <a:rPr lang="pt-BR" sz="4900" b="1" dirty="0" smtClean="0"/>
              <a:t>Corrupção. </a:t>
            </a:r>
            <a:r>
              <a:rPr lang="pt-BR" sz="4900" b="1" dirty="0" err="1" smtClean="0"/>
              <a:t>S.f.</a:t>
            </a:r>
            <a:r>
              <a:rPr lang="pt-BR" sz="4900" dirty="0" smtClean="0"/>
              <a:t> </a:t>
            </a:r>
            <a:r>
              <a:rPr lang="pt-BR" sz="4900" i="1" dirty="0" err="1" smtClean="0"/>
              <a:t>corruptĭo</a:t>
            </a:r>
            <a:r>
              <a:rPr lang="pt-BR" sz="4900" i="1" dirty="0" smtClean="0"/>
              <a:t>; deterioração, ato/fato de corromper</a:t>
            </a:r>
            <a:endParaRPr lang="pt-BR" sz="4900" dirty="0"/>
          </a:p>
        </p:txBody>
      </p:sp>
      <p:sp>
        <p:nvSpPr>
          <p:cNvPr id="3" name="Espaço Reservado para Conteúdo 2"/>
          <p:cNvSpPr>
            <a:spLocks noGrp="1"/>
          </p:cNvSpPr>
          <p:nvPr>
            <p:ph idx="1"/>
          </p:nvPr>
        </p:nvSpPr>
        <p:spPr/>
        <p:txBody>
          <a:bodyPr>
            <a:normAutofit/>
          </a:bodyPr>
          <a:lstStyle/>
          <a:p>
            <a:pPr>
              <a:buNone/>
            </a:pPr>
            <a:r>
              <a:rPr lang="pt-BR" sz="2800" dirty="0" smtClean="0"/>
              <a:t>a) </a:t>
            </a:r>
            <a:r>
              <a:rPr lang="pt-BR" sz="2800" b="1" dirty="0" smtClean="0"/>
              <a:t>deterioração</a:t>
            </a:r>
            <a:r>
              <a:rPr lang="pt-BR" sz="2800" dirty="0" smtClean="0"/>
              <a:t>, decomposição física u orgânica de algo, </a:t>
            </a:r>
            <a:r>
              <a:rPr lang="pt-BR" sz="2800" b="1" dirty="0" smtClean="0"/>
              <a:t>putrefação</a:t>
            </a:r>
            <a:r>
              <a:rPr lang="pt-BR" sz="2800" dirty="0" smtClean="0"/>
              <a:t>. (</a:t>
            </a:r>
            <a:r>
              <a:rPr lang="pt-BR" sz="2800" i="1" dirty="0" smtClean="0"/>
              <a:t>O elevado grau de corrupção do cadáver provou que a morte já tinha ocorrido há dias</a:t>
            </a:r>
            <a:r>
              <a:rPr lang="pt-BR" sz="2800" dirty="0" smtClean="0"/>
              <a:t>); b) modificação, </a:t>
            </a:r>
            <a:r>
              <a:rPr lang="pt-BR" sz="2800" b="1" dirty="0" smtClean="0"/>
              <a:t>adulteração</a:t>
            </a:r>
            <a:r>
              <a:rPr lang="pt-BR" sz="2800" dirty="0" smtClean="0"/>
              <a:t> das características originais de algo (</a:t>
            </a:r>
            <a:r>
              <a:rPr lang="pt-BR" sz="2800" i="1" dirty="0" smtClean="0"/>
              <a:t>Finalmente comprovou-se a corrupção do texto original</a:t>
            </a:r>
            <a:r>
              <a:rPr lang="pt-BR" sz="2800" dirty="0" smtClean="0"/>
              <a:t>); c) no sentido figurado pode significar </a:t>
            </a:r>
            <a:r>
              <a:rPr lang="pt-BR" sz="2800" b="1" dirty="0" smtClean="0"/>
              <a:t>degradação dos valores morais</a:t>
            </a:r>
            <a:r>
              <a:rPr lang="pt-BR" sz="2800" dirty="0" smtClean="0"/>
              <a:t>, hábitos ou costumes (</a:t>
            </a:r>
            <a:r>
              <a:rPr lang="pt-BR" sz="2800" i="1" dirty="0" smtClean="0"/>
              <a:t>Tomou todas as providências no sentido de evitar a </a:t>
            </a:r>
            <a:r>
              <a:rPr lang="pt-BR" sz="2800" b="1" i="1" dirty="0" smtClean="0"/>
              <a:t>corrupção dos costumes</a:t>
            </a:r>
            <a:r>
              <a:rPr lang="pt-BR" sz="2800" dirty="0" smtClean="0"/>
              <a:t>);</a:t>
            </a:r>
          </a:p>
          <a:p>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kern="0" dirty="0" smtClean="0">
                <a:ea typeface="ＭＳ Ｐゴシック" pitchFamily="34" charset="-128"/>
              </a:rPr>
              <a:t>ISO 37001</a:t>
            </a:r>
            <a:endParaRPr lang="pt-BR" dirty="0"/>
          </a:p>
        </p:txBody>
      </p:sp>
      <p:sp>
        <p:nvSpPr>
          <p:cNvPr id="3" name="Espaço Reservado para Conteúdo 2"/>
          <p:cNvSpPr>
            <a:spLocks noGrp="1"/>
          </p:cNvSpPr>
          <p:nvPr>
            <p:ph idx="1"/>
          </p:nvPr>
        </p:nvSpPr>
        <p:spPr/>
        <p:txBody>
          <a:bodyPr>
            <a:noAutofit/>
          </a:bodyPr>
          <a:lstStyle/>
          <a:p>
            <a:r>
              <a:rPr lang="pt-BR" altLang="pt-BR" kern="0" dirty="0" smtClean="0">
                <a:ea typeface="ＭＳ Ｐゴシック" pitchFamily="34" charset="-128"/>
              </a:rPr>
              <a:t>E</a:t>
            </a:r>
            <a:r>
              <a:rPr lang="pt-BR" altLang="pt-BR" kern="0" dirty="0" smtClean="0">
                <a:ea typeface="ＭＳ Ｐゴシック" pitchFamily="34" charset="-128"/>
              </a:rPr>
              <a:t>xige </a:t>
            </a:r>
            <a:r>
              <a:rPr lang="pt-BR" altLang="pt-BR" kern="0" dirty="0" smtClean="0">
                <a:ea typeface="ＭＳ Ｐゴシック" pitchFamily="34" charset="-128"/>
              </a:rPr>
              <a:t>da </a:t>
            </a:r>
            <a:r>
              <a:rPr lang="pt-BR" altLang="pt-BR" kern="0" dirty="0" smtClean="0">
                <a:ea typeface="ＭＳ Ｐゴシック" pitchFamily="34" charset="-128"/>
              </a:rPr>
              <a:t>instituição que adota pretende o gerenciamento </a:t>
            </a:r>
            <a:r>
              <a:rPr lang="pt-BR" altLang="pt-BR" kern="0" dirty="0" smtClean="0">
                <a:ea typeface="ＭＳ Ｐゴシック" pitchFamily="34" charset="-128"/>
              </a:rPr>
              <a:t>anticorrupção que </a:t>
            </a:r>
            <a:r>
              <a:rPr lang="pt-BR" altLang="pt-BR" kern="0" dirty="0" smtClean="0">
                <a:ea typeface="ＭＳ Ｐゴシック" pitchFamily="34" charset="-128"/>
              </a:rPr>
              <a:t>estabeleça</a:t>
            </a:r>
            <a:r>
              <a:rPr lang="pt-BR" altLang="pt-BR" kern="0" dirty="0" smtClean="0">
                <a:ea typeface="ＭＳ Ｐゴシック" pitchFamily="34" charset="-128"/>
              </a:rPr>
              <a:t>, documente, implemente e continuamente revise e, quando necessário, aperfeiçoe </a:t>
            </a:r>
            <a:r>
              <a:rPr lang="pt-BR" altLang="pt-BR" kern="0" dirty="0" smtClean="0">
                <a:ea typeface="ＭＳ Ｐゴシック" pitchFamily="34" charset="-128"/>
              </a:rPr>
              <a:t>o sistema</a:t>
            </a:r>
            <a:r>
              <a:rPr lang="pt-BR" altLang="pt-BR" kern="0" dirty="0" smtClean="0">
                <a:ea typeface="ＭＳ Ｐゴシック" pitchFamily="34" charset="-128"/>
              </a:rPr>
              <a:t>, que deverá conter medidas destinadas a identificar e avaliar os riscos de </a:t>
            </a:r>
            <a:r>
              <a:rPr lang="pt-BR" altLang="pt-BR" kern="0" dirty="0" smtClean="0">
                <a:ea typeface="ＭＳ Ｐゴシック" pitchFamily="34" charset="-128"/>
              </a:rPr>
              <a:t>corrupção,  </a:t>
            </a:r>
            <a:r>
              <a:rPr lang="pt-BR" altLang="pt-BR" kern="0" dirty="0" smtClean="0">
                <a:ea typeface="ＭＳ Ｐゴシック" pitchFamily="34" charset="-128"/>
              </a:rPr>
              <a:t>preveni-la, detectá-la </a:t>
            </a:r>
            <a:r>
              <a:rPr lang="pt-BR" altLang="pt-BR" kern="0" dirty="0" smtClean="0">
                <a:ea typeface="ＭＳ Ｐゴシック" pitchFamily="34" charset="-128"/>
              </a:rPr>
              <a:t>e repará-la.</a:t>
            </a:r>
          </a:p>
          <a:p>
            <a:r>
              <a:rPr lang="pt-BR" altLang="pt-BR" kern="0" dirty="0" smtClean="0">
                <a:ea typeface="ＭＳ Ｐゴシック" pitchFamily="34" charset="-128"/>
              </a:rPr>
              <a:t>Tais </a:t>
            </a:r>
            <a:r>
              <a:rPr lang="pt-BR" altLang="pt-BR" kern="0" dirty="0" smtClean="0">
                <a:ea typeface="ＭＳ Ｐゴシック" pitchFamily="34" charset="-128"/>
              </a:rPr>
              <a:t>riscos </a:t>
            </a:r>
            <a:r>
              <a:rPr lang="pt-BR" altLang="pt-BR" kern="0" dirty="0" smtClean="0">
                <a:ea typeface="ＭＳ Ｐゴシック" pitchFamily="34" charset="-128"/>
              </a:rPr>
              <a:t>deverão ser continuamente avaliados, </a:t>
            </a:r>
            <a:r>
              <a:rPr lang="pt-BR" altLang="pt-BR" kern="0" dirty="0" smtClean="0">
                <a:ea typeface="ＭＳ Ｐゴシック" pitchFamily="34" charset="-128"/>
              </a:rPr>
              <a:t>identificados e priorizados, </a:t>
            </a:r>
            <a:r>
              <a:rPr lang="pt-BR" altLang="pt-BR" kern="0" dirty="0" smtClean="0">
                <a:ea typeface="ＭＳ Ｐゴシック" pitchFamily="34" charset="-128"/>
              </a:rPr>
              <a:t>a fim de que se </a:t>
            </a:r>
            <a:r>
              <a:rPr lang="pt-BR" altLang="pt-BR" kern="0" dirty="0" smtClean="0">
                <a:ea typeface="ＭＳ Ｐゴシック" pitchFamily="34" charset="-128"/>
              </a:rPr>
              <a:t>avaliem </a:t>
            </a:r>
            <a:r>
              <a:rPr lang="pt-BR" altLang="pt-BR" kern="0" dirty="0" smtClean="0">
                <a:ea typeface="ＭＳ Ｐゴシック" pitchFamily="34" charset="-128"/>
              </a:rPr>
              <a:t>se as medidas e controles existentes são adequados e efetivos para sua </a:t>
            </a:r>
            <a:r>
              <a:rPr lang="pt-BR" altLang="pt-BR" kern="0" dirty="0" smtClean="0">
                <a:ea typeface="ＭＳ Ｐゴシック" pitchFamily="34" charset="-128"/>
              </a:rPr>
              <a:t>mitigação ou se uma revisão é necessária. (VERÍSSIMO, Carla)</a:t>
            </a:r>
            <a:endParaRPr lang="pt-B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pt-BR" sz="5400" kern="0" dirty="0" smtClean="0">
                <a:ea typeface="ＭＳ Ｐゴシック" pitchFamily="34" charset="-128"/>
              </a:rPr>
              <a:t>A ISO 37001</a:t>
            </a:r>
            <a:endParaRPr lang="pt-BR" dirty="0"/>
          </a:p>
        </p:txBody>
      </p:sp>
      <p:sp>
        <p:nvSpPr>
          <p:cNvPr id="3" name="Espaço Reservado para Conteúdo 2"/>
          <p:cNvSpPr>
            <a:spLocks noGrp="1"/>
          </p:cNvSpPr>
          <p:nvPr>
            <p:ph idx="1"/>
          </p:nvPr>
        </p:nvSpPr>
        <p:spPr/>
        <p:txBody>
          <a:bodyPr>
            <a:normAutofit/>
          </a:bodyPr>
          <a:lstStyle/>
          <a:p>
            <a:r>
              <a:rPr lang="pt-PT" altLang="pt-BR" sz="2800" kern="0" dirty="0" smtClean="0">
                <a:ea typeface="ＭＳ Ｐゴシック" pitchFamily="34" charset="-128"/>
              </a:rPr>
              <a:t>A ISO 37001 </a:t>
            </a:r>
            <a:r>
              <a:rPr lang="pt-PT" altLang="pt-BR" sz="2800" kern="0" dirty="0" smtClean="0">
                <a:ea typeface="ＭＳ Ｐゴシック" pitchFamily="34" charset="-128"/>
              </a:rPr>
              <a:t>por fim, introduz </a:t>
            </a:r>
            <a:r>
              <a:rPr lang="pt-PT" altLang="pt-BR" sz="2800" kern="0" dirty="0" smtClean="0">
                <a:ea typeface="ＭＳ Ｐゴシック" pitchFamily="34" charset="-128"/>
              </a:rPr>
              <a:t>a ideia de razoabilidade e proporcionalidade na elaboração do programa de </a:t>
            </a:r>
            <a:r>
              <a:rPr lang="pt-PT" altLang="pt-BR" sz="2800" kern="0" dirty="0" smtClean="0">
                <a:ea typeface="ＭＳ Ｐゴシック" pitchFamily="34" charset="-128"/>
              </a:rPr>
              <a:t>compliance:</a:t>
            </a:r>
          </a:p>
          <a:p>
            <a:r>
              <a:rPr lang="pt-PT" altLang="pt-BR" sz="2800" kern="0" dirty="0" smtClean="0">
                <a:ea typeface="ＭＳ Ｐゴシック" pitchFamily="34" charset="-128"/>
              </a:rPr>
              <a:t>a</a:t>
            </a:r>
            <a:r>
              <a:rPr lang="pt-PT" altLang="pt-BR" sz="2800" kern="0" dirty="0" smtClean="0">
                <a:ea typeface="ＭＳ Ｐゴシック" pitchFamily="34" charset="-128"/>
              </a:rPr>
              <a:t>) Assim, não deve ser tão </a:t>
            </a:r>
            <a:r>
              <a:rPr lang="pt-PT" altLang="pt-BR" sz="2800" kern="0" dirty="0" smtClean="0">
                <a:ea typeface="ＭＳ Ｐゴシック" pitchFamily="34" charset="-128"/>
              </a:rPr>
              <a:t>caro, pesado e burocrático que se torne inviável ou comprometa a continuidade do </a:t>
            </a:r>
            <a:r>
              <a:rPr lang="pt-PT" altLang="pt-BR" sz="2800" kern="0" dirty="0" smtClean="0">
                <a:ea typeface="ＭＳ Ｐゴシック" pitchFamily="34" charset="-128"/>
              </a:rPr>
              <a:t>negócio;</a:t>
            </a:r>
          </a:p>
          <a:p>
            <a:r>
              <a:rPr lang="pt-PT" altLang="pt-BR" sz="2800" kern="0" dirty="0" smtClean="0">
                <a:ea typeface="ＭＳ Ｐゴシック" pitchFamily="34" charset="-128"/>
              </a:rPr>
              <a:t>B)</a:t>
            </a:r>
            <a:r>
              <a:rPr lang="pt-PT" altLang="pt-BR" sz="2800" kern="0" dirty="0" smtClean="0">
                <a:ea typeface="ＭＳ Ｐゴシック" pitchFamily="34" charset="-128"/>
              </a:rPr>
              <a:t> ao </a:t>
            </a:r>
            <a:r>
              <a:rPr lang="pt-PT" altLang="pt-BR" sz="2800" kern="0" dirty="0" smtClean="0">
                <a:ea typeface="ＭＳ Ｐゴシック" pitchFamily="34" charset="-128"/>
              </a:rPr>
              <a:t>mesmo tempo, não </a:t>
            </a:r>
            <a:r>
              <a:rPr lang="pt-PT" altLang="pt-BR" sz="2800" kern="0" dirty="0" smtClean="0">
                <a:ea typeface="ＭＳ Ｐゴシック" pitchFamily="34" charset="-128"/>
              </a:rPr>
              <a:t>deve ser tão </a:t>
            </a:r>
            <a:r>
              <a:rPr lang="pt-PT" altLang="pt-BR" sz="2800" kern="0" dirty="0" smtClean="0">
                <a:ea typeface="ＭＳ Ｐゴシック" pitchFamily="34" charset="-128"/>
              </a:rPr>
              <a:t>simples e ineficaz ao ponto de permitir que </a:t>
            </a:r>
            <a:r>
              <a:rPr lang="pt-PT" altLang="pt-BR" sz="2800" kern="0" dirty="0" smtClean="0">
                <a:ea typeface="ＭＳ Ｐゴシック" pitchFamily="34" charset="-128"/>
              </a:rPr>
              <a:t>ocorram atos </a:t>
            </a:r>
            <a:r>
              <a:rPr lang="pt-PT" altLang="pt-BR" sz="2800" kern="0" dirty="0" smtClean="0">
                <a:ea typeface="ＭＳ Ｐゴシック" pitchFamily="34" charset="-128"/>
              </a:rPr>
              <a:t>de </a:t>
            </a:r>
            <a:r>
              <a:rPr lang="pt-PT" altLang="pt-BR" sz="2800" kern="0" dirty="0" smtClean="0">
                <a:ea typeface="ＭＳ Ｐゴシック" pitchFamily="34" charset="-128"/>
              </a:rPr>
              <a:t>corrupção (VERÍSSIMO, Carla).</a:t>
            </a:r>
            <a:endParaRPr lang="pt-BR"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Compliance</a:t>
            </a:r>
            <a:r>
              <a:rPr lang="pt-BR" dirty="0" smtClean="0"/>
              <a:t> de interesse do Sistema </a:t>
            </a:r>
            <a:r>
              <a:rPr lang="pt-BR" dirty="0" err="1" smtClean="0"/>
              <a:t>Cofen</a:t>
            </a:r>
            <a:r>
              <a:rPr lang="pt-BR" dirty="0" smtClean="0"/>
              <a:t>/</a:t>
            </a:r>
            <a:r>
              <a:rPr lang="pt-BR" dirty="0" err="1" smtClean="0"/>
              <a:t>Corens</a:t>
            </a:r>
            <a:endParaRPr lang="pt-BR" dirty="0"/>
          </a:p>
        </p:txBody>
      </p:sp>
      <p:sp>
        <p:nvSpPr>
          <p:cNvPr id="3" name="Espaço Reservado para Conteúdo 2"/>
          <p:cNvSpPr>
            <a:spLocks noGrp="1"/>
          </p:cNvSpPr>
          <p:nvPr>
            <p:ph idx="1"/>
          </p:nvPr>
        </p:nvSpPr>
        <p:spPr/>
        <p:txBody>
          <a:bodyPr>
            <a:normAutofit/>
          </a:bodyPr>
          <a:lstStyle/>
          <a:p>
            <a:r>
              <a:rPr lang="pt-PT" altLang="pt-BR" sz="2800" kern="0" dirty="0" smtClean="0">
                <a:ea typeface="ＭＳ Ｐゴシック" pitchFamily="34" charset="-128"/>
              </a:rPr>
              <a:t>Um modelo de compliance para as necessidades do Sistema Cofen/Corens deve considerar elementos do Planejamento Estratégico, a Missão, a Visão e os Valores do sistema Cofen/Corens.</a:t>
            </a:r>
          </a:p>
          <a:p>
            <a:r>
              <a:rPr lang="pt-PT" sz="2800" kern="0" dirty="0" smtClean="0">
                <a:ea typeface="ＭＳ Ｐゴシック" pitchFamily="34" charset="-128"/>
              </a:rPr>
              <a:t>Normas internas e externas relativas ao Sistema.</a:t>
            </a:r>
          </a:p>
          <a:p>
            <a:r>
              <a:rPr lang="pt-PT" sz="2800" kern="0" dirty="0" smtClean="0">
                <a:ea typeface="ＭＳ Ｐゴシック" pitchFamily="34" charset="-128"/>
              </a:rPr>
              <a:t>Leis, regulamentos e códigos de ética aplicáveis ao sistema e ao servidor público federal em geral.</a:t>
            </a:r>
          </a:p>
          <a:p>
            <a:r>
              <a:rPr lang="pt-PT" sz="2800" kern="0" dirty="0" smtClean="0">
                <a:ea typeface="ＭＳ Ｐゴシック" pitchFamily="34" charset="-128"/>
              </a:rPr>
              <a:t>Lei de licitações e lei anticorrupção.</a:t>
            </a:r>
            <a:endParaRPr lang="pt-BR"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Missão e Visão do </a:t>
            </a:r>
            <a:r>
              <a:rPr lang="pt-BR" dirty="0" err="1" smtClean="0"/>
              <a:t>Cofen</a:t>
            </a:r>
            <a:endParaRPr lang="pt-BR" dirty="0"/>
          </a:p>
        </p:txBody>
      </p:sp>
      <p:sp>
        <p:nvSpPr>
          <p:cNvPr id="3" name="Espaço Reservado para Conteúdo 2"/>
          <p:cNvSpPr>
            <a:spLocks noGrp="1"/>
          </p:cNvSpPr>
          <p:nvPr>
            <p:ph idx="1"/>
          </p:nvPr>
        </p:nvSpPr>
        <p:spPr/>
        <p:txBody>
          <a:bodyPr>
            <a:normAutofit lnSpcReduction="10000"/>
          </a:bodyPr>
          <a:lstStyle/>
          <a:p>
            <a:r>
              <a:rPr lang="pt-BR" sz="2800" dirty="0" smtClean="0"/>
              <a:t>Exercer a função de disciplinar, normatizar e fiscalizar o exercício da Enfermagem, bem como a de coordenar as ações dos Conselhos Regionais de Enfermagem na busca da ética, qualidade na assistência e compromisso com o usuário e a sociedade.</a:t>
            </a:r>
          </a:p>
          <a:p>
            <a:r>
              <a:rPr lang="pt-BR" sz="2800" dirty="0" smtClean="0"/>
              <a:t>Ser a organização profissional, estratégica e de referência para o desenvolvimento da profissão e de políticas de saúde por meio do apoio técnico, científico e de gestão na área de Enfermagem.</a:t>
            </a:r>
            <a:endParaRPr lang="pt-BR"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Valores do </a:t>
            </a:r>
            <a:r>
              <a:rPr lang="pt-BR" dirty="0" err="1" smtClean="0"/>
              <a:t>Cofen</a:t>
            </a:r>
            <a:endParaRPr lang="pt-BR" dirty="0"/>
          </a:p>
        </p:txBody>
      </p:sp>
      <p:sp>
        <p:nvSpPr>
          <p:cNvPr id="3" name="Espaço Reservado para Conteúdo 2"/>
          <p:cNvSpPr>
            <a:spLocks noGrp="1"/>
          </p:cNvSpPr>
          <p:nvPr>
            <p:ph idx="1"/>
          </p:nvPr>
        </p:nvSpPr>
        <p:spPr/>
        <p:txBody>
          <a:bodyPr/>
          <a:lstStyle/>
          <a:p>
            <a:pPr lvl="0"/>
            <a:r>
              <a:rPr lang="pt-BR" sz="2800" dirty="0" smtClean="0"/>
              <a:t>1. Economicidade</a:t>
            </a:r>
          </a:p>
          <a:p>
            <a:pPr lvl="0"/>
            <a:r>
              <a:rPr lang="pt-BR" sz="2800" dirty="0" smtClean="0"/>
              <a:t>2. Efetividade</a:t>
            </a:r>
          </a:p>
          <a:p>
            <a:pPr lvl="0"/>
            <a:r>
              <a:rPr lang="pt-BR" sz="2800" dirty="0" smtClean="0"/>
              <a:t>3. Eficácia</a:t>
            </a:r>
          </a:p>
          <a:p>
            <a:pPr lvl="0"/>
            <a:r>
              <a:rPr lang="pt-BR" sz="2800" dirty="0" smtClean="0"/>
              <a:t>4. Eficiência</a:t>
            </a:r>
          </a:p>
          <a:p>
            <a:pPr lvl="0"/>
            <a:r>
              <a:rPr lang="pt-BR" sz="2800" dirty="0" smtClean="0"/>
              <a:t>5. Impessoalidade</a:t>
            </a:r>
          </a:p>
          <a:p>
            <a:pPr lvl="0"/>
            <a:r>
              <a:rPr lang="pt-BR" sz="2800" dirty="0" smtClean="0"/>
              <a:t>6. Legalidade</a:t>
            </a:r>
          </a:p>
          <a:p>
            <a:pPr lvl="0"/>
            <a:r>
              <a:rPr lang="pt-BR" sz="2800" dirty="0" smtClean="0"/>
              <a:t>7. Moralidade</a:t>
            </a:r>
          </a:p>
          <a:p>
            <a:r>
              <a:rPr lang="pt-BR" sz="2800" dirty="0" smtClean="0"/>
              <a:t>8. Publicidade</a:t>
            </a:r>
            <a:endParaRPr lang="pt-B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Resolução </a:t>
            </a:r>
            <a:r>
              <a:rPr lang="pt-BR" dirty="0" err="1" smtClean="0"/>
              <a:t>Cofen</a:t>
            </a:r>
            <a:r>
              <a:rPr lang="pt-BR" dirty="0" smtClean="0"/>
              <a:t> 573-2018</a:t>
            </a:r>
            <a:endParaRPr lang="pt-BR" dirty="0"/>
          </a:p>
        </p:txBody>
      </p:sp>
      <p:sp>
        <p:nvSpPr>
          <p:cNvPr id="3" name="Espaço Reservado para Conteúdo 2"/>
          <p:cNvSpPr>
            <a:spLocks noGrp="1"/>
          </p:cNvSpPr>
          <p:nvPr>
            <p:ph idx="1"/>
          </p:nvPr>
        </p:nvSpPr>
        <p:spPr/>
        <p:txBody>
          <a:bodyPr/>
          <a:lstStyle/>
          <a:p>
            <a:r>
              <a:rPr lang="pt-BR" dirty="0" smtClean="0"/>
              <a:t>Cria a </a:t>
            </a:r>
            <a:r>
              <a:rPr lang="pt-BR" dirty="0" err="1" smtClean="0"/>
              <a:t>controladoria-Geral</a:t>
            </a:r>
            <a:r>
              <a:rPr lang="pt-BR" dirty="0" smtClean="0"/>
              <a:t> do Sistema </a:t>
            </a:r>
            <a:r>
              <a:rPr lang="pt-BR" dirty="0" err="1" smtClean="0"/>
              <a:t>Cofen</a:t>
            </a:r>
            <a:r>
              <a:rPr lang="pt-BR" dirty="0" smtClean="0"/>
              <a:t> e </a:t>
            </a:r>
            <a:r>
              <a:rPr lang="pt-BR" dirty="0" err="1" smtClean="0"/>
              <a:t>Corens</a:t>
            </a:r>
            <a:r>
              <a:rPr lang="pt-BR" dirty="0" smtClean="0"/>
              <a:t> e institui normas e padrão de governança corporativa.</a:t>
            </a:r>
          </a:p>
          <a:p>
            <a:endParaRPr lang="pt-BR" dirty="0" smtClean="0"/>
          </a:p>
          <a:p>
            <a:r>
              <a:rPr lang="pt-BR" b="1" dirty="0" smtClean="0"/>
              <a:t>CONSIDERANDO</a:t>
            </a:r>
            <a:r>
              <a:rPr lang="pt-BR" dirty="0" smtClean="0"/>
              <a:t> o Acórdão TCU nº 2622/2015-P que trata da subordinação do Controle Interno e da Auditoria Interna a órgão colegiado superior da entidade, conforme orientação do Código das Melhores Práticas de Governança Corporativas, do Instituto Brasileiro de Governança Corporativa – IBGC, expressamente citado no referido Acórdão;</a:t>
            </a:r>
            <a:endParaRPr lang="pt-B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Resolução </a:t>
            </a:r>
            <a:r>
              <a:rPr lang="pt-BR" dirty="0" err="1" smtClean="0"/>
              <a:t>Cofen</a:t>
            </a:r>
            <a:r>
              <a:rPr lang="pt-BR" dirty="0" smtClean="0"/>
              <a:t> 573-2018</a:t>
            </a:r>
            <a:endParaRPr lang="pt-BR" dirty="0"/>
          </a:p>
        </p:txBody>
      </p:sp>
      <p:sp>
        <p:nvSpPr>
          <p:cNvPr id="3" name="Espaço Reservado para Conteúdo 2"/>
          <p:cNvSpPr>
            <a:spLocks noGrp="1"/>
          </p:cNvSpPr>
          <p:nvPr>
            <p:ph idx="1"/>
          </p:nvPr>
        </p:nvSpPr>
        <p:spPr/>
        <p:txBody>
          <a:bodyPr>
            <a:normAutofit lnSpcReduction="10000"/>
          </a:bodyPr>
          <a:lstStyle/>
          <a:p>
            <a:r>
              <a:rPr lang="pt-BR" b="1" dirty="0" smtClean="0"/>
              <a:t>Art. 1º</a:t>
            </a:r>
            <a:r>
              <a:rPr lang="pt-BR" dirty="0" smtClean="0"/>
              <a:t> Instituir a </a:t>
            </a:r>
            <a:r>
              <a:rPr lang="pt-BR" dirty="0" err="1" smtClean="0"/>
              <a:t>Controladoria-Geral</a:t>
            </a:r>
            <a:r>
              <a:rPr lang="pt-BR" dirty="0" smtClean="0"/>
              <a:t> vinculada ao Plenário do Conselho Federal de Enfermagem, consubstanciada em um sistema composto da Divisão de Auditoria Interna, Divisão de Controle Interno e Ouvidoria-Geral, visando a controlar as atividades administrativas, orçamentário-financeira, contábil e patrimonial, sob os aspectos da legalidade, legitimidade, economicidade, eficiência e eficácia, das unidades integrantes do Conselho Federal de Enfermagem e dos Conselhos Regionais de Enfermagem, na forma definida nesta Resolução.</a:t>
            </a:r>
            <a:endParaRPr lang="pt-B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Resolução </a:t>
            </a:r>
            <a:r>
              <a:rPr lang="pt-BR" dirty="0" err="1" smtClean="0"/>
              <a:t>Cofen</a:t>
            </a:r>
            <a:r>
              <a:rPr lang="pt-BR" dirty="0" smtClean="0"/>
              <a:t> 573-2018</a:t>
            </a:r>
            <a:endParaRPr lang="pt-BR" dirty="0"/>
          </a:p>
        </p:txBody>
      </p:sp>
      <p:sp>
        <p:nvSpPr>
          <p:cNvPr id="3" name="Espaço Reservado para Conteúdo 2"/>
          <p:cNvSpPr>
            <a:spLocks noGrp="1"/>
          </p:cNvSpPr>
          <p:nvPr>
            <p:ph idx="1"/>
          </p:nvPr>
        </p:nvSpPr>
        <p:spPr/>
        <p:txBody>
          <a:bodyPr>
            <a:noAutofit/>
          </a:bodyPr>
          <a:lstStyle/>
          <a:p>
            <a:r>
              <a:rPr lang="pt-BR" sz="2400" b="1" dirty="0" smtClean="0"/>
              <a:t>Art. 3º</a:t>
            </a:r>
            <a:r>
              <a:rPr lang="pt-BR" sz="2400" dirty="0" smtClean="0"/>
              <a:t> O controle interno (...) deverá  contribuir para que a Administração atinja os objetivos e as metas estabelecidos, através da precisão e da confiabilidade dos registros dos atos e fatos da gestão, da eficiência operacional e da aderência às políticas administrativas prescritas (...).</a:t>
            </a:r>
          </a:p>
          <a:p>
            <a:r>
              <a:rPr lang="pt-BR" sz="2400" b="1" dirty="0" smtClean="0"/>
              <a:t>Art. 4º </a:t>
            </a:r>
            <a:r>
              <a:rPr lang="pt-BR" sz="2400" dirty="0" smtClean="0"/>
              <a:t>O controle interno será (...):</a:t>
            </a:r>
          </a:p>
          <a:p>
            <a:r>
              <a:rPr lang="pt-BR" sz="2400" dirty="0" smtClean="0"/>
              <a:t>I – preventivo,  (...) evitar  (...) erros, desperdícios ou irregularidades, mediante atuação prévia e concomitante.</a:t>
            </a:r>
          </a:p>
          <a:p>
            <a:r>
              <a:rPr lang="pt-BR" sz="2400" dirty="0" smtClean="0"/>
              <a:t>II – controle corretivo, visando à adoção de ações corretivas, após a detecção de erros, desperdícios ou irregularidades nos atos administrativos (...).</a:t>
            </a:r>
            <a:endParaRPr lang="pt-BR"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O Brasil vencerá a corrupção?</a:t>
            </a:r>
            <a:endParaRPr lang="pt-BR" dirty="0"/>
          </a:p>
        </p:txBody>
      </p:sp>
      <p:sp>
        <p:nvSpPr>
          <p:cNvPr id="3" name="Espaço Reservado para Conteúdo 2"/>
          <p:cNvSpPr>
            <a:spLocks noGrp="1"/>
          </p:cNvSpPr>
          <p:nvPr>
            <p:ph idx="1"/>
          </p:nvPr>
        </p:nvSpPr>
        <p:spPr/>
        <p:txBody>
          <a:bodyPr>
            <a:noAutofit/>
          </a:bodyPr>
          <a:lstStyle/>
          <a:p>
            <a:pPr algn="just"/>
            <a:r>
              <a:rPr lang="pt-BR" dirty="0" smtClean="0"/>
              <a:t>Só depende de nós. De mim e de você, da sociedade, das instituições. Das nossas famílias. Isso deve ser dito em casa, transmitido aos filhos e netos, etc.</a:t>
            </a:r>
          </a:p>
          <a:p>
            <a:pPr algn="just"/>
            <a:r>
              <a:rPr lang="pt-BR" dirty="0" smtClean="0"/>
              <a:t>Temos agora todos os instrumentos ao nosso alcance:</a:t>
            </a:r>
          </a:p>
          <a:p>
            <a:pPr algn="just"/>
            <a:r>
              <a:rPr lang="pt-BR" dirty="0" smtClean="0"/>
              <a:t>Leis, regulamentos, normas inferiores, ISO, jurisprudência, acesso à influenciar decisões pelas redes sociais e uma vontade incrível de brasileiros de todas as profissões, inclusive enfermeiros, professores, e juízes, entre outros.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Sim, o Brasil vencerá.</a:t>
            </a:r>
            <a:endParaRPr lang="pt-BR" dirty="0"/>
          </a:p>
        </p:txBody>
      </p:sp>
      <p:sp>
        <p:nvSpPr>
          <p:cNvPr id="3" name="Espaço Reservado para Conteúdo 2"/>
          <p:cNvSpPr>
            <a:spLocks noGrp="1"/>
          </p:cNvSpPr>
          <p:nvPr>
            <p:ph idx="1"/>
          </p:nvPr>
        </p:nvSpPr>
        <p:spPr/>
        <p:txBody>
          <a:bodyPr>
            <a:noAutofit/>
          </a:bodyPr>
          <a:lstStyle/>
          <a:p>
            <a:pPr algn="just"/>
            <a:r>
              <a:rPr lang="pt-BR" dirty="0" smtClean="0"/>
              <a:t>O Brasil vencerá? Sim, o Brasil vencerá.</a:t>
            </a:r>
          </a:p>
          <a:p>
            <a:pPr algn="just"/>
            <a:r>
              <a:rPr lang="pt-BR" dirty="0" smtClean="0"/>
              <a:t>A vitória do Brasil é a vitória da verdade.</a:t>
            </a:r>
          </a:p>
          <a:p>
            <a:pPr algn="just"/>
            <a:r>
              <a:rPr lang="pt-BR" dirty="0" smtClean="0"/>
              <a:t>Mas a verdade às vezes dói, trazê-la à tona exige força, coragem e determinação, em certo grau de persistência.</a:t>
            </a:r>
          </a:p>
          <a:p>
            <a:pPr algn="just"/>
            <a:r>
              <a:rPr lang="pt-BR" dirty="0" smtClean="0"/>
              <a:t>Força contra a tibieza, coragem contra a covardia.</a:t>
            </a:r>
          </a:p>
          <a:p>
            <a:pPr algn="just"/>
            <a:r>
              <a:rPr lang="pt-BR" dirty="0" smtClean="0"/>
              <a:t>Exige, acima de tudo, a verdade nua e crua. Pois a mudança que se quer precisa antes de tudo, vir de dentro para fora das pessoas: tem a ver com a sua essência.</a:t>
            </a:r>
          </a:p>
          <a:p>
            <a:pPr algn="just"/>
            <a:endParaRPr lang="pt-BR" dirty="0" smtClean="0"/>
          </a:p>
          <a:p>
            <a:pPr algn="just"/>
            <a:endParaRPr lang="pt-BR" dirty="0" smtClean="0"/>
          </a:p>
          <a:p>
            <a:pPr algn="just"/>
            <a:endParaRPr lang="pt-BR" dirty="0" smtClean="0"/>
          </a:p>
          <a:p>
            <a:pPr algn="just"/>
            <a:r>
              <a:rPr lang="pt-BR" dirty="0" smtClean="0"/>
              <a:t>Eis que se aproxima o momento tão sonhada mudança brasileira, em direção à mudança Faz-se necessária uma dedicação íntegra à verdade e contra a mentira.</a:t>
            </a:r>
          </a:p>
          <a:p>
            <a:pPr algn="just"/>
            <a:r>
              <a:rPr lang="pt-BR" dirty="0" smtClean="0"/>
              <a:t>À Justiça, e contra a desigualdade.</a:t>
            </a:r>
          </a:p>
          <a:p>
            <a:pPr algn="just"/>
            <a:r>
              <a:rPr lang="pt-BR" dirty="0" smtClean="0"/>
              <a:t>À liberdade contra toda forma de opressão, e à Lei contra toda forma de arbítrio.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sz="2800" dirty="0" smtClean="0"/>
              <a:t>d) ato ou efeito de </a:t>
            </a:r>
            <a:r>
              <a:rPr lang="pt-BR" sz="2800" b="1" dirty="0" smtClean="0"/>
              <a:t>subornar</a:t>
            </a:r>
            <a:r>
              <a:rPr lang="pt-BR" sz="2800" dirty="0" smtClean="0"/>
              <a:t> uma ou mais pessoas em causa própria ou alheia (</a:t>
            </a:r>
            <a:r>
              <a:rPr lang="pt-BR" sz="2800" i="1" dirty="0" smtClean="0"/>
              <a:t>A corrupção do advogado deu que falar</a:t>
            </a:r>
            <a:r>
              <a:rPr lang="pt-BR" sz="2800" dirty="0" smtClean="0"/>
              <a:t>); e) emprego, por parte de um grupo de pessoas de serviço público e/ou particular, de meios ilegais para, em benefício próprio, </a:t>
            </a:r>
            <a:r>
              <a:rPr lang="pt-BR" sz="2800" b="1" dirty="0" smtClean="0"/>
              <a:t>apropriar-se</a:t>
            </a:r>
            <a:r>
              <a:rPr lang="pt-BR" sz="2800" dirty="0" smtClean="0"/>
              <a:t> de informações privilegiadas (</a:t>
            </a:r>
            <a:r>
              <a:rPr lang="pt-BR" sz="2800" i="1" dirty="0" smtClean="0"/>
              <a:t>Este país está cheio de corrupção</a:t>
            </a:r>
            <a:r>
              <a:rPr lang="pt-BR" sz="2800" dirty="0" smtClean="0"/>
              <a:t>).</a:t>
            </a:r>
          </a:p>
          <a:p>
            <a:r>
              <a:rPr lang="pt-BR" sz="1800" dirty="0" smtClean="0"/>
              <a:t>(Fontes: </a:t>
            </a:r>
            <a:r>
              <a:rPr lang="pt-BR" sz="1800" i="1" dirty="0" smtClean="0"/>
              <a:t>Dicionário Houaiss da Língua Portuguesa</a:t>
            </a:r>
            <a:r>
              <a:rPr lang="pt-BR" sz="1800" dirty="0" smtClean="0"/>
              <a:t> e </a:t>
            </a:r>
            <a:r>
              <a:rPr lang="pt-BR" sz="1800" i="1" dirty="0" smtClean="0"/>
              <a:t>Dicionário da Língua Portuguesa Contemporânea</a:t>
            </a:r>
            <a:r>
              <a:rPr lang="pt-BR" sz="1800" dirty="0" smtClean="0"/>
              <a:t>, da Academia das Ciências de Lisboa).</a:t>
            </a:r>
          </a:p>
          <a:p>
            <a:endParaRPr lang="pt-B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3" name="Espaço Reservado para Conteúdo 2"/>
          <p:cNvSpPr>
            <a:spLocks noGrp="1"/>
          </p:cNvSpPr>
          <p:nvPr>
            <p:ph idx="1"/>
          </p:nvPr>
        </p:nvSpPr>
        <p:spPr/>
        <p:txBody>
          <a:bodyPr>
            <a:noAutofit/>
          </a:bodyPr>
          <a:lstStyle/>
          <a:p>
            <a:pPr algn="just"/>
            <a:r>
              <a:rPr lang="pt-BR" dirty="0" smtClean="0"/>
              <a:t>A mudança é de atitude, que precisa ser ética.</a:t>
            </a:r>
          </a:p>
          <a:p>
            <a:pPr algn="just"/>
            <a:r>
              <a:rPr lang="pt-BR" dirty="0" smtClean="0"/>
              <a:t>Recebeu troco a mais, devolva. Chegou alguém mais idoso, ou com necessidade especial, ofereça a vez, não se importe em esperar: você ganha.</a:t>
            </a:r>
          </a:p>
          <a:p>
            <a:pPr algn="just"/>
            <a:r>
              <a:rPr lang="pt-BR" dirty="0" smtClean="0"/>
              <a:t>Jamais fure a fila, nem o sinal vermelho. Não caia na tentação de uma pressa infalível, seja leve, pense rápido, mas coma devagar.</a:t>
            </a:r>
          </a:p>
          <a:p>
            <a:pPr algn="just"/>
            <a:r>
              <a:rPr lang="pt-BR" dirty="0" smtClean="0"/>
              <a:t>Não haverá mudança sem sanção, sem rigor.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3" name="Espaço Reservado para Conteúdo 2"/>
          <p:cNvSpPr>
            <a:spLocks noGrp="1"/>
          </p:cNvSpPr>
          <p:nvPr>
            <p:ph idx="1"/>
          </p:nvPr>
        </p:nvSpPr>
        <p:spPr/>
        <p:txBody>
          <a:bodyPr>
            <a:noAutofit/>
          </a:bodyPr>
          <a:lstStyle/>
          <a:p>
            <a:pPr algn="just"/>
            <a:r>
              <a:rPr lang="pt-BR" dirty="0" smtClean="0"/>
              <a:t>Mesmo os melhores filhos e filhas são frutos de uma criação e educação rigorosa, de pai ou mãe que acolhe, mas não tolera mentiras e falsidades. </a:t>
            </a:r>
          </a:p>
          <a:p>
            <a:pPr algn="just"/>
            <a:r>
              <a:rPr lang="pt-BR" dirty="0" smtClean="0"/>
              <a:t>Urge impregnar todo o ambiente de limpeza e verdade, </a:t>
            </a:r>
            <a:r>
              <a:rPr lang="pt-BR" dirty="0" err="1" smtClean="0"/>
              <a:t>defraldando</a:t>
            </a:r>
            <a:r>
              <a:rPr lang="pt-BR" dirty="0" smtClean="0"/>
              <a:t> a límpida bandeira branca da Justiça, e que se lhe faça uma ode permanente contra a desigualdade. </a:t>
            </a:r>
          </a:p>
          <a:p>
            <a:pPr algn="just"/>
            <a:r>
              <a:rPr lang="pt-BR" dirty="0" smtClean="0"/>
              <a:t>Que a Justiça nasça do amor entre as pessoas, não como favor, caridade humilhante, mas verdadeira satisfação em proporcionar o bem ao próximo.</a:t>
            </a:r>
          </a:p>
          <a:p>
            <a:pPr algn="just"/>
            <a:endParaRPr lang="pt-BR"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pPr algn="just"/>
            <a:r>
              <a:rPr lang="pt-BR" dirty="0" smtClean="0"/>
              <a:t>E ninguém melhor que profissionais de enfermagem para compreender e ensinar isso às pessoas, pois esta é a profissão do amor, ou melhor, é o sacerdócio que somente pode exercer aquele e aquela que carregam em seu âmago o verdadeiro sentimento de amor pelo seu semelhante.</a:t>
            </a:r>
          </a:p>
          <a:p>
            <a:pPr algn="just"/>
            <a:r>
              <a:rPr lang="pt-BR" dirty="0" smtClean="0"/>
              <a:t>Ora, somos todos brasileiros, e jamais desistiremos do nosso país! </a:t>
            </a:r>
          </a:p>
          <a:p>
            <a:r>
              <a:rPr lang="pt-BR" dirty="0" smtClean="0"/>
              <a:t> Então vamos já fazer valer a Lei, a Justiça, a Verdade e a Ética, pois como nos ensinou o poeta, Geraldo Vandré, quem sabe faz à hora, não espera acontecer.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3400" y="1371600"/>
            <a:ext cx="7851648" cy="2273424"/>
          </a:xfrm>
        </p:spPr>
        <p:txBody>
          <a:bodyPr>
            <a:normAutofit/>
          </a:bodyPr>
          <a:lstStyle/>
          <a:p>
            <a:pPr algn="ctr"/>
            <a:r>
              <a:rPr lang="pt-BR" dirty="0" smtClean="0"/>
              <a:t>MUITO OBRIGADO</a:t>
            </a:r>
            <a:endParaRPr lang="pt-BR" dirty="0"/>
          </a:p>
        </p:txBody>
      </p:sp>
      <p:sp>
        <p:nvSpPr>
          <p:cNvPr id="3" name="Subtítulo 2"/>
          <p:cNvSpPr>
            <a:spLocks noGrp="1"/>
          </p:cNvSpPr>
          <p:nvPr>
            <p:ph type="subTitle" idx="1"/>
          </p:nvPr>
        </p:nvSpPr>
        <p:spPr>
          <a:xfrm>
            <a:off x="533400" y="3645024"/>
            <a:ext cx="7854696" cy="1336112"/>
          </a:xfrm>
        </p:spPr>
        <p:txBody>
          <a:bodyPr>
            <a:normAutofit lnSpcReduction="10000"/>
          </a:bodyPr>
          <a:lstStyle/>
          <a:p>
            <a:r>
              <a:rPr lang="pt-BR" dirty="0" err="1" smtClean="0"/>
              <a:t>Dimis</a:t>
            </a:r>
            <a:r>
              <a:rPr lang="pt-BR" dirty="0" smtClean="0"/>
              <a:t> da Costa Braga</a:t>
            </a:r>
          </a:p>
          <a:p>
            <a:r>
              <a:rPr lang="pt-BR" dirty="0" smtClean="0"/>
              <a:t>Juiz Federal</a:t>
            </a:r>
          </a:p>
          <a:p>
            <a:pPr algn="ctr"/>
            <a:r>
              <a:rPr lang="pt-BR" dirty="0" smtClean="0">
                <a:solidFill>
                  <a:srgbClr val="FFFF00"/>
                </a:solidFill>
              </a:rPr>
              <a:t>dimis.braga@gmail.com</a:t>
            </a:r>
          </a:p>
          <a:p>
            <a:endParaRPr lang="pt-B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Links, obras, mídias citadas</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Manual de Responsabilização de entes privados (CGU)</a:t>
            </a:r>
          </a:p>
          <a:p>
            <a:pPr lvl="1"/>
            <a:r>
              <a:rPr lang="pt-BR" dirty="0" smtClean="0">
                <a:hlinkClick r:id="rId2" action="ppaction://hlinkfile"/>
              </a:rPr>
              <a:t>Manual</a:t>
            </a:r>
            <a:endParaRPr lang="pt-BR" dirty="0" smtClean="0"/>
          </a:p>
          <a:p>
            <a:r>
              <a:rPr lang="pt-BR" dirty="0" smtClean="0"/>
              <a:t>Debate </a:t>
            </a:r>
            <a:r>
              <a:rPr lang="pt-BR" dirty="0" smtClean="0"/>
              <a:t>Drs. </a:t>
            </a:r>
            <a:r>
              <a:rPr lang="pt-BR" dirty="0" smtClean="0"/>
              <a:t>Jorge </a:t>
            </a:r>
            <a:r>
              <a:rPr lang="pt-BR" dirty="0" err="1" smtClean="0"/>
              <a:t>H</a:t>
            </a:r>
            <a:r>
              <a:rPr lang="pt-BR" dirty="0" err="1" smtClean="0"/>
              <a:t>age</a:t>
            </a:r>
            <a:r>
              <a:rPr lang="pt-BR" dirty="0" smtClean="0"/>
              <a:t> </a:t>
            </a:r>
            <a:r>
              <a:rPr lang="pt-BR" dirty="0" smtClean="0"/>
              <a:t>e </a:t>
            </a:r>
            <a:r>
              <a:rPr lang="pt-BR" dirty="0" smtClean="0"/>
              <a:t>Alexandre </a:t>
            </a:r>
            <a:r>
              <a:rPr lang="pt-BR" dirty="0" smtClean="0"/>
              <a:t>Vidigal</a:t>
            </a:r>
          </a:p>
          <a:p>
            <a:pPr lvl="1"/>
            <a:r>
              <a:rPr lang="pt-BR" dirty="0" smtClean="0">
                <a:hlinkClick r:id="rId3"/>
              </a:rPr>
              <a:t>https://youtu.be/XaoygXE7cwI</a:t>
            </a:r>
            <a:endParaRPr lang="pt-BR" dirty="0" smtClean="0"/>
          </a:p>
          <a:p>
            <a:r>
              <a:rPr lang="pt-BR" dirty="0" smtClean="0"/>
              <a:t>Aula Professora Claudia </a:t>
            </a:r>
            <a:r>
              <a:rPr lang="pt-BR" dirty="0" err="1" smtClean="0"/>
              <a:t>Molinaro</a:t>
            </a:r>
            <a:endParaRPr lang="pt-BR" dirty="0" smtClean="0"/>
          </a:p>
          <a:p>
            <a:pPr lvl="1"/>
            <a:r>
              <a:rPr lang="pt-BR" dirty="0" smtClean="0">
                <a:hlinkClick r:id="rId4"/>
              </a:rPr>
              <a:t>https://youtu.be/LLGgDEE1RBU</a:t>
            </a:r>
            <a:endParaRPr lang="pt-BR" dirty="0" smtClean="0"/>
          </a:p>
          <a:p>
            <a:r>
              <a:rPr lang="pt-BR" dirty="0" smtClean="0"/>
              <a:t>Aula Professora Flavia Campos</a:t>
            </a:r>
          </a:p>
          <a:p>
            <a:pPr lvl="1"/>
            <a:r>
              <a:rPr lang="pt-BR" dirty="0" smtClean="0">
                <a:hlinkClick r:id="rId5"/>
              </a:rPr>
              <a:t>https://youtu.be/n7o_qRUBVcY</a:t>
            </a:r>
            <a:endParaRPr lang="pt-BR" dirty="0" smtClean="0"/>
          </a:p>
          <a:p>
            <a:r>
              <a:rPr lang="pt-BR" dirty="0" smtClean="0"/>
              <a:t>Aula </a:t>
            </a:r>
            <a:r>
              <a:rPr lang="pt-BR" dirty="0" err="1" smtClean="0"/>
              <a:t>Adv</a:t>
            </a:r>
            <a:r>
              <a:rPr lang="pt-BR" dirty="0" smtClean="0"/>
              <a:t> Felipe </a:t>
            </a:r>
            <a:r>
              <a:rPr lang="pt-BR" dirty="0" err="1" smtClean="0"/>
              <a:t>Azuma</a:t>
            </a:r>
            <a:endParaRPr lang="pt-BR" dirty="0" smtClean="0"/>
          </a:p>
          <a:p>
            <a:pPr lvl="1"/>
            <a:r>
              <a:rPr lang="pt-BR" dirty="0" smtClean="0">
                <a:hlinkClick r:id="rId6"/>
              </a:rPr>
              <a:t>https://youtu.be/666R9eQX-ko</a:t>
            </a:r>
            <a:endParaRPr lang="pt-BR" dirty="0" smtClean="0"/>
          </a:p>
          <a:p>
            <a:r>
              <a:rPr lang="pt-BR" dirty="0" smtClean="0"/>
              <a:t>Palestra </a:t>
            </a:r>
            <a:r>
              <a:rPr lang="pt-BR" dirty="0" err="1" smtClean="0"/>
              <a:t>Gouvea</a:t>
            </a:r>
            <a:r>
              <a:rPr lang="pt-BR" dirty="0" smtClean="0"/>
              <a:t> dos Reis Advogados</a:t>
            </a:r>
          </a:p>
          <a:p>
            <a:pPr lvl="1"/>
            <a:r>
              <a:rPr lang="pt-BR" dirty="0" smtClean="0">
                <a:hlinkClick r:id="rId7"/>
              </a:rPr>
              <a:t>https://youtu.be/S0k_r0UtUbY</a:t>
            </a:r>
            <a:endParaRPr lang="pt-BR" dirty="0" smtClean="0"/>
          </a:p>
          <a:p>
            <a:r>
              <a:rPr lang="pt-BR" dirty="0" smtClean="0"/>
              <a:t>O que é </a:t>
            </a:r>
            <a:r>
              <a:rPr lang="pt-BR" dirty="0" err="1" smtClean="0"/>
              <a:t>complience</a:t>
            </a:r>
            <a:r>
              <a:rPr lang="pt-BR" dirty="0" smtClean="0"/>
              <a:t> em 3 minutos (Studio </a:t>
            </a:r>
            <a:r>
              <a:rPr lang="pt-BR" dirty="0" err="1" smtClean="0"/>
              <a:t>Estrategia</a:t>
            </a:r>
            <a:r>
              <a:rPr lang="pt-BR" dirty="0" smtClean="0"/>
              <a:t>)</a:t>
            </a:r>
          </a:p>
          <a:p>
            <a:pPr lvl="1"/>
            <a:r>
              <a:rPr lang="pt-BR" dirty="0" smtClean="0">
                <a:hlinkClick r:id="rId8"/>
              </a:rPr>
              <a:t>https://youtu.be/mNfwxfiPQpw</a:t>
            </a:r>
            <a:endParaRPr lang="pt-BR" dirty="0" smtClean="0"/>
          </a:p>
          <a:p>
            <a:r>
              <a:rPr lang="pt-BR" dirty="0" err="1" smtClean="0"/>
              <a:t>Complience</a:t>
            </a:r>
            <a:r>
              <a:rPr lang="pt-BR" dirty="0" smtClean="0"/>
              <a:t> na Administração pública (</a:t>
            </a:r>
            <a:r>
              <a:rPr lang="pt-BR" dirty="0" err="1" smtClean="0"/>
              <a:t>Adv</a:t>
            </a:r>
            <a:r>
              <a:rPr lang="pt-BR" dirty="0" smtClean="0"/>
              <a:t> Arnaldo Lazaro)</a:t>
            </a:r>
          </a:p>
          <a:p>
            <a:pPr marL="548640" lvl="2" indent="-274320">
              <a:buClr>
                <a:schemeClr val="accent3"/>
              </a:buClr>
              <a:buSzPct val="95000"/>
            </a:pPr>
            <a:r>
              <a:rPr lang="pt-BR" dirty="0" smtClean="0">
                <a:hlinkClick r:id="rId9"/>
              </a:rPr>
              <a:t>https://youtu.be/oGGthKHAJ_g</a:t>
            </a:r>
            <a:endParaRPr lang="pt-BR" dirty="0" smtClean="0"/>
          </a:p>
          <a:p>
            <a:endParaRPr lang="pt-BR" dirty="0" smtClean="0"/>
          </a:p>
          <a:p>
            <a:pPr lvl="1"/>
            <a:endParaRPr lang="pt-BR" dirty="0" smtClean="0"/>
          </a:p>
          <a:p>
            <a:pPr lvl="1"/>
            <a:endParaRPr lang="pt-BR" dirty="0" smtClean="0"/>
          </a:p>
          <a:p>
            <a:pPr lvl="1"/>
            <a:endParaRPr lang="pt-BR" dirty="0" smtClean="0"/>
          </a:p>
          <a:p>
            <a:pPr lvl="1"/>
            <a:endParaRPr lang="pt-BR" dirty="0" smtClean="0"/>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err="1" smtClean="0"/>
              <a:t>Compliance</a:t>
            </a:r>
            <a:r>
              <a:rPr lang="pt-BR" dirty="0" smtClean="0"/>
              <a:t> no serviço público</a:t>
            </a:r>
          </a:p>
          <a:p>
            <a:pPr lvl="1"/>
            <a:r>
              <a:rPr lang="pt-BR" dirty="0" smtClean="0">
                <a:hlinkClick r:id="rId2"/>
              </a:rPr>
              <a:t>https://www.youtube.com/watch?v=Wz2bIX9EHAE&amp;t=3367s0</a:t>
            </a:r>
            <a:endParaRPr lang="pt-BR" dirty="0" smtClean="0"/>
          </a:p>
          <a:p>
            <a:r>
              <a:rPr lang="pt-BR" dirty="0" smtClean="0"/>
              <a:t>Palestra PhD Michael </a:t>
            </a:r>
            <a:r>
              <a:rPr lang="pt-BR" dirty="0" err="1" smtClean="0"/>
              <a:t>Sandel</a:t>
            </a:r>
            <a:r>
              <a:rPr lang="pt-BR" dirty="0" smtClean="0"/>
              <a:t>:</a:t>
            </a:r>
          </a:p>
          <a:p>
            <a:pPr lvl="1"/>
            <a:r>
              <a:rPr lang="pt-BR" dirty="0" smtClean="0">
                <a:hlinkClick r:id="rId3"/>
              </a:rPr>
              <a:t>https://www.youtube.com/watch?v=FH5lCqQ8odg</a:t>
            </a:r>
            <a:endParaRPr lang="pt-BR" dirty="0" smtClean="0"/>
          </a:p>
          <a:p>
            <a:r>
              <a:rPr lang="pt-BR" dirty="0" smtClean="0"/>
              <a:t>Entrevista </a:t>
            </a:r>
            <a:r>
              <a:rPr lang="pt-BR" dirty="0" err="1" smtClean="0"/>
              <a:t>Conjur</a:t>
            </a:r>
            <a:r>
              <a:rPr lang="pt-BR" dirty="0" smtClean="0"/>
              <a:t> – Professor Floriano de Azevedo Marques:</a:t>
            </a:r>
          </a:p>
          <a:p>
            <a:r>
              <a:rPr lang="pt-BR" dirty="0" smtClean="0">
                <a:hlinkClick r:id="rId4"/>
              </a:rPr>
              <a:t>https://www.conjur.com.br/2018-abr-15/entrevista-floriano-marques-diretor-faculdade-direito-usp</a:t>
            </a:r>
            <a:endParaRPr lang="pt-BR" dirty="0" smtClean="0"/>
          </a:p>
          <a:p>
            <a:r>
              <a:rPr lang="pt-BR" dirty="0" smtClean="0"/>
              <a:t>VERÍSSIMO, Carla. </a:t>
            </a:r>
            <a:r>
              <a:rPr lang="pt-BR" dirty="0" err="1" smtClean="0"/>
              <a:t>Compliance</a:t>
            </a:r>
            <a:r>
              <a:rPr lang="pt-BR" dirty="0" smtClean="0"/>
              <a:t>: incentivo à adoção de medidas anticorrupção. São Paulo: Saraiva, 2017.</a:t>
            </a:r>
          </a:p>
          <a:p>
            <a:r>
              <a:rPr lang="pt-BR" dirty="0" smtClean="0"/>
              <a:t>VERÍSSIMO, Carla. Curso LAC – Lei Anticorrupção e </a:t>
            </a:r>
            <a:r>
              <a:rPr lang="pt-BR" dirty="0" err="1" smtClean="0"/>
              <a:t>Compliance</a:t>
            </a:r>
            <a:r>
              <a:rPr lang="pt-BR" dirty="0" smtClean="0"/>
              <a:t>. (Palestra em PPS)</a:t>
            </a:r>
            <a:endParaRPr lang="pt-BR" dirty="0" smtClean="0"/>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 corrupção é cultural? Todo ato antiético é um ato de corrupção?</a:t>
            </a:r>
            <a:endParaRPr lang="pt-BR" dirty="0"/>
          </a:p>
        </p:txBody>
      </p:sp>
      <p:sp>
        <p:nvSpPr>
          <p:cNvPr id="3" name="Espaço Reservado para Conteúdo 2"/>
          <p:cNvSpPr>
            <a:spLocks noGrp="1"/>
          </p:cNvSpPr>
          <p:nvPr>
            <p:ph idx="1"/>
          </p:nvPr>
        </p:nvSpPr>
        <p:spPr>
          <a:xfrm>
            <a:off x="467544" y="1844824"/>
            <a:ext cx="8229600" cy="4389120"/>
          </a:xfrm>
          <a:solidFill>
            <a:schemeClr val="bg1">
              <a:lumMod val="75000"/>
            </a:schemeClr>
          </a:solidFill>
        </p:spPr>
        <p:txBody>
          <a:bodyPr>
            <a:normAutofit lnSpcReduction="10000"/>
          </a:bodyPr>
          <a:lstStyle/>
          <a:p>
            <a:r>
              <a:rPr lang="pt-BR" sz="3600" dirty="0" smtClean="0"/>
              <a:t>Toda violação de norma de conduta ética configura corrupção?</a:t>
            </a:r>
          </a:p>
          <a:p>
            <a:pPr lvl="1"/>
            <a:r>
              <a:rPr lang="pt-BR" sz="3000" dirty="0" smtClean="0"/>
              <a:t>Passar o sinal fechado? Furar a fila?</a:t>
            </a:r>
            <a:endParaRPr lang="pt-BR" sz="3200" dirty="0" smtClean="0"/>
          </a:p>
          <a:p>
            <a:pPr marL="274320" lvl="1" indent="-274320">
              <a:buClr>
                <a:schemeClr val="accent3"/>
              </a:buClr>
              <a:buSzPct val="95000"/>
            </a:pPr>
            <a:r>
              <a:rPr lang="pt-BR" sz="3600" dirty="0" smtClean="0"/>
              <a:t>Não, mas o controle efetivo da corrupção passa pela vigilância de toda conduta ética (especialmente a autovigilância).</a:t>
            </a:r>
          </a:p>
          <a:p>
            <a:pPr marL="274320" lvl="1" indent="-274320">
              <a:buClr>
                <a:schemeClr val="accent3"/>
              </a:buClr>
              <a:buSzPct val="95000"/>
            </a:pPr>
            <a:r>
              <a:rPr lang="pt-BR" sz="3600" dirty="0" smtClean="0">
                <a:solidFill>
                  <a:srgbClr val="00B050"/>
                </a:solidFill>
              </a:rPr>
              <a:t>O Bra</a:t>
            </a:r>
            <a:r>
              <a:rPr lang="pt-BR" sz="3600" dirty="0" smtClean="0">
                <a:solidFill>
                  <a:srgbClr val="FFFF00"/>
                </a:solidFill>
              </a:rPr>
              <a:t>sil</a:t>
            </a:r>
            <a:r>
              <a:rPr lang="pt-BR" sz="3600" dirty="0" smtClean="0">
                <a:solidFill>
                  <a:srgbClr val="00B050"/>
                </a:solidFill>
              </a:rPr>
              <a:t> </a:t>
            </a:r>
            <a:r>
              <a:rPr lang="pt-BR" sz="3600" dirty="0" smtClean="0">
                <a:solidFill>
                  <a:srgbClr val="0070C0"/>
                </a:solidFill>
              </a:rPr>
              <a:t>vencerá</a:t>
            </a:r>
            <a:r>
              <a:rPr lang="pt-BR" sz="3600" dirty="0" smtClean="0">
                <a:solidFill>
                  <a:srgbClr val="00B050"/>
                </a:solidFill>
              </a:rPr>
              <a:t> a corr</a:t>
            </a:r>
            <a:r>
              <a:rPr lang="pt-BR" sz="3600" dirty="0" smtClean="0">
                <a:solidFill>
                  <a:srgbClr val="FFFF00"/>
                </a:solidFill>
              </a:rPr>
              <a:t>upção</a:t>
            </a:r>
            <a:r>
              <a:rPr lang="pt-BR" sz="3600" dirty="0" smtClean="0">
                <a:solidFill>
                  <a:srgbClr val="00B050"/>
                </a:solidFill>
              </a:rPr>
              <a:t>?</a:t>
            </a:r>
          </a:p>
          <a:p>
            <a:pPr lvl="1">
              <a:buNone/>
            </a:pPr>
            <a:endParaRPr lang="pt-BR" sz="3200" dirty="0" smtClean="0"/>
          </a:p>
          <a:p>
            <a:pPr lvl="1">
              <a:buNone/>
            </a:pPr>
            <a:endParaRPr lang="pt-BR" sz="3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Cultura e Educação continuada</a:t>
            </a:r>
            <a:endParaRPr lang="pt-BR" dirty="0"/>
          </a:p>
        </p:txBody>
      </p:sp>
      <p:sp>
        <p:nvSpPr>
          <p:cNvPr id="3" name="Espaço Reservado para Conteúdo 2"/>
          <p:cNvSpPr>
            <a:spLocks noGrp="1"/>
          </p:cNvSpPr>
          <p:nvPr>
            <p:ph idx="1"/>
          </p:nvPr>
        </p:nvSpPr>
        <p:spPr/>
        <p:txBody>
          <a:bodyPr>
            <a:normAutofit/>
          </a:bodyPr>
          <a:lstStyle/>
          <a:p>
            <a:r>
              <a:rPr lang="pt-BR" dirty="0" smtClean="0"/>
              <a:t>Cultura é o conjunto de comportamentos, técnicas, crenças, ritos e instituições que caracterizam uma sociedade humana. São costumes, rituais, formas de vestir e se comportar, etc.</a:t>
            </a:r>
          </a:p>
          <a:p>
            <a:r>
              <a:rPr lang="pt-BR" dirty="0" smtClean="0"/>
              <a:t>Mas as sociedades permanecem culturalmente sempre as mesmas? Ou as “culturas” são permeáveis aos conhecimentos e influências de outras sociedades e da educação? As culturas evoluem?</a:t>
            </a:r>
          </a:p>
          <a:p>
            <a:r>
              <a:rPr lang="pt-BR" b="1" dirty="0" smtClean="0"/>
              <a:t>A educação continuada dos agentes e servidores públicos é o melhor remédio contra a corrupção.</a:t>
            </a:r>
            <a:endParaRPr lang="pt-BR"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3919</TotalTime>
  <Words>5005</Words>
  <Application>Microsoft Office PowerPoint</Application>
  <PresentationFormat>Apresentação na tela (4:3)</PresentationFormat>
  <Paragraphs>307</Paragraphs>
  <Slides>75</Slides>
  <Notes>0</Notes>
  <HiddenSlides>0</HiddenSlides>
  <MMClips>0</MMClips>
  <ScaleCrop>false</ScaleCrop>
  <HeadingPairs>
    <vt:vector size="4" baseType="variant">
      <vt:variant>
        <vt:lpstr>Tema</vt:lpstr>
      </vt:variant>
      <vt:variant>
        <vt:i4>1</vt:i4>
      </vt:variant>
      <vt:variant>
        <vt:lpstr>Títulos de slides</vt:lpstr>
      </vt:variant>
      <vt:variant>
        <vt:i4>75</vt:i4>
      </vt:variant>
    </vt:vector>
  </HeadingPairs>
  <TitlesOfParts>
    <vt:vector size="76" baseType="lpstr">
      <vt:lpstr>Fluxo</vt:lpstr>
      <vt:lpstr>     O combate à corrupção na gestão pública e o instrumento do Public Compliance</vt:lpstr>
      <vt:lpstr>EXPLICAÇÃO PRÉVIA</vt:lpstr>
      <vt:lpstr>EXPLICAÇÃO PRÉVIA</vt:lpstr>
      <vt:lpstr>c O r r U p Ç Ã O</vt:lpstr>
      <vt:lpstr>c O r r U p Ç Ã O</vt:lpstr>
      <vt:lpstr>   Corrupção. S.f. corruptĭo; deterioração, ato/fato de corromper</vt:lpstr>
      <vt:lpstr>Slide 7</vt:lpstr>
      <vt:lpstr>A corrupção é cultural? Todo ato antiético é um ato de corrupção?</vt:lpstr>
      <vt:lpstr>Cultura e Educação continuada</vt:lpstr>
      <vt:lpstr>    Conceito legal de corrupção passiva:</vt:lpstr>
      <vt:lpstr>Outros crimes</vt:lpstr>
      <vt:lpstr>Notícias Corrupção - Correios</vt:lpstr>
      <vt:lpstr>Razão política contra a corrupção</vt:lpstr>
      <vt:lpstr>Razão filosófica contra a corrupção</vt:lpstr>
      <vt:lpstr>O que é moral</vt:lpstr>
      <vt:lpstr>Slide 16</vt:lpstr>
      <vt:lpstr>Michael Sandel, palestra “Justiça: Qual a coisa certa a fazer?”</vt:lpstr>
      <vt:lpstr>DIREITO X MORAL</vt:lpstr>
      <vt:lpstr>FINS  x  MEIOS</vt:lpstr>
      <vt:lpstr>O Brasil e as Convenções Internacionais</vt:lpstr>
      <vt:lpstr>O Brasil e as Convenções Internacionais</vt:lpstr>
      <vt:lpstr>Corrupção! Porque falar nisso?</vt:lpstr>
      <vt:lpstr>Constituição, art. 37</vt:lpstr>
      <vt:lpstr>Constituição, art. 37</vt:lpstr>
      <vt:lpstr>Accountability: O respeito às normas é para todos!</vt:lpstr>
      <vt:lpstr>Accountability</vt:lpstr>
      <vt:lpstr>Compliance: do privado ao público</vt:lpstr>
      <vt:lpstr>Compliance na Lei</vt:lpstr>
      <vt:lpstr>Slide 29</vt:lpstr>
      <vt:lpstr>No Brasil, Compliance</vt:lpstr>
      <vt:lpstr>Missão do Compliance</vt:lpstr>
      <vt:lpstr>Lei Anticorrupção</vt:lpstr>
      <vt:lpstr>Exemplos internacionais</vt:lpstr>
      <vt:lpstr>“White-Collar Crime”.</vt:lpstr>
      <vt:lpstr>Edwin Hardin Sutherland</vt:lpstr>
      <vt:lpstr>Gary Stanley Becker</vt:lpstr>
      <vt:lpstr>Teoria econômica do crime</vt:lpstr>
      <vt:lpstr>Gary Becker</vt:lpstr>
      <vt:lpstr>Exemplo italiano</vt:lpstr>
      <vt:lpstr>Lei 190/2012 - Itália</vt:lpstr>
      <vt:lpstr>Programa de compliance</vt:lpstr>
      <vt:lpstr>Programa de compliance</vt:lpstr>
      <vt:lpstr>Programas de Compliance</vt:lpstr>
      <vt:lpstr>Funções principais dos programas de compliance</vt:lpstr>
      <vt:lpstr>O paradoxo do compliance</vt:lpstr>
      <vt:lpstr>Paradoxo compliance</vt:lpstr>
      <vt:lpstr>A Lei ANTICORRUPÇÃO</vt:lpstr>
      <vt:lpstr>A lei 12.846/2013</vt:lpstr>
      <vt:lpstr>Acordo de leniência - CGU</vt:lpstr>
      <vt:lpstr>Requisitos para o acordo</vt:lpstr>
      <vt:lpstr>beneficios</vt:lpstr>
      <vt:lpstr>Responsabilidade das empresas</vt:lpstr>
      <vt:lpstr>Responsabilidade das empresas</vt:lpstr>
      <vt:lpstr>Acordo de leniência e o PAR</vt:lpstr>
      <vt:lpstr>Acordo de leniência e homologação judicial</vt:lpstr>
      <vt:lpstr>Normas ISO (Internacional Organization Standardization)</vt:lpstr>
      <vt:lpstr>   ISO 19600:2014</vt:lpstr>
      <vt:lpstr>   ISO 19600:2014</vt:lpstr>
      <vt:lpstr>ISO 37001:2016</vt:lpstr>
      <vt:lpstr>ISO 37001</vt:lpstr>
      <vt:lpstr>A ISO 37001</vt:lpstr>
      <vt:lpstr>Compliance de interesse do Sistema Cofen/Corens</vt:lpstr>
      <vt:lpstr>Missão e Visão do Cofen</vt:lpstr>
      <vt:lpstr>Valores do Cofen</vt:lpstr>
      <vt:lpstr>Resolução Cofen 573-2018</vt:lpstr>
      <vt:lpstr>Resolução Cofen 573-2018</vt:lpstr>
      <vt:lpstr>Resolução Cofen 573-2018</vt:lpstr>
      <vt:lpstr>O Brasil vencerá a corrupção?</vt:lpstr>
      <vt:lpstr>Sim, o Brasil vencerá.</vt:lpstr>
      <vt:lpstr>Slide 70</vt:lpstr>
      <vt:lpstr>Slide 71</vt:lpstr>
      <vt:lpstr>Slide 72</vt:lpstr>
      <vt:lpstr>MUITO OBRIGADO</vt:lpstr>
      <vt:lpstr>Links, obras, mídias citadas</vt:lpstr>
      <vt:lpstr>Slide 75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RO380311</dc:creator>
  <cp:lastModifiedBy>ju232</cp:lastModifiedBy>
  <cp:revision>334</cp:revision>
  <dcterms:created xsi:type="dcterms:W3CDTF">2018-04-15T15:29:54Z</dcterms:created>
  <dcterms:modified xsi:type="dcterms:W3CDTF">2018-04-23T17:24:44Z</dcterms:modified>
</cp:coreProperties>
</file>