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8" r:id="rId3"/>
    <p:sldMasterId id="2147483695" r:id="rId4"/>
  </p:sldMasterIdLst>
  <p:notesMasterIdLst>
    <p:notesMasterId r:id="rId19"/>
  </p:notesMasterIdLst>
  <p:handoutMasterIdLst>
    <p:handoutMasterId r:id="rId20"/>
  </p:handoutMasterIdLst>
  <p:sldIdLst>
    <p:sldId id="413" r:id="rId5"/>
    <p:sldId id="362" r:id="rId6"/>
    <p:sldId id="406" r:id="rId7"/>
    <p:sldId id="402" r:id="rId8"/>
    <p:sldId id="407" r:id="rId9"/>
    <p:sldId id="403" r:id="rId10"/>
    <p:sldId id="405" r:id="rId11"/>
    <p:sldId id="409" r:id="rId12"/>
    <p:sldId id="408" r:id="rId13"/>
    <p:sldId id="383" r:id="rId14"/>
    <p:sldId id="410" r:id="rId15"/>
    <p:sldId id="411" r:id="rId16"/>
    <p:sldId id="412" r:id="rId17"/>
    <p:sldId id="275" r:id="rId18"/>
  </p:sldIdLst>
  <p:sldSz cx="12192000" cy="6858000"/>
  <p:notesSz cx="9939338" cy="6807200"/>
  <p:embeddedFontLs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ExtraBold" panose="00000900000000000000" pitchFamily="2" charset="0"/>
      <p:bold r:id="rId29"/>
      <p:boldItalic r:id="rId30"/>
    </p:embeddedFont>
    <p:embeddedFont>
      <p:font typeface="Montserrat SemiBold" panose="00000700000000000000" pitchFamily="2" charset="0"/>
      <p:bold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413"/>
            <p14:sldId id="362"/>
            <p14:sldId id="406"/>
            <p14:sldId id="402"/>
            <p14:sldId id="407"/>
            <p14:sldId id="403"/>
            <p14:sldId id="405"/>
            <p14:sldId id="409"/>
            <p14:sldId id="408"/>
            <p14:sldId id="383"/>
            <p14:sldId id="410"/>
            <p14:sldId id="411"/>
            <p14:sldId id="412"/>
            <p14:sldId id="275"/>
          </p14:sldIdLst>
        </p14:section>
        <p14:section name="Seção sem Título" id="{92FE0699-881A-48D0-8E8E-44E02F50048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70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C9D"/>
    <a:srgbClr val="E6DB00"/>
    <a:srgbClr val="F6EA00"/>
    <a:srgbClr val="FFF309"/>
    <a:srgbClr val="FF0000"/>
    <a:srgbClr val="D4305A"/>
    <a:srgbClr val="60C1C9"/>
    <a:srgbClr val="81AB1A"/>
    <a:srgbClr val="84B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26" autoAdjust="0"/>
    <p:restoredTop sz="91889" autoAdjust="0"/>
  </p:normalViewPr>
  <p:slideViewPr>
    <p:cSldViewPr snapToGrid="0">
      <p:cViewPr varScale="1">
        <p:scale>
          <a:sx n="103" d="100"/>
          <a:sy n="103" d="100"/>
        </p:scale>
        <p:origin x="456" y="108"/>
      </p:cViewPr>
      <p:guideLst>
        <p:guide orient="horz" pos="370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563C0-3D10-4663-88A6-F4A99CE49AA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679A4D3-6DE5-45E4-A857-B43ADE244F95}">
      <dgm:prSet phldrT="[Texto]" custT="1"/>
      <dgm:spPr>
        <a:solidFill>
          <a:srgbClr val="00B050"/>
        </a:solidFill>
      </dgm:spPr>
      <dgm:t>
        <a:bodyPr/>
        <a:lstStyle/>
        <a:p>
          <a:pPr algn="r">
            <a:spcAft>
              <a:spcPts val="0"/>
            </a:spcAft>
          </a:pPr>
          <a:r>
            <a:rPr lang="pt-BR" sz="1200" b="1" i="0" dirty="0">
              <a:latin typeface="+mn-lt"/>
              <a:cs typeface="Arial Narrow" panose="020B0604020202020204" pitchFamily="34" charset="0"/>
            </a:rPr>
            <a:t>2.087 (58%) SATISFATÓRIO</a:t>
          </a:r>
        </a:p>
      </dgm:t>
    </dgm:pt>
    <dgm:pt modelId="{B54585E5-99BD-40C2-BFB5-372CA09CCC99}" type="parTrans" cxnId="{B18B3BA8-392A-491E-A785-776DB853F095}">
      <dgm:prSet/>
      <dgm:spPr/>
      <dgm:t>
        <a:bodyPr/>
        <a:lstStyle/>
        <a:p>
          <a:endParaRPr lang="pt-BR" sz="1200" b="1">
            <a:latin typeface="+mn-lt"/>
          </a:endParaRPr>
        </a:p>
      </dgm:t>
    </dgm:pt>
    <dgm:pt modelId="{31CA8129-E1E3-4D60-B10C-311093BEF76E}" type="sibTrans" cxnId="{B18B3BA8-392A-491E-A785-776DB853F095}">
      <dgm:prSet custT="1"/>
      <dgm:spPr>
        <a:solidFill>
          <a:schemeClr val="bg2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pt-BR" sz="1200" b="1">
            <a:latin typeface="+mn-lt"/>
          </a:endParaRPr>
        </a:p>
      </dgm:t>
    </dgm:pt>
    <dgm:pt modelId="{20CE1580-D0AD-42D6-9C66-56569D28A26F}">
      <dgm:prSet phldrT="[Texto]" custT="1"/>
      <dgm:spPr>
        <a:solidFill>
          <a:srgbClr val="E6DB00"/>
        </a:solidFill>
      </dgm:spPr>
      <dgm:t>
        <a:bodyPr/>
        <a:lstStyle/>
        <a:p>
          <a:pPr algn="r"/>
          <a:r>
            <a:rPr lang="pt-BR" sz="1200" b="1" i="0" dirty="0">
              <a:latin typeface="+mn-lt"/>
              <a:cs typeface="Arial Narrow" panose="020B0604020202020204" pitchFamily="34" charset="0"/>
            </a:rPr>
            <a:t>1.193 (33,2%) ALERTA</a:t>
          </a:r>
        </a:p>
      </dgm:t>
    </dgm:pt>
    <dgm:pt modelId="{A380A64F-52C9-473C-AD77-95F00483E3C6}" type="parTrans" cxnId="{95BC5612-92AA-4D7F-82E0-475CD0365E23}">
      <dgm:prSet/>
      <dgm:spPr/>
      <dgm:t>
        <a:bodyPr/>
        <a:lstStyle/>
        <a:p>
          <a:endParaRPr lang="pt-BR" sz="1200" b="1">
            <a:latin typeface="+mn-lt"/>
          </a:endParaRPr>
        </a:p>
      </dgm:t>
    </dgm:pt>
    <dgm:pt modelId="{83A7DF22-18DD-4E13-BDF7-8A153ABE25F6}" type="sibTrans" cxnId="{95BC5612-92AA-4D7F-82E0-475CD0365E23}">
      <dgm:prSet custT="1"/>
      <dgm:spPr>
        <a:solidFill>
          <a:schemeClr val="bg2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pt-BR" sz="1200" b="1">
            <a:latin typeface="+mn-lt"/>
          </a:endParaRPr>
        </a:p>
      </dgm:t>
    </dgm:pt>
    <dgm:pt modelId="{F9DA9F63-E07A-4647-A8FE-72CAE161637F}">
      <dgm:prSet phldrT="[Texto]" custT="1"/>
      <dgm:spPr>
        <a:solidFill>
          <a:srgbClr val="FF0000"/>
        </a:solidFill>
      </dgm:spPr>
      <dgm:t>
        <a:bodyPr/>
        <a:lstStyle/>
        <a:p>
          <a:pPr algn="r"/>
          <a:r>
            <a:rPr lang="pt-BR" sz="1200" b="1" i="0">
              <a:latin typeface="+mn-lt"/>
              <a:cs typeface="Arial Narrow" panose="020B0604020202020204" pitchFamily="34" charset="0"/>
            </a:rPr>
            <a:t>317 (8,8%) RISCO</a:t>
          </a:r>
          <a:endParaRPr lang="pt-BR" sz="1200" b="1" i="0" dirty="0">
            <a:latin typeface="+mn-lt"/>
            <a:cs typeface="Arial Narrow" panose="020B0604020202020204" pitchFamily="34" charset="0"/>
          </a:endParaRPr>
        </a:p>
      </dgm:t>
    </dgm:pt>
    <dgm:pt modelId="{BB34D0CF-76F1-4B2C-9EA1-AFCC5F81FC9B}" type="parTrans" cxnId="{96624A2C-5157-480E-AD95-C83318B7F935}">
      <dgm:prSet/>
      <dgm:spPr/>
      <dgm:t>
        <a:bodyPr/>
        <a:lstStyle/>
        <a:p>
          <a:endParaRPr lang="pt-BR" sz="1200" b="1">
            <a:latin typeface="+mn-lt"/>
          </a:endParaRPr>
        </a:p>
      </dgm:t>
    </dgm:pt>
    <dgm:pt modelId="{F547177D-A842-46DB-AD63-1299CB590AB1}" type="sibTrans" cxnId="{96624A2C-5157-480E-AD95-C83318B7F935}">
      <dgm:prSet/>
      <dgm:spPr/>
      <dgm:t>
        <a:bodyPr/>
        <a:lstStyle/>
        <a:p>
          <a:endParaRPr lang="pt-BR" sz="1200" b="1">
            <a:latin typeface="+mn-lt"/>
          </a:endParaRPr>
        </a:p>
      </dgm:t>
    </dgm:pt>
    <dgm:pt modelId="{B1A3B33F-8636-473F-8BB4-4789146D744D}" type="pres">
      <dgm:prSet presAssocID="{7CE563C0-3D10-4663-88A6-F4A99CE49AA8}" presName="outerComposite" presStyleCnt="0">
        <dgm:presLayoutVars>
          <dgm:chMax val="5"/>
          <dgm:dir/>
          <dgm:resizeHandles val="exact"/>
        </dgm:presLayoutVars>
      </dgm:prSet>
      <dgm:spPr/>
    </dgm:pt>
    <dgm:pt modelId="{6C127417-381F-4B51-B0DA-E8B16275E710}" type="pres">
      <dgm:prSet presAssocID="{7CE563C0-3D10-4663-88A6-F4A99CE49AA8}" presName="dummyMaxCanvas" presStyleCnt="0">
        <dgm:presLayoutVars/>
      </dgm:prSet>
      <dgm:spPr/>
    </dgm:pt>
    <dgm:pt modelId="{180FF75E-419D-4BDF-AACD-FF7E6AB288B0}" type="pres">
      <dgm:prSet presAssocID="{7CE563C0-3D10-4663-88A6-F4A99CE49AA8}" presName="ThreeNodes_1" presStyleLbl="node1" presStyleIdx="0" presStyleCnt="3" custScaleX="97354" custLinFactNeighborY="-1452">
        <dgm:presLayoutVars>
          <dgm:bulletEnabled val="1"/>
        </dgm:presLayoutVars>
      </dgm:prSet>
      <dgm:spPr/>
    </dgm:pt>
    <dgm:pt modelId="{87E27FA0-03FD-4FD2-9375-0434E3EC082A}" type="pres">
      <dgm:prSet presAssocID="{7CE563C0-3D10-4663-88A6-F4A99CE49AA8}" presName="ThreeNodes_2" presStyleLbl="node1" presStyleIdx="1" presStyleCnt="3" custScaleX="85161">
        <dgm:presLayoutVars>
          <dgm:bulletEnabled val="1"/>
        </dgm:presLayoutVars>
      </dgm:prSet>
      <dgm:spPr/>
    </dgm:pt>
    <dgm:pt modelId="{062A7F5E-3D5D-4431-ACCF-424CBBFB407F}" type="pres">
      <dgm:prSet presAssocID="{7CE563C0-3D10-4663-88A6-F4A99CE49AA8}" presName="ThreeNodes_3" presStyleLbl="node1" presStyleIdx="2" presStyleCnt="3" custScaleX="66713" custLinFactNeighborX="-726">
        <dgm:presLayoutVars>
          <dgm:bulletEnabled val="1"/>
        </dgm:presLayoutVars>
      </dgm:prSet>
      <dgm:spPr/>
    </dgm:pt>
    <dgm:pt modelId="{96DE7698-841D-44AE-BCE2-207495B43BD1}" type="pres">
      <dgm:prSet presAssocID="{7CE563C0-3D10-4663-88A6-F4A99CE49AA8}" presName="ThreeConn_1-2" presStyleLbl="fgAccFollowNode1" presStyleIdx="0" presStyleCnt="2" custScaleX="57669" custScaleY="72867" custLinFactNeighborX="-31473" custLinFactNeighborY="3349">
        <dgm:presLayoutVars>
          <dgm:bulletEnabled val="1"/>
        </dgm:presLayoutVars>
      </dgm:prSet>
      <dgm:spPr/>
    </dgm:pt>
    <dgm:pt modelId="{7545C6A1-3222-44BA-B3CA-F887551E226A}" type="pres">
      <dgm:prSet presAssocID="{7CE563C0-3D10-4663-88A6-F4A99CE49AA8}" presName="ThreeConn_2-3" presStyleLbl="fgAccFollowNode1" presStyleIdx="1" presStyleCnt="2" custScaleX="64828" custScaleY="63107" custLinFactNeighborX="-78142" custLinFactNeighborY="-6616">
        <dgm:presLayoutVars>
          <dgm:bulletEnabled val="1"/>
        </dgm:presLayoutVars>
      </dgm:prSet>
      <dgm:spPr/>
    </dgm:pt>
    <dgm:pt modelId="{BCB496B2-A1D2-44C4-8267-82696987363E}" type="pres">
      <dgm:prSet presAssocID="{7CE563C0-3D10-4663-88A6-F4A99CE49AA8}" presName="ThreeNodes_1_text" presStyleLbl="node1" presStyleIdx="2" presStyleCnt="3">
        <dgm:presLayoutVars>
          <dgm:bulletEnabled val="1"/>
        </dgm:presLayoutVars>
      </dgm:prSet>
      <dgm:spPr/>
    </dgm:pt>
    <dgm:pt modelId="{E9F1C9BB-ECBE-4687-BA44-9B019C0D0ED6}" type="pres">
      <dgm:prSet presAssocID="{7CE563C0-3D10-4663-88A6-F4A99CE49AA8}" presName="ThreeNodes_2_text" presStyleLbl="node1" presStyleIdx="2" presStyleCnt="3">
        <dgm:presLayoutVars>
          <dgm:bulletEnabled val="1"/>
        </dgm:presLayoutVars>
      </dgm:prSet>
      <dgm:spPr/>
    </dgm:pt>
    <dgm:pt modelId="{BAA99652-5756-4B3D-96C3-D8F29C3518E1}" type="pres">
      <dgm:prSet presAssocID="{7CE563C0-3D10-4663-88A6-F4A99CE49AA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5BC5612-92AA-4D7F-82E0-475CD0365E23}" srcId="{7CE563C0-3D10-4663-88A6-F4A99CE49AA8}" destId="{20CE1580-D0AD-42D6-9C66-56569D28A26F}" srcOrd="1" destOrd="0" parTransId="{A380A64F-52C9-473C-AD77-95F00483E3C6}" sibTransId="{83A7DF22-18DD-4E13-BDF7-8A153ABE25F6}"/>
    <dgm:cxn modelId="{EF6C8523-0254-40C2-925B-C95A71083435}" type="presOf" srcId="{F679A4D3-6DE5-45E4-A857-B43ADE244F95}" destId="{BCB496B2-A1D2-44C4-8267-82696987363E}" srcOrd="1" destOrd="0" presId="urn:microsoft.com/office/officeart/2005/8/layout/vProcess5"/>
    <dgm:cxn modelId="{3601D027-5E01-4728-9EA2-C4F1EE2D3B17}" type="presOf" srcId="{F9DA9F63-E07A-4647-A8FE-72CAE161637F}" destId="{BAA99652-5756-4B3D-96C3-D8F29C3518E1}" srcOrd="1" destOrd="0" presId="urn:microsoft.com/office/officeart/2005/8/layout/vProcess5"/>
    <dgm:cxn modelId="{96624A2C-5157-480E-AD95-C83318B7F935}" srcId="{7CE563C0-3D10-4663-88A6-F4A99CE49AA8}" destId="{F9DA9F63-E07A-4647-A8FE-72CAE161637F}" srcOrd="2" destOrd="0" parTransId="{BB34D0CF-76F1-4B2C-9EA1-AFCC5F81FC9B}" sibTransId="{F547177D-A842-46DB-AD63-1299CB590AB1}"/>
    <dgm:cxn modelId="{FFD22548-2288-489A-9336-564B1940343F}" type="presOf" srcId="{7CE563C0-3D10-4663-88A6-F4A99CE49AA8}" destId="{B1A3B33F-8636-473F-8BB4-4789146D744D}" srcOrd="0" destOrd="0" presId="urn:microsoft.com/office/officeart/2005/8/layout/vProcess5"/>
    <dgm:cxn modelId="{6D6E524A-5E6B-4F8D-A27C-5B947F1A0D09}" type="presOf" srcId="{F679A4D3-6DE5-45E4-A857-B43ADE244F95}" destId="{180FF75E-419D-4BDF-AACD-FF7E6AB288B0}" srcOrd="0" destOrd="0" presId="urn:microsoft.com/office/officeart/2005/8/layout/vProcess5"/>
    <dgm:cxn modelId="{C9F8F26B-1AF5-486C-9D01-833DA0C44F8D}" type="presOf" srcId="{20CE1580-D0AD-42D6-9C66-56569D28A26F}" destId="{87E27FA0-03FD-4FD2-9375-0434E3EC082A}" srcOrd="0" destOrd="0" presId="urn:microsoft.com/office/officeart/2005/8/layout/vProcess5"/>
    <dgm:cxn modelId="{B18B3BA8-392A-491E-A785-776DB853F095}" srcId="{7CE563C0-3D10-4663-88A6-F4A99CE49AA8}" destId="{F679A4D3-6DE5-45E4-A857-B43ADE244F95}" srcOrd="0" destOrd="0" parTransId="{B54585E5-99BD-40C2-BFB5-372CA09CCC99}" sibTransId="{31CA8129-E1E3-4D60-B10C-311093BEF76E}"/>
    <dgm:cxn modelId="{9BAF99AA-767D-4030-B9F4-90149BB5D0EB}" type="presOf" srcId="{83A7DF22-18DD-4E13-BDF7-8A153ABE25F6}" destId="{7545C6A1-3222-44BA-B3CA-F887551E226A}" srcOrd="0" destOrd="0" presId="urn:microsoft.com/office/officeart/2005/8/layout/vProcess5"/>
    <dgm:cxn modelId="{EB5926C1-D27A-4882-B356-B9F46B2A08F3}" type="presOf" srcId="{20CE1580-D0AD-42D6-9C66-56569D28A26F}" destId="{E9F1C9BB-ECBE-4687-BA44-9B019C0D0ED6}" srcOrd="1" destOrd="0" presId="urn:microsoft.com/office/officeart/2005/8/layout/vProcess5"/>
    <dgm:cxn modelId="{B854B3C3-F9AC-4826-8122-79C20D260685}" type="presOf" srcId="{31CA8129-E1E3-4D60-B10C-311093BEF76E}" destId="{96DE7698-841D-44AE-BCE2-207495B43BD1}" srcOrd="0" destOrd="0" presId="urn:microsoft.com/office/officeart/2005/8/layout/vProcess5"/>
    <dgm:cxn modelId="{0AE209C9-10F4-47DB-96D3-4E4181EFD83C}" type="presOf" srcId="{F9DA9F63-E07A-4647-A8FE-72CAE161637F}" destId="{062A7F5E-3D5D-4431-ACCF-424CBBFB407F}" srcOrd="0" destOrd="0" presId="urn:microsoft.com/office/officeart/2005/8/layout/vProcess5"/>
    <dgm:cxn modelId="{0BE36F8D-C620-4410-96E0-5A9FD19ACF9D}" type="presParOf" srcId="{B1A3B33F-8636-473F-8BB4-4789146D744D}" destId="{6C127417-381F-4B51-B0DA-E8B16275E710}" srcOrd="0" destOrd="0" presId="urn:microsoft.com/office/officeart/2005/8/layout/vProcess5"/>
    <dgm:cxn modelId="{5E60CDA6-0721-41FD-880C-D7892B205C12}" type="presParOf" srcId="{B1A3B33F-8636-473F-8BB4-4789146D744D}" destId="{180FF75E-419D-4BDF-AACD-FF7E6AB288B0}" srcOrd="1" destOrd="0" presId="urn:microsoft.com/office/officeart/2005/8/layout/vProcess5"/>
    <dgm:cxn modelId="{66D8C4D5-EE02-4A35-A2E0-BEA95F0D10C8}" type="presParOf" srcId="{B1A3B33F-8636-473F-8BB4-4789146D744D}" destId="{87E27FA0-03FD-4FD2-9375-0434E3EC082A}" srcOrd="2" destOrd="0" presId="urn:microsoft.com/office/officeart/2005/8/layout/vProcess5"/>
    <dgm:cxn modelId="{DCBB7A64-B5A2-47D1-A1D0-8204CBDAFAA4}" type="presParOf" srcId="{B1A3B33F-8636-473F-8BB4-4789146D744D}" destId="{062A7F5E-3D5D-4431-ACCF-424CBBFB407F}" srcOrd="3" destOrd="0" presId="urn:microsoft.com/office/officeart/2005/8/layout/vProcess5"/>
    <dgm:cxn modelId="{FBF4E702-3E53-4564-96CA-F5D2296D87A4}" type="presParOf" srcId="{B1A3B33F-8636-473F-8BB4-4789146D744D}" destId="{96DE7698-841D-44AE-BCE2-207495B43BD1}" srcOrd="4" destOrd="0" presId="urn:microsoft.com/office/officeart/2005/8/layout/vProcess5"/>
    <dgm:cxn modelId="{1B7F0CD6-25AE-42F4-AA40-3AFFF006F6DC}" type="presParOf" srcId="{B1A3B33F-8636-473F-8BB4-4789146D744D}" destId="{7545C6A1-3222-44BA-B3CA-F887551E226A}" srcOrd="5" destOrd="0" presId="urn:microsoft.com/office/officeart/2005/8/layout/vProcess5"/>
    <dgm:cxn modelId="{F73D86F2-626E-4013-B73C-70E21367E377}" type="presParOf" srcId="{B1A3B33F-8636-473F-8BB4-4789146D744D}" destId="{BCB496B2-A1D2-44C4-8267-82696987363E}" srcOrd="6" destOrd="0" presId="urn:microsoft.com/office/officeart/2005/8/layout/vProcess5"/>
    <dgm:cxn modelId="{6AC2131A-7639-43D9-860C-2E8847BA7611}" type="presParOf" srcId="{B1A3B33F-8636-473F-8BB4-4789146D744D}" destId="{E9F1C9BB-ECBE-4687-BA44-9B019C0D0ED6}" srcOrd="7" destOrd="0" presId="urn:microsoft.com/office/officeart/2005/8/layout/vProcess5"/>
    <dgm:cxn modelId="{A991A3E6-2FC4-40B2-8AAD-FF2EE3884930}" type="presParOf" srcId="{B1A3B33F-8636-473F-8BB4-4789146D744D}" destId="{BAA99652-5756-4B3D-96C3-D8F29C3518E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FF75E-419D-4BDF-AACD-FF7E6AB288B0}">
      <dsp:nvSpPr>
        <dsp:cNvPr id="0" name=""/>
        <dsp:cNvSpPr/>
      </dsp:nvSpPr>
      <dsp:spPr>
        <a:xfrm>
          <a:off x="27583" y="0"/>
          <a:ext cx="2029770" cy="59425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200" b="1" i="0" kern="1200" dirty="0">
              <a:latin typeface="+mn-lt"/>
              <a:cs typeface="Arial Narrow" panose="020B0604020202020204" pitchFamily="34" charset="0"/>
            </a:rPr>
            <a:t>2.087 (58%) SATISFATÓRIO</a:t>
          </a:r>
        </a:p>
      </dsp:txBody>
      <dsp:txXfrm>
        <a:off x="44988" y="17405"/>
        <a:ext cx="1404567" cy="559446"/>
      </dsp:txXfrm>
    </dsp:sp>
    <dsp:sp modelId="{87E27FA0-03FD-4FD2-9375-0434E3EC082A}">
      <dsp:nvSpPr>
        <dsp:cNvPr id="0" name=""/>
        <dsp:cNvSpPr/>
      </dsp:nvSpPr>
      <dsp:spPr>
        <a:xfrm>
          <a:off x="338657" y="693299"/>
          <a:ext cx="1775553" cy="594256"/>
        </a:xfrm>
        <a:prstGeom prst="roundRect">
          <a:avLst>
            <a:gd name="adj" fmla="val 10000"/>
          </a:avLst>
        </a:prstGeom>
        <a:solidFill>
          <a:srgbClr val="E6DB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 dirty="0">
              <a:latin typeface="+mn-lt"/>
              <a:cs typeface="Arial Narrow" panose="020B0604020202020204" pitchFamily="34" charset="0"/>
            </a:rPr>
            <a:t>1.193 (33,2%) ALERTA</a:t>
          </a:r>
        </a:p>
      </dsp:txBody>
      <dsp:txXfrm>
        <a:off x="356062" y="710704"/>
        <a:ext cx="1255128" cy="559446"/>
      </dsp:txXfrm>
    </dsp:sp>
    <dsp:sp modelId="{062A7F5E-3D5D-4431-ACCF-424CBBFB407F}">
      <dsp:nvSpPr>
        <dsp:cNvPr id="0" name=""/>
        <dsp:cNvSpPr/>
      </dsp:nvSpPr>
      <dsp:spPr>
        <a:xfrm>
          <a:off x="699800" y="1386598"/>
          <a:ext cx="1390924" cy="59425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kern="1200">
              <a:latin typeface="+mn-lt"/>
              <a:cs typeface="Arial Narrow" panose="020B0604020202020204" pitchFamily="34" charset="0"/>
            </a:rPr>
            <a:t>317 (8,8%) RISCO</a:t>
          </a:r>
          <a:endParaRPr lang="pt-BR" sz="1200" b="1" i="0" kern="1200" dirty="0">
            <a:latin typeface="+mn-lt"/>
            <a:cs typeface="Arial Narrow" panose="020B0604020202020204" pitchFamily="34" charset="0"/>
          </a:endParaRPr>
        </a:p>
      </dsp:txBody>
      <dsp:txXfrm>
        <a:off x="717205" y="1404003"/>
        <a:ext cx="975695" cy="559446"/>
      </dsp:txXfrm>
    </dsp:sp>
    <dsp:sp modelId="{96DE7698-841D-44AE-BCE2-207495B43BD1}">
      <dsp:nvSpPr>
        <dsp:cNvPr id="0" name=""/>
        <dsp:cNvSpPr/>
      </dsp:nvSpPr>
      <dsp:spPr>
        <a:xfrm>
          <a:off x="1658856" y="515983"/>
          <a:ext cx="222756" cy="281460"/>
        </a:xfrm>
        <a:prstGeom prst="downArrow">
          <a:avLst>
            <a:gd name="adj1" fmla="val 55000"/>
            <a:gd name="adj2" fmla="val 45000"/>
          </a:avLst>
        </a:prstGeom>
        <a:solidFill>
          <a:schemeClr val="bg2"/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1" kern="1200">
            <a:latin typeface="+mn-lt"/>
          </a:endParaRPr>
        </a:p>
      </dsp:txBody>
      <dsp:txXfrm>
        <a:off x="1708976" y="515983"/>
        <a:ext cx="122516" cy="226328"/>
      </dsp:txXfrm>
    </dsp:sp>
    <dsp:sp modelId="{7545C6A1-3222-44BA-B3CA-F887551E226A}">
      <dsp:nvSpPr>
        <dsp:cNvPr id="0" name=""/>
        <dsp:cNvSpPr/>
      </dsp:nvSpPr>
      <dsp:spPr>
        <a:xfrm>
          <a:off x="1648728" y="1185679"/>
          <a:ext cx="250408" cy="243761"/>
        </a:xfrm>
        <a:prstGeom prst="downArrow">
          <a:avLst>
            <a:gd name="adj1" fmla="val 55000"/>
            <a:gd name="adj2" fmla="val 45000"/>
          </a:avLst>
        </a:prstGeom>
        <a:solidFill>
          <a:schemeClr val="bg2"/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b="1" kern="1200">
            <a:latin typeface="+mn-lt"/>
          </a:endParaRPr>
        </a:p>
      </dsp:txBody>
      <dsp:txXfrm>
        <a:off x="1705070" y="1185679"/>
        <a:ext cx="137724" cy="18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>
              <a:latin typeface="Arial Narrow" panose="020B0604020202020204" pitchFamily="34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>
                <a:latin typeface="Arial Narrow" panose="020B0604020202020204" pitchFamily="34" charset="0"/>
              </a:rPr>
              <a:t>30/11/2021</a:t>
            </a:fld>
            <a:endParaRPr lang="pt-BR" dirty="0">
              <a:latin typeface="Arial Narrow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>
              <a:latin typeface="Arial Narrow" panose="020B060402020202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>
                <a:latin typeface="Arial Narrow" panose="020B0604020202020204" pitchFamily="34" charset="0"/>
              </a:rPr>
              <a:t>‹nº›</a:t>
            </a:fld>
            <a:endParaRPr lang="pt-BR" dirty="0"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Narrow" panose="020B0604020202020204" pitchFamily="34" charset="0"/>
              </a:defRPr>
            </a:lvl1pPr>
          </a:lstStyle>
          <a:p>
            <a:fld id="{C09EFE87-ED4C-4DCF-B076-8DBC51C08213}" type="datetimeFigureOut">
              <a:rPr lang="pt-BR" smtClean="0"/>
              <a:pPr/>
              <a:t>30/11/2021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Narrow" panose="020B0604020202020204" pitchFamily="34" charset="0"/>
              </a:defRPr>
            </a:lvl1pPr>
          </a:lstStyle>
          <a:p>
            <a:fld id="{0804920B-BB4A-4432-A7FA-14A657F03B1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Narrow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Narrow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Narrow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Narrow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Narrow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about:blank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about:blank" TargetMode="Externa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A8E3E4B-F825-40DD-B6D9-21742BA7F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2834869"/>
            <a:ext cx="4400550" cy="11882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5628AC-0392-416A-B01C-72B6745FD6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22" y="214776"/>
            <a:ext cx="2105455" cy="5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2D4C9D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822614"/>
            <a:ext cx="9628587" cy="895350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60C1C9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279009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350699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2902591"/>
            <a:ext cx="3886201" cy="1238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2279009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4350699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2902591"/>
            <a:ext cx="3886201" cy="12382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1085850"/>
            <a:ext cx="388620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4"/>
            <a:ext cx="2943226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28FD72-FCC2-432F-9209-5A4096C7B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3" y="3042737"/>
            <a:ext cx="4324352" cy="77252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727F8BD-679F-4332-BF4C-A0D3E7D54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23" y="4286250"/>
            <a:ext cx="443345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48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bg2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5283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36134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2998969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76495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0" i="0" dirty="0">
                <a:solidFill>
                  <a:schemeClr val="bg2"/>
                </a:solidFill>
                <a:latin typeface="Arial Narrow" panose="020B0604020202020204" pitchFamily="34" charset="0"/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733667" y="3201472"/>
            <a:ext cx="76495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0" i="0" dirty="0">
                <a:solidFill>
                  <a:schemeClr val="bg2"/>
                </a:solidFill>
                <a:latin typeface="Arial Narrow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87761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28FD72-FCC2-432F-9209-5A4096C7B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3" y="3042737"/>
            <a:ext cx="4324352" cy="77252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727F8BD-679F-4332-BF4C-A0D3E7D54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23" y="4286250"/>
            <a:ext cx="443345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8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3BAA5-9528-46B8-A252-CF8EA3C9F7A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6" name="Imagem 9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540"/>
            <a:ext cx="12193200" cy="91816"/>
          </a:xfrm>
          <a:prstGeom prst="rect">
            <a:avLst/>
          </a:prstGeom>
        </p:spPr>
      </p:pic>
      <p:cxnSp>
        <p:nvCxnSpPr>
          <p:cNvPr id="4" name="Conector reto 3"/>
          <p:cNvCxnSpPr/>
          <p:nvPr userDrawn="1"/>
        </p:nvCxnSpPr>
        <p:spPr>
          <a:xfrm>
            <a:off x="4517409" y="696036"/>
            <a:ext cx="7506269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249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4598069"/>
            <a:ext cx="12192000" cy="2259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0" i="0" dirty="0">
              <a:latin typeface="Arial Narrow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086" y="787444"/>
            <a:ext cx="10184921" cy="853941"/>
          </a:xfrm>
        </p:spPr>
        <p:txBody>
          <a:bodyPr anchor="b"/>
          <a:lstStyle>
            <a:lvl1pPr algn="l">
              <a:defRPr sz="4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079" y="1776141"/>
            <a:ext cx="10184920" cy="113096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16" name="Retângulo 3"/>
          <p:cNvSpPr/>
          <p:nvPr userDrawn="1"/>
        </p:nvSpPr>
        <p:spPr>
          <a:xfrm>
            <a:off x="0" y="3449596"/>
            <a:ext cx="12192000" cy="792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2400" b="0" i="0" dirty="0">
              <a:latin typeface="Arial Narrow" panose="020B0604020202020204" pitchFamily="34" charset="0"/>
            </a:endParaRPr>
          </a:p>
        </p:txBody>
      </p:sp>
      <p:pic>
        <p:nvPicPr>
          <p:cNvPr id="10" name="logo ms_2019_cor horizontal ascom_18jan19 ai.jpg" descr="/Volumes/HD/Trabalhos Sabrina/Logomarcas/af_Logo MS GF 2019/logo MS GF FINAIS COR_18jan19aed/logo ms_2019_cor horizontal ascom_18jan19 ai.jpg"/>
          <p:cNvPicPr>
            <a:picLocks noChangeAspect="1"/>
          </p:cNvPicPr>
          <p:nvPr userDrawn="1"/>
        </p:nvPicPr>
        <p:blipFill rotWithShape="1">
          <a:blip r:embed="rId2" r:link="rId3"/>
          <a:srcRect t="43936" r="50143" b="-19990"/>
          <a:stretch>
            <a:fillRect/>
          </a:stretch>
        </p:blipFill>
        <p:spPr>
          <a:xfrm>
            <a:off x="10444766" y="6293553"/>
            <a:ext cx="1597715" cy="4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82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71663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0136" y="6363853"/>
            <a:ext cx="782128" cy="2753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1C82A200-9922-4378-ACDD-17A2EC11F96A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264" y="6372481"/>
            <a:ext cx="6694099" cy="27014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22039" y="6381169"/>
            <a:ext cx="464389" cy="27014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6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rgbClr val="60C1C9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8" name="Conector reto 17"/>
          <p:cNvCxnSpPr/>
          <p:nvPr userDrawn="1"/>
        </p:nvCxnSpPr>
        <p:spPr>
          <a:xfrm>
            <a:off x="646837" y="2314575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 userDrawn="1"/>
        </p:nvCxnSpPr>
        <p:spPr>
          <a:xfrm>
            <a:off x="646837" y="4572000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9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10136" y="6363853"/>
            <a:ext cx="782128" cy="2753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1C82A200-9922-4378-ACDD-17A2EC11F96A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6264" y="6372481"/>
            <a:ext cx="6694099" cy="27014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22039" y="6381169"/>
            <a:ext cx="464389" cy="27014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76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10136" y="6363853"/>
            <a:ext cx="782128" cy="2753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1C82A200-9922-4378-ACDD-17A2EC11F96A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6264" y="6372481"/>
            <a:ext cx="6694099" cy="27014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22039" y="6381169"/>
            <a:ext cx="464389" cy="27014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98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10136" y="6363853"/>
            <a:ext cx="782128" cy="2753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1C82A200-9922-4378-ACDD-17A2EC11F96A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6264" y="6372481"/>
            <a:ext cx="6694099" cy="27014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22039" y="6381169"/>
            <a:ext cx="464389" cy="27014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11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0136" y="6363853"/>
            <a:ext cx="782128" cy="2753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1C82A200-9922-4378-ACDD-17A2EC11F96A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264" y="6372481"/>
            <a:ext cx="6694099" cy="27014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22039" y="6381169"/>
            <a:ext cx="464389" cy="27014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53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0136" y="6363853"/>
            <a:ext cx="782128" cy="2753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1C82A200-9922-4378-ACDD-17A2EC11F96A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264" y="6372481"/>
            <a:ext cx="6694099" cy="27014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22039" y="6381169"/>
            <a:ext cx="464389" cy="27014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93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0136" y="6363853"/>
            <a:ext cx="782128" cy="2753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1C82A200-9922-4378-ACDD-17A2EC11F96A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264" y="6372481"/>
            <a:ext cx="6694099" cy="27014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2039" y="6381169"/>
            <a:ext cx="464389" cy="27014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50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9" y="365130"/>
            <a:ext cx="7734300" cy="581183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0136" y="6363853"/>
            <a:ext cx="782128" cy="2753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1C82A200-9922-4378-ACDD-17A2EC11F96A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264" y="6372481"/>
            <a:ext cx="6694099" cy="27014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2039" y="6381169"/>
            <a:ext cx="464389" cy="27014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91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0B166BC5-E1D6-0E4F-B191-3AA1932480FC}" type="datetimeFigureOut">
              <a:rPr lang="pt-BR" smtClean="0"/>
              <a:pPr/>
              <a:t>30/11/2021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86981194-948D-1849-882D-85E1530BB66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5311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26" tIns="45712" rIns="91426" bIns="45712"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26" tIns="45712" rIns="91426" bIns="45712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B1BAEA6E-7C28-A444-AEA7-F2A016BBB5C9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26" tIns="45712" rIns="91426" bIns="45712"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8882D309-6926-8144-819F-98571D054D6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54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A8E3E4B-F825-40DD-B6D9-21742BA7F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2834869"/>
            <a:ext cx="4400550" cy="11882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5628AC-0392-416A-B01C-72B6745FD6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22" y="214776"/>
            <a:ext cx="2105455" cy="5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76495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733667" y="3201472"/>
            <a:ext cx="76495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bg2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32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76495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733667" y="3201472"/>
            <a:ext cx="76495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60C1C9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50" y="0"/>
            <a:ext cx="337185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4" y="1085850"/>
            <a:ext cx="5095875" cy="481263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Narrow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about:blank" TargetMode="Externa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1">
            <a:clrChange>
              <a:clrFrom>
                <a:srgbClr val="F7EB00"/>
              </a:clrFrom>
              <a:clrTo>
                <a:srgbClr val="F7EB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42" y="395271"/>
            <a:ext cx="494951" cy="519129"/>
          </a:xfrm>
          <a:prstGeom prst="rect">
            <a:avLst/>
          </a:prstGeom>
        </p:spPr>
      </p:pic>
      <p:pic>
        <p:nvPicPr>
          <p:cNvPr id="5" name="02_Miolo_Template_42x23,5cm2.jp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  <p:sldLayoutId id="2147483694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/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2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0" r:id="rId3"/>
    <p:sldLayoutId id="2147483691" r:id="rId4"/>
    <p:sldLayoutId id="214748371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272" y="140843"/>
            <a:ext cx="11956209" cy="5401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72" y="832904"/>
            <a:ext cx="11956209" cy="53175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logo ms_2019_cor horizontal ascom_18jan19 ai.jpg" descr="/Volumes/HD/Trabalhos Sabrina/Logomarcas/af_Logo MS GF 2019/logo MS GF FINAIS COR_18jan19aed/logo ms_2019_cor horizontal ascom_18jan19 ai.jpg"/>
          <p:cNvPicPr>
            <a:picLocks noChangeAspect="1"/>
          </p:cNvPicPr>
          <p:nvPr/>
        </p:nvPicPr>
        <p:blipFill rotWithShape="1">
          <a:blip r:embed="rId17" r:link="rId18"/>
          <a:srcRect t="43936" r="50143" b="-19990"/>
          <a:stretch>
            <a:fillRect/>
          </a:stretch>
        </p:blipFill>
        <p:spPr>
          <a:xfrm>
            <a:off x="10444766" y="6293553"/>
            <a:ext cx="1597715" cy="462987"/>
          </a:xfrm>
          <a:prstGeom prst="rect">
            <a:avLst/>
          </a:prstGeom>
        </p:spPr>
      </p:pic>
      <p:pic>
        <p:nvPicPr>
          <p:cNvPr id="9" name="Imagem 9"/>
          <p:cNvPicPr>
            <a:picLocks noChangeAspect="1"/>
          </p:cNvPicPr>
          <p:nvPr/>
        </p:nvPicPr>
        <p:blipFill>
          <a:blip r:embed="rId19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6540"/>
            <a:ext cx="12193200" cy="9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8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5">
              <a:lumMod val="75000"/>
            </a:schemeClr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1_Capa_Template_42x23,5cm.jpg" descr="01_Capa_Template_42x23,5cm.jpg">
            <a:extLst>
              <a:ext uri="{FF2B5EF4-FFF2-40B4-BE49-F238E27FC236}">
                <a16:creationId xmlns:a16="http://schemas.microsoft.com/office/drawing/2014/main" id="{7FE9AEDB-C94A-4A2B-8B9A-4C2283D96C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1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513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2D9D1A4-7C9D-413E-A7D7-F9806D0B1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8" y="1479718"/>
            <a:ext cx="12102962" cy="262522"/>
          </a:xfrm>
        </p:spPr>
        <p:txBody>
          <a:bodyPr anchor="t" anchorCtr="0">
            <a:noAutofit/>
          </a:bodyPr>
          <a:lstStyle/>
          <a:p>
            <a:r>
              <a:rPr lang="pt-BR" sz="1400" b="0" dirty="0">
                <a:solidFill>
                  <a:srgbClr val="2D4C9D"/>
                </a:solidFill>
                <a:latin typeface="Montserrat ExtraBold" panose="00000900000000000000" pitchFamily="2" charset="0"/>
              </a:rPr>
              <a:t>Levantamento Rápido de Índice de Infestação por </a:t>
            </a:r>
            <a:r>
              <a:rPr lang="pt-BR" sz="1400" b="0" i="1" dirty="0">
                <a:solidFill>
                  <a:srgbClr val="2D4C9D"/>
                </a:solidFill>
                <a:latin typeface="Montserrat ExtraBold" panose="00000900000000000000" pitchFamily="2" charset="0"/>
              </a:rPr>
              <a:t>Aedes aegypti</a:t>
            </a:r>
            <a:r>
              <a:rPr lang="pt-BR" sz="1400" b="0" dirty="0">
                <a:solidFill>
                  <a:srgbClr val="2D4C9D"/>
                </a:solidFill>
                <a:latin typeface="Montserrat ExtraBold" panose="00000900000000000000" pitchFamily="2" charset="0"/>
              </a:rPr>
              <a:t> e </a:t>
            </a:r>
            <a:r>
              <a:rPr lang="pt-BR" sz="1400" b="0" dirty="0">
                <a:latin typeface="Montserrat ExtraBold" panose="00000900000000000000" pitchFamily="2" charset="0"/>
              </a:rPr>
              <a:t>Levantamento de Índice Amostral</a:t>
            </a:r>
            <a:endParaRPr lang="pt-BR" sz="1400" dirty="0">
              <a:latin typeface="Montserrat ExtraBold" panose="00000900000000000000" pitchFamily="2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0818813" y="6335713"/>
            <a:ext cx="698500" cy="365125"/>
          </a:xfrm>
        </p:spPr>
        <p:txBody>
          <a:bodyPr/>
          <a:lstStyle/>
          <a:p>
            <a:fld id="{DFA5FE8F-61BD-4660-9C7D-601E74AFD96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85C51A0-DFD6-4658-905F-4AADB6CBAE24}"/>
              </a:ext>
            </a:extLst>
          </p:cNvPr>
          <p:cNvSpPr/>
          <p:nvPr/>
        </p:nvSpPr>
        <p:spPr>
          <a:xfrm>
            <a:off x="266327" y="2735724"/>
            <a:ext cx="2732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  <a:t>3.597 (65%) dos municípios realizaram o levantamento</a:t>
            </a: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3D45E857-722B-45E2-8055-6914A63DA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420467"/>
              </p:ext>
            </p:extLst>
          </p:nvPr>
        </p:nvGraphicFramePr>
        <p:xfrm>
          <a:off x="359343" y="3379742"/>
          <a:ext cx="2452868" cy="198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E259A8BF-7B96-4043-95EA-5396B25CEF37}"/>
              </a:ext>
            </a:extLst>
          </p:cNvPr>
          <p:cNvSpPr txBox="1"/>
          <p:nvPr/>
        </p:nvSpPr>
        <p:spPr>
          <a:xfrm>
            <a:off x="95258" y="5988828"/>
            <a:ext cx="533299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14337"/>
            <a:r>
              <a:rPr lang="pt-BR" sz="900" dirty="0">
                <a:latin typeface="Arial Narrow" panose="020B0604020202020204" pitchFamily="34" charset="0"/>
              </a:rPr>
              <a:t>Fonte: dados enviados pelas Secretarias Estaduais de Saúde, atualizado em outubro de 2021.</a:t>
            </a:r>
            <a:endParaRPr lang="pt-BR" sz="9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F97F98F9-6820-40B9-ADB8-B7B72028E486}"/>
              </a:ext>
            </a:extLst>
          </p:cNvPr>
          <p:cNvSpPr/>
          <p:nvPr/>
        </p:nvSpPr>
        <p:spPr>
          <a:xfrm>
            <a:off x="7405066" y="4377663"/>
            <a:ext cx="1231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latin typeface="Montserrat SemiBold" panose="00000700000000000000" pitchFamily="2" charset="0"/>
              </a:rPr>
              <a:t>Tipo de criadouros de mosquito:</a:t>
            </a:r>
          </a:p>
        </p:txBody>
      </p:sp>
      <p:pic>
        <p:nvPicPr>
          <p:cNvPr id="28" name="Imagem 27" descr="Mapa&#10;&#10;Descrição gerada automaticamente">
            <a:extLst>
              <a:ext uri="{FF2B5EF4-FFF2-40B4-BE49-F238E27FC236}">
                <a16:creationId xmlns:a16="http://schemas.microsoft.com/office/drawing/2014/main" id="{248B57BD-A6BC-475F-A869-6D5BE33B1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493" y="2412573"/>
            <a:ext cx="3652644" cy="3488275"/>
          </a:xfrm>
          <a:prstGeom prst="rect">
            <a:avLst/>
          </a:prstGeom>
        </p:spPr>
      </p:pic>
      <p:pic>
        <p:nvPicPr>
          <p:cNvPr id="30" name="Imagem 29" descr="Uma imagem contendo Tabela&#10;&#10;Descrição gerada automaticamente">
            <a:extLst>
              <a:ext uri="{FF2B5EF4-FFF2-40B4-BE49-F238E27FC236}">
                <a16:creationId xmlns:a16="http://schemas.microsoft.com/office/drawing/2014/main" id="{9F93B57F-D4A6-4DF9-9882-13A513C0C7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26946" r="35614" b="2123"/>
          <a:stretch/>
        </p:blipFill>
        <p:spPr>
          <a:xfrm>
            <a:off x="7414305" y="4753145"/>
            <a:ext cx="1222331" cy="1011661"/>
          </a:xfrm>
          <a:prstGeom prst="rect">
            <a:avLst/>
          </a:prstGeom>
        </p:spPr>
      </p:pic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2C8E6C90-566E-4D23-90F6-8529972E5A24}"/>
              </a:ext>
            </a:extLst>
          </p:cNvPr>
          <p:cNvSpPr/>
          <p:nvPr/>
        </p:nvSpPr>
        <p:spPr>
          <a:xfrm>
            <a:off x="4569125" y="813702"/>
            <a:ext cx="3053749" cy="5634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500" b="1" dirty="0" err="1">
                <a:latin typeface="Montserrat ExtraBold" panose="00000900000000000000" pitchFamily="2" charset="0"/>
              </a:rPr>
              <a:t>LIRAa</a:t>
            </a:r>
            <a:r>
              <a:rPr lang="pt-BR" sz="3500" b="1" dirty="0">
                <a:latin typeface="Montserrat ExtraBold" panose="00000900000000000000" pitchFamily="2" charset="0"/>
              </a:rPr>
              <a:t> e LIA </a:t>
            </a:r>
            <a:endParaRPr lang="pt-BR" sz="35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pic>
        <p:nvPicPr>
          <p:cNvPr id="35" name="Imagem 34" descr="Mapa&#10;&#10;Descrição gerada automaticamente">
            <a:extLst>
              <a:ext uri="{FF2B5EF4-FFF2-40B4-BE49-F238E27FC236}">
                <a16:creationId xmlns:a16="http://schemas.microsoft.com/office/drawing/2014/main" id="{3AE2A75B-D257-4A6A-BAB8-FEABEE02BA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29" y="2420535"/>
            <a:ext cx="3642451" cy="3488275"/>
          </a:xfrm>
          <a:prstGeom prst="rect">
            <a:avLst/>
          </a:prstGeom>
        </p:spPr>
      </p:pic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76C8ECF0-3324-4CC2-8DF4-94DFEF641A74}"/>
              </a:ext>
            </a:extLst>
          </p:cNvPr>
          <p:cNvCxnSpPr>
            <a:cxnSpLocks/>
          </p:cNvCxnSpPr>
          <p:nvPr/>
        </p:nvCxnSpPr>
        <p:spPr>
          <a:xfrm>
            <a:off x="7047284" y="2427577"/>
            <a:ext cx="0" cy="3488275"/>
          </a:xfrm>
          <a:prstGeom prst="line">
            <a:avLst/>
          </a:prstGeom>
          <a:ln w="28575">
            <a:solidFill>
              <a:srgbClr val="60C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m 39" descr="Texto&#10;&#10;Descrição gerada automaticamente">
            <a:extLst>
              <a:ext uri="{FF2B5EF4-FFF2-40B4-BE49-F238E27FC236}">
                <a16:creationId xmlns:a16="http://schemas.microsoft.com/office/drawing/2014/main" id="{40928B8F-8070-4552-ACA0-78F9C3B797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06" y="4998368"/>
            <a:ext cx="948377" cy="652868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0D1949D7-41C0-4CF7-93F5-AF9F594DA54A}"/>
              </a:ext>
            </a:extLst>
          </p:cNvPr>
          <p:cNvSpPr/>
          <p:nvPr/>
        </p:nvSpPr>
        <p:spPr>
          <a:xfrm>
            <a:off x="2998506" y="4649855"/>
            <a:ext cx="1069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b="1" dirty="0">
                <a:latin typeface="Montserrat SemiBold" panose="00000700000000000000" pitchFamily="2" charset="0"/>
              </a:rPr>
              <a:t>Monitoramento</a:t>
            </a:r>
          </a:p>
          <a:p>
            <a:r>
              <a:rPr lang="pt-BR" sz="800" b="1" dirty="0">
                <a:latin typeface="Montserrat SemiBold" panose="00000700000000000000" pitchFamily="2" charset="0"/>
              </a:rPr>
              <a:t>de risco:</a:t>
            </a:r>
          </a:p>
        </p:txBody>
      </p:sp>
      <p:sp>
        <p:nvSpPr>
          <p:cNvPr id="15" name="Título 2">
            <a:extLst>
              <a:ext uri="{FF2B5EF4-FFF2-40B4-BE49-F238E27FC236}">
                <a16:creationId xmlns:a16="http://schemas.microsoft.com/office/drawing/2014/main" id="{47D28CD1-CBA6-411A-AAF5-0659DC4A0F7E}"/>
              </a:ext>
            </a:extLst>
          </p:cNvPr>
          <p:cNvSpPr txBox="1">
            <a:spLocks/>
          </p:cNvSpPr>
          <p:nvPr/>
        </p:nvSpPr>
        <p:spPr>
          <a:xfrm>
            <a:off x="2665612" y="2043277"/>
            <a:ext cx="3440429" cy="32913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0" baseline="0">
                <a:solidFill>
                  <a:srgbClr val="2D4C9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" b="0" dirty="0">
                <a:latin typeface="Montserrat ExtraBold" panose="00000900000000000000" pitchFamily="2" charset="0"/>
              </a:rPr>
              <a:t> </a:t>
            </a:r>
            <a:r>
              <a:rPr lang="pt-BR" sz="1300" b="0" dirty="0">
                <a:latin typeface="Montserrat SemiBold" panose="00000700000000000000" pitchFamily="2" charset="0"/>
              </a:rPr>
              <a:t>Índices de Infestação </a:t>
            </a:r>
            <a:endParaRPr lang="pt-BR" sz="1300" dirty="0">
              <a:latin typeface="Montserrat SemiBold" panose="00000700000000000000" pitchFamily="2" charset="0"/>
            </a:endParaRPr>
          </a:p>
        </p:txBody>
      </p:sp>
      <p:sp>
        <p:nvSpPr>
          <p:cNvPr id="16" name="Título 2">
            <a:extLst>
              <a:ext uri="{FF2B5EF4-FFF2-40B4-BE49-F238E27FC236}">
                <a16:creationId xmlns:a16="http://schemas.microsoft.com/office/drawing/2014/main" id="{A4A0514E-02E6-4AF6-BBAA-AF272DA563B7}"/>
              </a:ext>
            </a:extLst>
          </p:cNvPr>
          <p:cNvSpPr txBox="1">
            <a:spLocks/>
          </p:cNvSpPr>
          <p:nvPr/>
        </p:nvSpPr>
        <p:spPr>
          <a:xfrm>
            <a:off x="7806175" y="2046507"/>
            <a:ext cx="3440429" cy="32913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0" baseline="0">
                <a:solidFill>
                  <a:srgbClr val="2D4C9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300" b="0" dirty="0">
                <a:latin typeface="Montserrat SemiBold" panose="00000700000000000000" pitchFamily="2" charset="0"/>
              </a:rPr>
              <a:t>Tipos de Criadouros</a:t>
            </a:r>
            <a:endParaRPr lang="pt-BR" sz="1300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0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0F23A1C-FE1F-4A23-83DC-24C6546C061D}"/>
              </a:ext>
            </a:extLst>
          </p:cNvPr>
          <p:cNvSpPr/>
          <p:nvPr/>
        </p:nvSpPr>
        <p:spPr>
          <a:xfrm>
            <a:off x="714996" y="3397130"/>
            <a:ext cx="3005714" cy="1447036"/>
          </a:xfrm>
          <a:prstGeom prst="roundRect">
            <a:avLst>
              <a:gd name="adj" fmla="val 539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2D9D1A4-7C9D-413E-A7D7-F9806D0B1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3853"/>
            <a:ext cx="12192000" cy="666750"/>
          </a:xfrm>
        </p:spPr>
        <p:txBody>
          <a:bodyPr anchor="t" anchorCtr="0">
            <a:noAutofit/>
          </a:bodyPr>
          <a:lstStyle/>
          <a:p>
            <a:pPr lvl="0"/>
            <a:r>
              <a:rPr lang="pt-BR" sz="5000" dirty="0">
                <a:latin typeface="Montserrat ExtraBold" panose="00000900000000000000" pitchFamily="2" charset="0"/>
              </a:rPr>
              <a:t>INSETICIDAS</a:t>
            </a:r>
            <a:endParaRPr lang="pt-BR" sz="5000" dirty="0">
              <a:solidFill>
                <a:srgbClr val="2D4C9D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DFA5FE8F-61BD-4660-9C7D-601E74AFD96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20CA2D44-4AF0-488B-AF54-ED9BE85F9E9E}"/>
              </a:ext>
            </a:extLst>
          </p:cNvPr>
          <p:cNvSpPr/>
          <p:nvPr/>
        </p:nvSpPr>
        <p:spPr>
          <a:xfrm>
            <a:off x="5387589" y="1552747"/>
            <a:ext cx="1416822" cy="3660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Montserrat ExtraBold" panose="00000900000000000000" pitchFamily="2" charset="0"/>
              </a:rPr>
              <a:t>EM 2021</a:t>
            </a:r>
            <a:endParaRPr lang="pt-BR" sz="20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25" name="CaixaDeTexto 11">
            <a:extLst>
              <a:ext uri="{FF2B5EF4-FFF2-40B4-BE49-F238E27FC236}">
                <a16:creationId xmlns:a16="http://schemas.microsoft.com/office/drawing/2014/main" id="{39C63D66-0CA3-4109-8AC7-BE1148878C76}"/>
              </a:ext>
            </a:extLst>
          </p:cNvPr>
          <p:cNvSpPr txBox="1"/>
          <p:nvPr/>
        </p:nvSpPr>
        <p:spPr>
          <a:xfrm>
            <a:off x="899925" y="3497857"/>
            <a:ext cx="263585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t-BR" sz="1600" b="1" kern="0" cap="small" dirty="0">
                <a:solidFill>
                  <a:srgbClr val="2D4C9D"/>
                </a:solidFill>
                <a:latin typeface="Montserrat ExtraBold" panose="00000900000000000000" pitchFamily="2" charset="0"/>
              </a:rPr>
              <a:t>21 milhões</a:t>
            </a:r>
            <a:br>
              <a:rPr lang="pt-BR" sz="1600" b="1" kern="0" cap="small" dirty="0">
                <a:latin typeface="+mj-lt"/>
              </a:rPr>
            </a:br>
            <a:r>
              <a:rPr lang="pt-BR" sz="1600" dirty="0">
                <a:latin typeface="+mj-lt"/>
              </a:rPr>
              <a:t>Tabletes distribuídos</a:t>
            </a:r>
            <a:endParaRPr lang="pt-BR" sz="1100" dirty="0">
              <a:latin typeface="+mj-lt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u="none" strike="noStrike" kern="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27" name="CaixaDeTexto 12">
            <a:extLst>
              <a:ext uri="{FF2B5EF4-FFF2-40B4-BE49-F238E27FC236}">
                <a16:creationId xmlns:a16="http://schemas.microsoft.com/office/drawing/2014/main" id="{B1041754-E6A6-42D9-A8B2-B0ED30C7EC15}"/>
              </a:ext>
            </a:extLst>
          </p:cNvPr>
          <p:cNvSpPr txBox="1"/>
          <p:nvPr/>
        </p:nvSpPr>
        <p:spPr>
          <a:xfrm>
            <a:off x="938538" y="4113896"/>
            <a:ext cx="255863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t-BR" sz="1600" b="1" kern="0" cap="small" dirty="0">
                <a:solidFill>
                  <a:srgbClr val="2D4C9D"/>
                </a:solidFill>
                <a:latin typeface="Montserrat ExtraBold" panose="00000900000000000000" pitchFamily="2" charset="0"/>
              </a:rPr>
              <a:t>42 milhões</a:t>
            </a:r>
            <a:br>
              <a:rPr lang="pt-BR" sz="1600" b="1" kern="0" cap="small" dirty="0">
                <a:latin typeface="+mj-lt"/>
              </a:rPr>
            </a:br>
            <a:r>
              <a:rPr lang="pt-BR" sz="1600" dirty="0">
                <a:latin typeface="+mj-lt"/>
              </a:rPr>
              <a:t>Tabletes em estoque</a:t>
            </a:r>
          </a:p>
          <a:p>
            <a:pPr algn="ctr" defTabSz="685800">
              <a:defRPr/>
            </a:pPr>
            <a:endParaRPr kumimoji="0" lang="pt-BR" sz="1600" b="1" u="none" strike="noStrike" kern="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29" name="Título 6">
            <a:extLst>
              <a:ext uri="{FF2B5EF4-FFF2-40B4-BE49-F238E27FC236}">
                <a16:creationId xmlns:a16="http://schemas.microsoft.com/office/drawing/2014/main" id="{C000F92F-717B-48E4-AE75-71E4017904EC}"/>
              </a:ext>
            </a:extLst>
          </p:cNvPr>
          <p:cNvSpPr txBox="1">
            <a:spLocks/>
          </p:cNvSpPr>
          <p:nvPr/>
        </p:nvSpPr>
        <p:spPr>
          <a:xfrm>
            <a:off x="594391" y="2245923"/>
            <a:ext cx="3246925" cy="808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pt-BR"/>
            </a:defPPr>
            <a:lvl1pPr marR="0" lvl="0" indent="0" algn="ctr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5B9BD5">
                    <a:lumMod val="75000"/>
                  </a:srgbClr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600" b="1" dirty="0">
                <a:solidFill>
                  <a:schemeClr val="accent2"/>
                </a:solidFill>
                <a:latin typeface="Montserrat ExtraBold" panose="00000900000000000000" pitchFamily="2" charset="0"/>
              </a:rPr>
              <a:t>ESPINOSADE</a:t>
            </a:r>
            <a:r>
              <a:rPr lang="pt-BR" b="1" dirty="0">
                <a:solidFill>
                  <a:schemeClr val="accent2"/>
                </a:solidFill>
                <a:latin typeface="+mj-lt"/>
              </a:rPr>
              <a:t> </a:t>
            </a:r>
            <a:br>
              <a:rPr lang="pt-BR" sz="2000" b="1" dirty="0">
                <a:solidFill>
                  <a:srgbClr val="0070C0"/>
                </a:solidFill>
                <a:latin typeface="+mj-lt"/>
              </a:rPr>
            </a:b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Para eliminação de larvas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CE34A15-2B52-4805-AA2B-CDA738BC675C}"/>
              </a:ext>
            </a:extLst>
          </p:cNvPr>
          <p:cNvSpPr/>
          <p:nvPr/>
        </p:nvSpPr>
        <p:spPr>
          <a:xfrm>
            <a:off x="341978" y="5100132"/>
            <a:ext cx="3751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b="1" dirty="0">
                <a:solidFill>
                  <a:srgbClr val="84BD47"/>
                </a:solidFill>
                <a:latin typeface="Montserrat SemiBold" panose="00000700000000000000" pitchFamily="2" charset="0"/>
              </a:rPr>
              <a:t>Previsão de 84 milhões</a:t>
            </a:r>
            <a:br>
              <a:rPr lang="pt-BR" b="1" dirty="0">
                <a:solidFill>
                  <a:srgbClr val="84BD47"/>
                </a:solidFill>
                <a:latin typeface="Montserrat SemiBold" panose="00000700000000000000" pitchFamily="2" charset="0"/>
              </a:rPr>
            </a:br>
            <a:r>
              <a:rPr lang="pt-BR" b="1" dirty="0">
                <a:solidFill>
                  <a:srgbClr val="84BD47"/>
                </a:solidFill>
                <a:latin typeface="Montserrat SemiBold" panose="00000700000000000000" pitchFamily="2" charset="0"/>
              </a:rPr>
              <a:t>de tabletes para 2022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A421364-AB2B-4C48-8DA1-B3BA78E5C24B}"/>
              </a:ext>
            </a:extLst>
          </p:cNvPr>
          <p:cNvCxnSpPr>
            <a:cxnSpLocks/>
          </p:cNvCxnSpPr>
          <p:nvPr/>
        </p:nvCxnSpPr>
        <p:spPr>
          <a:xfrm>
            <a:off x="4059222" y="2423147"/>
            <a:ext cx="0" cy="34169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E2C90D68-2B67-446B-A97F-8383F716470E}"/>
              </a:ext>
            </a:extLst>
          </p:cNvPr>
          <p:cNvSpPr/>
          <p:nvPr/>
        </p:nvSpPr>
        <p:spPr>
          <a:xfrm>
            <a:off x="4473579" y="3401654"/>
            <a:ext cx="3005714" cy="1447036"/>
          </a:xfrm>
          <a:prstGeom prst="roundRect">
            <a:avLst>
              <a:gd name="adj" fmla="val 539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CaixaDeTexto 11">
            <a:extLst>
              <a:ext uri="{FF2B5EF4-FFF2-40B4-BE49-F238E27FC236}">
                <a16:creationId xmlns:a16="http://schemas.microsoft.com/office/drawing/2014/main" id="{2D95DA97-D7E1-4B9D-86E4-95E9A1EEC80B}"/>
              </a:ext>
            </a:extLst>
          </p:cNvPr>
          <p:cNvSpPr txBox="1"/>
          <p:nvPr/>
        </p:nvSpPr>
        <p:spPr>
          <a:xfrm>
            <a:off x="4658508" y="3502381"/>
            <a:ext cx="263585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t-BR" sz="1600" b="1" kern="0" cap="small" dirty="0">
                <a:solidFill>
                  <a:srgbClr val="2D4C9D"/>
                </a:solidFill>
                <a:latin typeface="Montserrat ExtraBold" panose="00000900000000000000" pitchFamily="2" charset="0"/>
              </a:rPr>
              <a:t>165 mil</a:t>
            </a:r>
            <a:br>
              <a:rPr lang="pt-BR" sz="1600" b="1" kern="0" cap="small" dirty="0">
                <a:latin typeface="+mj-lt"/>
              </a:rPr>
            </a:br>
            <a:r>
              <a:rPr lang="pt-BR" sz="1600" dirty="0">
                <a:latin typeface="+mj-lt"/>
              </a:rPr>
              <a:t>Litros distribuídos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u="none" strike="noStrike" kern="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81" name="CaixaDeTexto 12">
            <a:extLst>
              <a:ext uri="{FF2B5EF4-FFF2-40B4-BE49-F238E27FC236}">
                <a16:creationId xmlns:a16="http://schemas.microsoft.com/office/drawing/2014/main" id="{70C9E112-002F-460D-B08A-60CA283E780E}"/>
              </a:ext>
            </a:extLst>
          </p:cNvPr>
          <p:cNvSpPr txBox="1"/>
          <p:nvPr/>
        </p:nvSpPr>
        <p:spPr>
          <a:xfrm>
            <a:off x="4697121" y="4118420"/>
            <a:ext cx="255863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t-BR" sz="1600" b="1" kern="0" cap="small" dirty="0">
                <a:solidFill>
                  <a:srgbClr val="2D4C9D"/>
                </a:solidFill>
                <a:latin typeface="Montserrat ExtraBold" panose="00000900000000000000" pitchFamily="2" charset="0"/>
              </a:rPr>
              <a:t>111 mil</a:t>
            </a:r>
            <a:br>
              <a:rPr lang="pt-BR" sz="1600" b="1" kern="0" cap="small" dirty="0">
                <a:latin typeface="+mj-lt"/>
              </a:rPr>
            </a:br>
            <a:r>
              <a:rPr lang="pt-BR" sz="1600" dirty="0">
                <a:latin typeface="+mj-lt"/>
              </a:rPr>
              <a:t>Litros em estoque</a:t>
            </a:r>
          </a:p>
          <a:p>
            <a:pPr algn="ctr" defTabSz="685800">
              <a:defRPr/>
            </a:pPr>
            <a:endParaRPr kumimoji="0" lang="pt-BR" sz="1600" b="1" u="none" strike="noStrike" kern="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82" name="Título 6">
            <a:extLst>
              <a:ext uri="{FF2B5EF4-FFF2-40B4-BE49-F238E27FC236}">
                <a16:creationId xmlns:a16="http://schemas.microsoft.com/office/drawing/2014/main" id="{F840CCB2-3216-48B3-93AB-CBD51C840C90}"/>
              </a:ext>
            </a:extLst>
          </p:cNvPr>
          <p:cNvSpPr txBox="1">
            <a:spLocks/>
          </p:cNvSpPr>
          <p:nvPr/>
        </p:nvSpPr>
        <p:spPr>
          <a:xfrm>
            <a:off x="4352974" y="2299333"/>
            <a:ext cx="3246925" cy="9606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pt-BR"/>
            </a:defPPr>
            <a:lvl1pPr marR="0" lvl="0" indent="0" algn="ctr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5B9BD5">
                    <a:lumMod val="75000"/>
                  </a:srgbClr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>
                <a:solidFill>
                  <a:schemeClr val="accent2"/>
                </a:solidFill>
                <a:latin typeface="Montserrat ExtraBold" panose="00000900000000000000" pitchFamily="2" charset="0"/>
              </a:rPr>
              <a:t>CIELO ULV </a:t>
            </a:r>
            <a:br>
              <a:rPr lang="pt-BR" sz="2000" b="1" dirty="0">
                <a:solidFill>
                  <a:srgbClr val="0070C0"/>
                </a:solidFill>
                <a:latin typeface="+mj-lt"/>
              </a:rPr>
            </a:b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Fumacê para eliminação do mosquito adulto</a:t>
            </a:r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F8CDCD58-6808-4D91-B1B5-B8C7067D9C4A}"/>
              </a:ext>
            </a:extLst>
          </p:cNvPr>
          <p:cNvSpPr/>
          <p:nvPr/>
        </p:nvSpPr>
        <p:spPr>
          <a:xfrm>
            <a:off x="8441168" y="3397903"/>
            <a:ext cx="3005714" cy="1447036"/>
          </a:xfrm>
          <a:prstGeom prst="roundRect">
            <a:avLst>
              <a:gd name="adj" fmla="val 539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CaixaDeTexto 11">
            <a:extLst>
              <a:ext uri="{FF2B5EF4-FFF2-40B4-BE49-F238E27FC236}">
                <a16:creationId xmlns:a16="http://schemas.microsoft.com/office/drawing/2014/main" id="{0CA00A15-5939-4272-B287-501C48D8FC02}"/>
              </a:ext>
            </a:extLst>
          </p:cNvPr>
          <p:cNvSpPr txBox="1"/>
          <p:nvPr/>
        </p:nvSpPr>
        <p:spPr>
          <a:xfrm>
            <a:off x="8626097" y="3498630"/>
            <a:ext cx="263585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t-BR" sz="1600" b="1" kern="0" cap="small" dirty="0">
                <a:solidFill>
                  <a:srgbClr val="2D4C9D"/>
                </a:solidFill>
                <a:latin typeface="Montserrat ExtraBold" panose="00000900000000000000" pitchFamily="2" charset="0"/>
              </a:rPr>
              <a:t>5 mil</a:t>
            </a:r>
            <a:br>
              <a:rPr lang="pt-BR" sz="1600" b="1" kern="0" cap="small" dirty="0">
                <a:latin typeface="+mj-lt"/>
              </a:rPr>
            </a:br>
            <a:r>
              <a:rPr lang="pt-BR" sz="1600" dirty="0">
                <a:latin typeface="+mj-lt"/>
              </a:rPr>
              <a:t>KG distribuídos</a:t>
            </a:r>
            <a:endParaRPr lang="pt-BR" sz="1100" dirty="0">
              <a:latin typeface="+mj-lt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u="none" strike="noStrike" kern="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87" name="CaixaDeTexto 12">
            <a:extLst>
              <a:ext uri="{FF2B5EF4-FFF2-40B4-BE49-F238E27FC236}">
                <a16:creationId xmlns:a16="http://schemas.microsoft.com/office/drawing/2014/main" id="{D508C73A-3B90-4E49-95B6-314ECDB7EC49}"/>
              </a:ext>
            </a:extLst>
          </p:cNvPr>
          <p:cNvSpPr txBox="1"/>
          <p:nvPr/>
        </p:nvSpPr>
        <p:spPr>
          <a:xfrm>
            <a:off x="8664710" y="4114669"/>
            <a:ext cx="255863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t-BR" sz="1600" b="1" kern="0" cap="small" dirty="0">
                <a:solidFill>
                  <a:srgbClr val="2D4C9D"/>
                </a:solidFill>
                <a:latin typeface="Montserrat ExtraBold" panose="00000900000000000000" pitchFamily="2" charset="0"/>
              </a:rPr>
              <a:t>17 mil</a:t>
            </a:r>
            <a:br>
              <a:rPr lang="pt-BR" sz="1600" b="1" kern="0" cap="small" dirty="0">
                <a:latin typeface="+mj-lt"/>
              </a:rPr>
            </a:br>
            <a:r>
              <a:rPr lang="pt-BR" sz="1600" dirty="0">
                <a:latin typeface="+mj-lt"/>
              </a:rPr>
              <a:t>KG em estoque</a:t>
            </a:r>
          </a:p>
          <a:p>
            <a:pPr algn="ctr" defTabSz="685800">
              <a:defRPr/>
            </a:pPr>
            <a:endParaRPr kumimoji="0" lang="pt-BR" sz="1600" b="1" u="none" strike="noStrike" kern="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88" name="Título 6">
            <a:extLst>
              <a:ext uri="{FF2B5EF4-FFF2-40B4-BE49-F238E27FC236}">
                <a16:creationId xmlns:a16="http://schemas.microsoft.com/office/drawing/2014/main" id="{97665F57-8C88-4BF0-ACEB-550E16F4CDA9}"/>
              </a:ext>
            </a:extLst>
          </p:cNvPr>
          <p:cNvSpPr txBox="1">
            <a:spLocks/>
          </p:cNvSpPr>
          <p:nvPr/>
        </p:nvSpPr>
        <p:spPr>
          <a:xfrm>
            <a:off x="7854242" y="2149234"/>
            <a:ext cx="4337757" cy="128327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pt-BR"/>
            </a:defPPr>
            <a:lvl1pPr marR="0" lvl="0" indent="0" algn="ctr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5B9BD5">
                    <a:lumMod val="75000"/>
                  </a:srgbClr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600" b="1" dirty="0">
                <a:solidFill>
                  <a:schemeClr val="accent2"/>
                </a:solidFill>
                <a:latin typeface="Montserrat ExtraBold" panose="00000900000000000000" pitchFamily="2" charset="0"/>
              </a:rPr>
              <a:t>FLUODORA FUSION </a:t>
            </a:r>
            <a:br>
              <a:rPr lang="pt-BR" sz="2000" b="1" dirty="0">
                <a:solidFill>
                  <a:srgbClr val="0070C0"/>
                </a:solidFill>
                <a:latin typeface="+mj-lt"/>
              </a:rPr>
            </a:b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Camada de inseticida para</a:t>
            </a:r>
          </a:p>
          <a:p>
            <a:pPr>
              <a:lnSpc>
                <a:spcPct val="100000"/>
              </a:lnSpc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eliminação do mosquito adulto</a:t>
            </a:r>
          </a:p>
        </p:txBody>
      </p: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CE671B0C-5A7E-4E32-B54F-BDAA57B7203B}"/>
              </a:ext>
            </a:extLst>
          </p:cNvPr>
          <p:cNvCxnSpPr>
            <a:cxnSpLocks/>
          </p:cNvCxnSpPr>
          <p:nvPr/>
        </p:nvCxnSpPr>
        <p:spPr>
          <a:xfrm>
            <a:off x="7854242" y="2431306"/>
            <a:ext cx="0" cy="34169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7B216F77-FF6D-4E9F-A740-613D676AF9A1}"/>
              </a:ext>
            </a:extLst>
          </p:cNvPr>
          <p:cNvSpPr/>
          <p:nvPr/>
        </p:nvSpPr>
        <p:spPr>
          <a:xfrm>
            <a:off x="4059222" y="5097870"/>
            <a:ext cx="3795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b="1" dirty="0">
                <a:solidFill>
                  <a:srgbClr val="84BD47"/>
                </a:solidFill>
                <a:latin typeface="Montserrat SemiBold" panose="00000700000000000000" pitchFamily="2" charset="0"/>
              </a:rPr>
              <a:t>Previsão de 240 mil</a:t>
            </a:r>
            <a:br>
              <a:rPr lang="pt-BR" b="1" dirty="0">
                <a:solidFill>
                  <a:srgbClr val="84BD47"/>
                </a:solidFill>
                <a:latin typeface="Montserrat SemiBold" panose="00000700000000000000" pitchFamily="2" charset="0"/>
              </a:rPr>
            </a:br>
            <a:r>
              <a:rPr lang="pt-BR" b="1" dirty="0">
                <a:solidFill>
                  <a:srgbClr val="84BD47"/>
                </a:solidFill>
                <a:latin typeface="Montserrat SemiBold" panose="00000700000000000000" pitchFamily="2" charset="0"/>
              </a:rPr>
              <a:t>litros para 2022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BE1632E-53F7-481B-AF0B-4F268158240E}"/>
              </a:ext>
            </a:extLst>
          </p:cNvPr>
          <p:cNvSpPr/>
          <p:nvPr/>
        </p:nvSpPr>
        <p:spPr>
          <a:xfrm>
            <a:off x="8441167" y="5098854"/>
            <a:ext cx="3005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b="1" dirty="0">
                <a:solidFill>
                  <a:srgbClr val="84BD47"/>
                </a:solidFill>
                <a:latin typeface="Montserrat SemiBold" panose="00000700000000000000" pitchFamily="2" charset="0"/>
              </a:rPr>
              <a:t>Previsão de 12 mil </a:t>
            </a:r>
            <a:br>
              <a:rPr lang="pt-BR" b="1" dirty="0">
                <a:solidFill>
                  <a:srgbClr val="84BD47"/>
                </a:solidFill>
                <a:latin typeface="Montserrat SemiBold" panose="00000700000000000000" pitchFamily="2" charset="0"/>
              </a:rPr>
            </a:br>
            <a:r>
              <a:rPr lang="pt-BR" b="1" dirty="0">
                <a:solidFill>
                  <a:srgbClr val="84BD47"/>
                </a:solidFill>
                <a:latin typeface="Montserrat SemiBold" panose="00000700000000000000" pitchFamily="2" charset="0"/>
              </a:rPr>
              <a:t>quilos para 2022</a:t>
            </a:r>
          </a:p>
        </p:txBody>
      </p:sp>
    </p:spTree>
    <p:extLst>
      <p:ext uri="{BB962C8B-B14F-4D97-AF65-F5344CB8AC3E}">
        <p14:creationId xmlns:p14="http://schemas.microsoft.com/office/powerpoint/2010/main" val="319414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2D9D1A4-7C9D-413E-A7D7-F9806D0B1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55111"/>
            <a:ext cx="12192000" cy="965200"/>
          </a:xfrm>
        </p:spPr>
        <p:txBody>
          <a:bodyPr anchor="t" anchorCtr="0">
            <a:noAutofit/>
          </a:bodyPr>
          <a:lstStyle/>
          <a:p>
            <a:r>
              <a:rPr lang="pt-BR" sz="3200" dirty="0">
                <a:latin typeface="Montserrat ExtraBold" panose="00000900000000000000" pitchFamily="2" charset="0"/>
              </a:rPr>
              <a:t>PESQUISAS E INOVAÇÕES PARA</a:t>
            </a:r>
            <a:br>
              <a:rPr lang="pt-BR" sz="3200" dirty="0">
                <a:latin typeface="Montserrat ExtraBold" panose="00000900000000000000" pitchFamily="2" charset="0"/>
              </a:rPr>
            </a:br>
            <a:r>
              <a:rPr lang="pt-BR" sz="3200" dirty="0">
                <a:latin typeface="Montserrat ExtraBold" panose="00000900000000000000" pitchFamily="2" charset="0"/>
              </a:rPr>
              <a:t>VIGILÂNCIA DAS DOENÇAS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DFA5FE8F-61BD-4660-9C7D-601E74AFD96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2C976D45-8A8E-4470-8E1D-13A86FFDB3EC}"/>
              </a:ext>
            </a:extLst>
          </p:cNvPr>
          <p:cNvSpPr/>
          <p:nvPr/>
        </p:nvSpPr>
        <p:spPr>
          <a:xfrm>
            <a:off x="423563" y="3218795"/>
            <a:ext cx="2156604" cy="2000330"/>
          </a:xfrm>
          <a:prstGeom prst="roundRect">
            <a:avLst>
              <a:gd name="adj" fmla="val 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+mj-lt"/>
              </a:rPr>
              <a:t>Bloqueio da transmissão de arbovírus com mosquitos com a bactéria </a:t>
            </a:r>
            <a:r>
              <a:rPr lang="pt-BR" sz="1400" dirty="0" err="1">
                <a:solidFill>
                  <a:schemeClr val="bg1"/>
                </a:solidFill>
                <a:latin typeface="+mj-lt"/>
              </a:rPr>
              <a:t>Wolbachia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/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8EE33636-8129-40D9-BD14-97182D130D0D}"/>
              </a:ext>
            </a:extLst>
          </p:cNvPr>
          <p:cNvSpPr/>
          <p:nvPr/>
        </p:nvSpPr>
        <p:spPr>
          <a:xfrm>
            <a:off x="2723941" y="3218795"/>
            <a:ext cx="2156604" cy="2000330"/>
          </a:xfrm>
          <a:prstGeom prst="roundRect">
            <a:avLst>
              <a:gd name="adj" fmla="val 6667"/>
            </a:avLst>
          </a:prstGeom>
          <a:solidFill>
            <a:srgbClr val="84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+mj-lt"/>
              </a:rPr>
              <a:t>Redução da população de mosquitos com mosquitos estéreis por radiação.  </a:t>
            </a:r>
          </a:p>
          <a:p>
            <a:pPr algn="ctr"/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0F8D45F5-E3B0-411B-B8D9-63E10A3958BF}"/>
              </a:ext>
            </a:extLst>
          </p:cNvPr>
          <p:cNvSpPr/>
          <p:nvPr/>
        </p:nvSpPr>
        <p:spPr>
          <a:xfrm>
            <a:off x="5024319" y="3218795"/>
            <a:ext cx="2156604" cy="2000330"/>
          </a:xfrm>
          <a:prstGeom prst="roundRect">
            <a:avLst>
              <a:gd name="adj" fmla="val 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+mj-lt"/>
              </a:rPr>
              <a:t>Uso de mosquitos para disseminarem larvicida em seus criadouros e assim eliminar suas larvas e pupas.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E1892897-5450-4D0C-8A0F-236C3106F021}"/>
              </a:ext>
            </a:extLst>
          </p:cNvPr>
          <p:cNvSpPr/>
          <p:nvPr/>
        </p:nvSpPr>
        <p:spPr>
          <a:xfrm>
            <a:off x="7324697" y="3218795"/>
            <a:ext cx="2156604" cy="2047971"/>
          </a:xfrm>
          <a:prstGeom prst="roundRect">
            <a:avLst>
              <a:gd name="adj" fmla="val 6667"/>
            </a:avLst>
          </a:prstGeom>
          <a:solidFill>
            <a:srgbClr val="84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+mj-lt"/>
              </a:rPr>
              <a:t>Metodologia de estratificação de áreas de maior risco para  a transmissão das arboviroses. </a:t>
            </a:r>
          </a:p>
          <a:p>
            <a:pPr algn="ctr"/>
            <a:br>
              <a:rPr lang="pt-BR" sz="1400" dirty="0">
                <a:solidFill>
                  <a:schemeClr val="bg1"/>
                </a:solidFill>
                <a:latin typeface="+mj-lt"/>
              </a:rPr>
            </a:b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7757248E-D103-4A2F-9AE0-005F2CF3FB02}"/>
              </a:ext>
            </a:extLst>
          </p:cNvPr>
          <p:cNvSpPr/>
          <p:nvPr/>
        </p:nvSpPr>
        <p:spPr>
          <a:xfrm>
            <a:off x="9591288" y="3218795"/>
            <a:ext cx="2156604" cy="2000330"/>
          </a:xfrm>
          <a:prstGeom prst="roundRect">
            <a:avLst>
              <a:gd name="adj" fmla="val 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+mj-lt"/>
              </a:rPr>
              <a:t>Rede de Pesquisa </a:t>
            </a:r>
            <a:br>
              <a:rPr lang="pt-BR" sz="1400" dirty="0">
                <a:solidFill>
                  <a:schemeClr val="bg1"/>
                </a:solidFill>
                <a:latin typeface="+mj-lt"/>
              </a:rPr>
            </a:br>
            <a:r>
              <a:rPr lang="pt-BR" sz="1400" dirty="0">
                <a:solidFill>
                  <a:schemeClr val="bg1"/>
                </a:solidFill>
                <a:latin typeface="+mj-lt"/>
              </a:rPr>
              <a:t>Clínica Aplicada para historia natural e reposta terapêutica da </a:t>
            </a:r>
            <a:r>
              <a:rPr lang="pt-BR" sz="1400" dirty="0" err="1">
                <a:solidFill>
                  <a:schemeClr val="bg1"/>
                </a:solidFill>
                <a:latin typeface="+mj-lt"/>
              </a:rPr>
              <a:t>chikungunya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algn="ctr"/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B79087B-CF23-4A51-B668-E6454F5BE5DA}"/>
              </a:ext>
            </a:extLst>
          </p:cNvPr>
          <p:cNvSpPr txBox="1"/>
          <p:nvPr/>
        </p:nvSpPr>
        <p:spPr>
          <a:xfrm>
            <a:off x="468927" y="2355813"/>
            <a:ext cx="1998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2" charset="0"/>
              </a:rPr>
              <a:t>PROJETO</a:t>
            </a:r>
            <a:b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2" charset="0"/>
              </a:rPr>
            </a:b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2" charset="0"/>
              </a:rPr>
              <a:t>WOLBACHIA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A4EE66B-2440-4C80-A20B-F342C0B1337D}"/>
              </a:ext>
            </a:extLst>
          </p:cNvPr>
          <p:cNvSpPr txBox="1"/>
          <p:nvPr/>
        </p:nvSpPr>
        <p:spPr>
          <a:xfrm>
            <a:off x="2723939" y="2355812"/>
            <a:ext cx="2156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rgbClr val="84BD47"/>
                </a:solidFill>
                <a:latin typeface="Montserrat ExtraBold" panose="00000900000000000000" pitchFamily="2" charset="0"/>
              </a:rPr>
              <a:t>PROJETO INSETO ESTÉRIL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1E80E9D-0AE9-4E31-AA1F-EE9EF092EED6}"/>
              </a:ext>
            </a:extLst>
          </p:cNvPr>
          <p:cNvSpPr txBox="1"/>
          <p:nvPr/>
        </p:nvSpPr>
        <p:spPr>
          <a:xfrm>
            <a:off x="7300550" y="2480169"/>
            <a:ext cx="2156604" cy="378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84BD47"/>
                </a:solidFill>
                <a:latin typeface="Montserrat ExtraBold" panose="00000900000000000000" pitchFamily="2" charset="0"/>
              </a:rPr>
              <a:t>ARBOALVO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7D8A171-6D8E-4782-96C0-961BFA1B798F}"/>
              </a:ext>
            </a:extLst>
          </p:cNvPr>
          <p:cNvSpPr txBox="1"/>
          <p:nvPr/>
        </p:nvSpPr>
        <p:spPr>
          <a:xfrm>
            <a:off x="5097201" y="2411512"/>
            <a:ext cx="219701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b="1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pt-BR" dirty="0"/>
              <a:t>ESTAÇÕES </a:t>
            </a:r>
            <a:r>
              <a:rPr lang="pt-BR" sz="1500" dirty="0"/>
              <a:t>DISSEMINADORAS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9A28E63E-C288-4A06-98B5-5ED666A2DBB4}"/>
              </a:ext>
            </a:extLst>
          </p:cNvPr>
          <p:cNvSpPr txBox="1"/>
          <p:nvPr/>
        </p:nvSpPr>
        <p:spPr>
          <a:xfrm>
            <a:off x="9591288" y="2489597"/>
            <a:ext cx="2156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Montserrat ExtraBold" panose="00000900000000000000" pitchFamily="2" charset="0"/>
              </a:rPr>
              <a:t>REPLICK</a:t>
            </a:r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BA93924A-6394-434A-90F3-AF9CF93D337F}"/>
              </a:ext>
            </a:extLst>
          </p:cNvPr>
          <p:cNvSpPr/>
          <p:nvPr/>
        </p:nvSpPr>
        <p:spPr>
          <a:xfrm>
            <a:off x="1377171" y="3131683"/>
            <a:ext cx="181814" cy="8711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599F2698-5F6D-4414-AEC6-E364A8140C04}"/>
              </a:ext>
            </a:extLst>
          </p:cNvPr>
          <p:cNvSpPr/>
          <p:nvPr/>
        </p:nvSpPr>
        <p:spPr>
          <a:xfrm>
            <a:off x="10578683" y="3142457"/>
            <a:ext cx="181814" cy="8711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riângulo isósceles 42">
            <a:extLst>
              <a:ext uri="{FF2B5EF4-FFF2-40B4-BE49-F238E27FC236}">
                <a16:creationId xmlns:a16="http://schemas.microsoft.com/office/drawing/2014/main" id="{2E37E054-C5DD-4761-9B9F-F4323C253B82}"/>
              </a:ext>
            </a:extLst>
          </p:cNvPr>
          <p:cNvSpPr/>
          <p:nvPr/>
        </p:nvSpPr>
        <p:spPr>
          <a:xfrm>
            <a:off x="8258462" y="3131683"/>
            <a:ext cx="181814" cy="87112"/>
          </a:xfrm>
          <a:prstGeom prst="triangle">
            <a:avLst/>
          </a:prstGeom>
          <a:solidFill>
            <a:srgbClr val="84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D4C9D"/>
              </a:solidFill>
            </a:endParaRPr>
          </a:p>
        </p:txBody>
      </p:sp>
      <p:sp>
        <p:nvSpPr>
          <p:cNvPr id="44" name="Triângulo isósceles 43">
            <a:extLst>
              <a:ext uri="{FF2B5EF4-FFF2-40B4-BE49-F238E27FC236}">
                <a16:creationId xmlns:a16="http://schemas.microsoft.com/office/drawing/2014/main" id="{97390C45-BD4D-43CC-83E9-FDC1EABC7C68}"/>
              </a:ext>
            </a:extLst>
          </p:cNvPr>
          <p:cNvSpPr/>
          <p:nvPr/>
        </p:nvSpPr>
        <p:spPr>
          <a:xfrm>
            <a:off x="3711336" y="3131683"/>
            <a:ext cx="181814" cy="87112"/>
          </a:xfrm>
          <a:prstGeom prst="triangle">
            <a:avLst/>
          </a:prstGeom>
          <a:solidFill>
            <a:srgbClr val="84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D4C9D"/>
              </a:solidFill>
            </a:endParaRPr>
          </a:p>
        </p:txBody>
      </p:sp>
      <p:sp>
        <p:nvSpPr>
          <p:cNvPr id="45" name="Triângulo isósceles 44">
            <a:extLst>
              <a:ext uri="{FF2B5EF4-FFF2-40B4-BE49-F238E27FC236}">
                <a16:creationId xmlns:a16="http://schemas.microsoft.com/office/drawing/2014/main" id="{A6D83219-531E-461A-9F32-955CE8BC95A2}"/>
              </a:ext>
            </a:extLst>
          </p:cNvPr>
          <p:cNvSpPr/>
          <p:nvPr/>
        </p:nvSpPr>
        <p:spPr>
          <a:xfrm>
            <a:off x="6005093" y="3131683"/>
            <a:ext cx="181814" cy="8711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6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2D9D1A4-7C9D-413E-A7D7-F9806D0B1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625" y="896151"/>
            <a:ext cx="9628188" cy="511068"/>
          </a:xfrm>
        </p:spPr>
        <p:txBody>
          <a:bodyPr anchor="t" anchorCtr="0">
            <a:noAutofit/>
          </a:bodyPr>
          <a:lstStyle/>
          <a:p>
            <a:r>
              <a:rPr lang="pt-BR" sz="3200" dirty="0">
                <a:latin typeface="Montserrat ExtraBold" panose="00000900000000000000" pitchFamily="2" charset="0"/>
              </a:rPr>
              <a:t>AÇÕES REALIZADAS PELO MS EM 2021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DFA5FE8F-61BD-4660-9C7D-601E74AFD96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5BD3EE5B-6495-4C0C-97C6-6CF8321ED11E}"/>
              </a:ext>
            </a:extLst>
          </p:cNvPr>
          <p:cNvSpPr/>
          <p:nvPr/>
        </p:nvSpPr>
        <p:spPr>
          <a:xfrm>
            <a:off x="615921" y="1730293"/>
            <a:ext cx="2156604" cy="1775591"/>
          </a:xfrm>
          <a:prstGeom prst="roundRect">
            <a:avLst>
              <a:gd name="adj" fmla="val 720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Arial Narrow" panose="020B0604020202020204" pitchFamily="34" charset="0"/>
              </a:rPr>
              <a:t>Missão</a:t>
            </a:r>
            <a:r>
              <a:rPr lang="pt-BR" sz="1400" b="1" dirty="0">
                <a:solidFill>
                  <a:schemeClr val="bg1"/>
                </a:solidFill>
                <a:cs typeface="Arial Narrow" panose="020B0604020202020204" pitchFamily="34" charset="0"/>
              </a:rPr>
              <a:t> </a:t>
            </a:r>
            <a:r>
              <a:rPr lang="pt-BR" sz="1400" dirty="0">
                <a:solidFill>
                  <a:schemeClr val="bg1"/>
                </a:solidFill>
                <a:cs typeface="Arial Narrow" panose="020B0604020202020204" pitchFamily="34" charset="0"/>
              </a:rPr>
              <a:t>no estado do Acre para fortalecer ações de controle vetorial e vigilância das arboviroses.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F8C2073-1D8C-4B7F-B9E5-2ED541F870C2}"/>
              </a:ext>
            </a:extLst>
          </p:cNvPr>
          <p:cNvSpPr/>
          <p:nvPr/>
        </p:nvSpPr>
        <p:spPr>
          <a:xfrm>
            <a:off x="910680" y="4050047"/>
            <a:ext cx="2657454" cy="1775591"/>
          </a:xfrm>
          <a:prstGeom prst="roundRect">
            <a:avLst>
              <a:gd name="adj" fmla="val 7204"/>
            </a:avLst>
          </a:prstGeom>
          <a:solidFill>
            <a:srgbClr val="84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Arial Narrow" panose="020B0604020202020204" pitchFamily="34" charset="0"/>
              </a:rPr>
              <a:t>Encontro da Vigilância de Síndromes Neurológicas por Arbovírus e Planejamento para Integração de Ações da CGARB e da Vigilância em Saúde no Brasil.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77F5526-A2FC-4762-BE4B-53000AF20770}"/>
              </a:ext>
            </a:extLst>
          </p:cNvPr>
          <p:cNvSpPr/>
          <p:nvPr/>
        </p:nvSpPr>
        <p:spPr>
          <a:xfrm>
            <a:off x="3143717" y="1730293"/>
            <a:ext cx="2156604" cy="1775591"/>
          </a:xfrm>
          <a:prstGeom prst="roundRect">
            <a:avLst>
              <a:gd name="adj" fmla="val 720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/>
                </a:solidFill>
                <a:cs typeface="Arial Narrow" panose="020B0604020202020204" pitchFamily="34" charset="0"/>
              </a:rPr>
              <a:t>Capacitações on-line às SES e SMS com mais de 8.400 acessos e 60% do público formado por Agentes de Endemias. 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A998564C-EF9E-472D-8243-9FE6B0057CFF}"/>
              </a:ext>
            </a:extLst>
          </p:cNvPr>
          <p:cNvSpPr/>
          <p:nvPr/>
        </p:nvSpPr>
        <p:spPr>
          <a:xfrm>
            <a:off x="3939326" y="4050047"/>
            <a:ext cx="2156604" cy="1775591"/>
          </a:xfrm>
          <a:prstGeom prst="roundRect">
            <a:avLst>
              <a:gd name="adj" fmla="val 7204"/>
            </a:avLst>
          </a:prstGeom>
          <a:solidFill>
            <a:srgbClr val="84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Arial Narrow" panose="020B0604020202020204" pitchFamily="34" charset="0"/>
              </a:rPr>
              <a:t>Reuniões por videoconferências mensais com equipes das coordenações estaduais de arboviroses. 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A7DF8FB8-DE32-432F-A42D-BA394463D35A}"/>
              </a:ext>
            </a:extLst>
          </p:cNvPr>
          <p:cNvSpPr/>
          <p:nvPr/>
        </p:nvSpPr>
        <p:spPr>
          <a:xfrm>
            <a:off x="5671513" y="1709698"/>
            <a:ext cx="2604146" cy="1775591"/>
          </a:xfrm>
          <a:prstGeom prst="roundRect">
            <a:avLst>
              <a:gd name="adj" fmla="val 720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/>
                </a:solidFill>
                <a:cs typeface="Arial Narrow" panose="020B0604020202020204" pitchFamily="34" charset="0"/>
              </a:rPr>
              <a:t>Reunião sobre o Panorama da Vigilância e Controle das Arboviroses com para planejamento da ampliação da vigilância entomológica por </a:t>
            </a:r>
            <a:r>
              <a:rPr lang="pt-BR" sz="1400" dirty="0" err="1">
                <a:solidFill>
                  <a:schemeClr val="bg1"/>
                </a:solidFill>
                <a:cs typeface="Arial Narrow" panose="020B0604020202020204" pitchFamily="34" charset="0"/>
              </a:rPr>
              <a:t>ovitrampas</a:t>
            </a:r>
            <a:r>
              <a:rPr lang="pt-BR" sz="1400" dirty="0">
                <a:solidFill>
                  <a:schemeClr val="bg1"/>
                </a:solidFill>
                <a:cs typeface="Arial Narrow" panose="020B0604020202020204" pitchFamily="34" charset="0"/>
              </a:rPr>
              <a:t> no País.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36A0961-93EA-4639-8D7B-082692738E3A}"/>
              </a:ext>
            </a:extLst>
          </p:cNvPr>
          <p:cNvSpPr/>
          <p:nvPr/>
        </p:nvSpPr>
        <p:spPr>
          <a:xfrm>
            <a:off x="6756563" y="4029452"/>
            <a:ext cx="2156604" cy="1775591"/>
          </a:xfrm>
          <a:prstGeom prst="roundRect">
            <a:avLst>
              <a:gd name="adj" fmla="val 7204"/>
            </a:avLst>
          </a:prstGeom>
          <a:solidFill>
            <a:srgbClr val="84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/>
                </a:solidFill>
                <a:cs typeface="Arial Narrow" panose="020B0604020202020204" pitchFamily="34" charset="0"/>
              </a:rPr>
              <a:t>Atualização dos Planos Nacionais de Contingência às Emergências de Febre Amarela e de Arboviroses urbanas.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DEA0C72-8082-449A-8991-A2C066CF7891}"/>
              </a:ext>
            </a:extLst>
          </p:cNvPr>
          <p:cNvSpPr/>
          <p:nvPr/>
        </p:nvSpPr>
        <p:spPr>
          <a:xfrm>
            <a:off x="8662209" y="1730293"/>
            <a:ext cx="2156604" cy="1775591"/>
          </a:xfrm>
          <a:prstGeom prst="roundRect">
            <a:avLst>
              <a:gd name="adj" fmla="val 720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Arial Narrow" panose="020B0604020202020204" pitchFamily="34" charset="0"/>
              </a:rPr>
              <a:t>Apoio técnico às SES sobre a destinação adequada do inseticida </a:t>
            </a:r>
            <a:r>
              <a:rPr lang="pt-BR" sz="1400" dirty="0" err="1">
                <a:solidFill>
                  <a:schemeClr val="bg1"/>
                </a:solidFill>
                <a:cs typeface="Arial Narrow" panose="020B0604020202020204" pitchFamily="34" charset="0"/>
              </a:rPr>
              <a:t>Malathion</a:t>
            </a:r>
            <a:r>
              <a:rPr lang="pt-BR" sz="1400" dirty="0">
                <a:solidFill>
                  <a:schemeClr val="bg1"/>
                </a:solidFill>
                <a:cs typeface="Arial Narrow" panose="020B0604020202020204" pitchFamily="34" charset="0"/>
              </a:rPr>
              <a:t>, para minimizar riscos durante a etapa de recolhimento. 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1F063C47-7592-47CA-8B2E-22429A36FC0C}"/>
              </a:ext>
            </a:extLst>
          </p:cNvPr>
          <p:cNvSpPr/>
          <p:nvPr/>
        </p:nvSpPr>
        <p:spPr>
          <a:xfrm>
            <a:off x="9360709" y="4050047"/>
            <a:ext cx="2156604" cy="1775591"/>
          </a:xfrm>
          <a:prstGeom prst="roundRect">
            <a:avLst>
              <a:gd name="adj" fmla="val 7204"/>
            </a:avLst>
          </a:prstGeom>
          <a:solidFill>
            <a:srgbClr val="84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Arial Narrow" panose="020B0604020202020204" pitchFamily="34" charset="0"/>
              </a:rPr>
              <a:t>1º Seminário técnico para o controle de arboviroses transmitidas pelo </a:t>
            </a:r>
            <a:r>
              <a:rPr lang="pt-BR" sz="1400" i="1" dirty="0">
                <a:solidFill>
                  <a:schemeClr val="bg1"/>
                </a:solidFill>
                <a:cs typeface="Arial Narrow" panose="020B0604020202020204" pitchFamily="34" charset="0"/>
              </a:rPr>
              <a:t>Aedes.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6B8F2E5A-741B-413F-BB00-B1AA7EA4FE29}"/>
              </a:ext>
            </a:extLst>
          </p:cNvPr>
          <p:cNvCxnSpPr/>
          <p:nvPr/>
        </p:nvCxnSpPr>
        <p:spPr>
          <a:xfrm>
            <a:off x="0" y="3752850"/>
            <a:ext cx="12192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9B7C4948-77A2-4269-859C-78ACBC8E694C}"/>
              </a:ext>
            </a:extLst>
          </p:cNvPr>
          <p:cNvSpPr/>
          <p:nvPr/>
        </p:nvSpPr>
        <p:spPr>
          <a:xfrm rot="20700000" flipV="1">
            <a:off x="1728189" y="3414741"/>
            <a:ext cx="181814" cy="28640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484D4402-34C2-4EA8-A40A-7E69F9472965}"/>
              </a:ext>
            </a:extLst>
          </p:cNvPr>
          <p:cNvSpPr/>
          <p:nvPr/>
        </p:nvSpPr>
        <p:spPr>
          <a:xfrm rot="20700000" flipV="1">
            <a:off x="4131113" y="3414742"/>
            <a:ext cx="181814" cy="28640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29" name="Triângulo isósceles 28">
            <a:extLst>
              <a:ext uri="{FF2B5EF4-FFF2-40B4-BE49-F238E27FC236}">
                <a16:creationId xmlns:a16="http://schemas.microsoft.com/office/drawing/2014/main" id="{D4D5E58D-B2C9-44E7-AAE2-86BD5729FBB9}"/>
              </a:ext>
            </a:extLst>
          </p:cNvPr>
          <p:cNvSpPr/>
          <p:nvPr/>
        </p:nvSpPr>
        <p:spPr>
          <a:xfrm rot="20700000" flipV="1">
            <a:off x="6936119" y="3410143"/>
            <a:ext cx="181814" cy="28640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0" name="Triângulo isósceles 29">
            <a:extLst>
              <a:ext uri="{FF2B5EF4-FFF2-40B4-BE49-F238E27FC236}">
                <a16:creationId xmlns:a16="http://schemas.microsoft.com/office/drawing/2014/main" id="{73CA9C66-09F8-4D87-A22D-4AFBA66E3B4F}"/>
              </a:ext>
            </a:extLst>
          </p:cNvPr>
          <p:cNvSpPr/>
          <p:nvPr/>
        </p:nvSpPr>
        <p:spPr>
          <a:xfrm rot="20700000" flipV="1">
            <a:off x="9741125" y="3410144"/>
            <a:ext cx="181814" cy="28640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1" name="Triângulo isósceles 30">
            <a:extLst>
              <a:ext uri="{FF2B5EF4-FFF2-40B4-BE49-F238E27FC236}">
                <a16:creationId xmlns:a16="http://schemas.microsoft.com/office/drawing/2014/main" id="{DB521F44-887F-4493-9B3B-D1B5168B5BF5}"/>
              </a:ext>
            </a:extLst>
          </p:cNvPr>
          <p:cNvSpPr/>
          <p:nvPr/>
        </p:nvSpPr>
        <p:spPr>
          <a:xfrm rot="11657832" flipV="1">
            <a:off x="2187780" y="3862404"/>
            <a:ext cx="181814" cy="286405"/>
          </a:xfrm>
          <a:prstGeom prst="triangle">
            <a:avLst/>
          </a:prstGeom>
          <a:solidFill>
            <a:srgbClr val="84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2" name="Triângulo isósceles 31">
            <a:extLst>
              <a:ext uri="{FF2B5EF4-FFF2-40B4-BE49-F238E27FC236}">
                <a16:creationId xmlns:a16="http://schemas.microsoft.com/office/drawing/2014/main" id="{CA6A8338-5982-4BB6-B8D7-33AC3E4E5DB6}"/>
              </a:ext>
            </a:extLst>
          </p:cNvPr>
          <p:cNvSpPr/>
          <p:nvPr/>
        </p:nvSpPr>
        <p:spPr>
          <a:xfrm rot="11657832" flipV="1">
            <a:off x="4931946" y="3862404"/>
            <a:ext cx="181814" cy="286405"/>
          </a:xfrm>
          <a:prstGeom prst="triangle">
            <a:avLst/>
          </a:prstGeom>
          <a:solidFill>
            <a:srgbClr val="84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3" name="Triângulo isósceles 32">
            <a:extLst>
              <a:ext uri="{FF2B5EF4-FFF2-40B4-BE49-F238E27FC236}">
                <a16:creationId xmlns:a16="http://schemas.microsoft.com/office/drawing/2014/main" id="{636DA8AE-B329-4393-8B3E-A07954DAE49A}"/>
              </a:ext>
            </a:extLst>
          </p:cNvPr>
          <p:cNvSpPr/>
          <p:nvPr/>
        </p:nvSpPr>
        <p:spPr>
          <a:xfrm rot="11657832" flipV="1">
            <a:off x="7720419" y="3862402"/>
            <a:ext cx="181814" cy="286405"/>
          </a:xfrm>
          <a:prstGeom prst="triangle">
            <a:avLst/>
          </a:prstGeom>
          <a:solidFill>
            <a:srgbClr val="84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4" name="Triângulo isósceles 33">
            <a:extLst>
              <a:ext uri="{FF2B5EF4-FFF2-40B4-BE49-F238E27FC236}">
                <a16:creationId xmlns:a16="http://schemas.microsoft.com/office/drawing/2014/main" id="{480AE3F4-DCD3-4C91-A957-BAB745C6EC0A}"/>
              </a:ext>
            </a:extLst>
          </p:cNvPr>
          <p:cNvSpPr/>
          <p:nvPr/>
        </p:nvSpPr>
        <p:spPr>
          <a:xfrm rot="11657832" flipV="1">
            <a:off x="10348104" y="3858748"/>
            <a:ext cx="181814" cy="286405"/>
          </a:xfrm>
          <a:prstGeom prst="triangle">
            <a:avLst/>
          </a:prstGeom>
          <a:solidFill>
            <a:srgbClr val="84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81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1_Capa_Template_42x23,5cm.jpg" descr="01_Capa_Template_42x23,5cm.jpg">
            <a:extLst>
              <a:ext uri="{FF2B5EF4-FFF2-40B4-BE49-F238E27FC236}">
                <a16:creationId xmlns:a16="http://schemas.microsoft.com/office/drawing/2014/main" id="{088340B4-6967-4FE6-9EB8-598CD34223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1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365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tângulo: Cantos Arredondados 111">
            <a:extLst>
              <a:ext uri="{FF2B5EF4-FFF2-40B4-BE49-F238E27FC236}">
                <a16:creationId xmlns:a16="http://schemas.microsoft.com/office/drawing/2014/main" id="{28FEF1B4-9FC7-412E-A351-8182C29AA1FD}"/>
              </a:ext>
            </a:extLst>
          </p:cNvPr>
          <p:cNvSpPr/>
          <p:nvPr/>
        </p:nvSpPr>
        <p:spPr>
          <a:xfrm>
            <a:off x="5035906" y="1475876"/>
            <a:ext cx="6089294" cy="3544159"/>
          </a:xfrm>
          <a:prstGeom prst="roundRect">
            <a:avLst>
              <a:gd name="adj" fmla="val 9962"/>
            </a:avLst>
          </a:prstGeom>
          <a:solidFill>
            <a:srgbClr val="2D4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Título 33">
            <a:extLst>
              <a:ext uri="{FF2B5EF4-FFF2-40B4-BE49-F238E27FC236}">
                <a16:creationId xmlns:a16="http://schemas.microsoft.com/office/drawing/2014/main" id="{F4121741-966F-4871-B126-58C88E3FD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753" y="2111101"/>
            <a:ext cx="3902431" cy="2060848"/>
          </a:xfrm>
        </p:spPr>
        <p:txBody>
          <a:bodyPr anchor="t" anchorCtr="0">
            <a:normAutofit/>
          </a:bodyPr>
          <a:lstStyle/>
          <a:p>
            <a:r>
              <a:rPr lang="pt-BR" dirty="0">
                <a:solidFill>
                  <a:srgbClr val="2D4C9D"/>
                </a:solidFill>
                <a:latin typeface="Montserrat ExtraBold" panose="00000900000000000000" pitchFamily="2" charset="0"/>
              </a:rPr>
              <a:t>COMBATE AO </a:t>
            </a:r>
            <a:r>
              <a:rPr lang="pt-BR" i="1" dirty="0">
                <a:solidFill>
                  <a:srgbClr val="2D4C9D"/>
                </a:solidFill>
                <a:latin typeface="Montserrat ExtraBold" panose="00000900000000000000" pitchFamily="2" charset="0"/>
              </a:rPr>
              <a:t>AEDES AEGYPTI </a:t>
            </a:r>
          </a:p>
        </p:txBody>
      </p:sp>
      <p:sp>
        <p:nvSpPr>
          <p:cNvPr id="69" name="Espaço Reservado para Texto 68">
            <a:extLst>
              <a:ext uri="{FF2B5EF4-FFF2-40B4-BE49-F238E27FC236}">
                <a16:creationId xmlns:a16="http://schemas.microsoft.com/office/drawing/2014/main" id="{A030ECAB-FD5C-48B3-B629-7E7A0542DA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32628" y="1990090"/>
            <a:ext cx="4895850" cy="2302871"/>
          </a:xfrm>
        </p:spPr>
        <p:txBody>
          <a:bodyPr/>
          <a:lstStyle/>
          <a:p>
            <a:r>
              <a:rPr lang="pt-BR" sz="2400" b="1" dirty="0">
                <a:solidFill>
                  <a:schemeClr val="bg1"/>
                </a:solidFill>
                <a:latin typeface="+mn-lt"/>
                <a:ea typeface="Gadugi" panose="020B0502040204020203" pitchFamily="34" charset="0"/>
              </a:rPr>
              <a:t>O controle da Dengue, Chikungunya e Zika é prioridade para o Governo Federal, </a:t>
            </a:r>
            <a:r>
              <a:rPr lang="pt-BR" sz="2400" dirty="0">
                <a:solidFill>
                  <a:schemeClr val="bg1"/>
                </a:solidFill>
                <a:latin typeface="+mn-lt"/>
                <a:ea typeface="Gadugi" panose="020B0502040204020203" pitchFamily="34" charset="0"/>
              </a:rPr>
              <a:t>que apoia ações de combate ao mosquito durante todo o ano e devem ser prioridade para todos</a:t>
            </a:r>
          </a:p>
          <a:p>
            <a:endParaRPr lang="pt-BR" sz="2400" dirty="0">
              <a:solidFill>
                <a:schemeClr val="bg1"/>
              </a:solidFill>
              <a:latin typeface="+mn-lt"/>
              <a:ea typeface="Gadugi" panose="020B0502040204020203" pitchFamily="34" charset="0"/>
            </a:endParaRPr>
          </a:p>
        </p:txBody>
      </p:sp>
      <p:pic>
        <p:nvPicPr>
          <p:cNvPr id="115" name="Imagem 114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47A3B5AC-F255-4F35-9725-27BD210B3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92" y="4407336"/>
            <a:ext cx="4634921" cy="12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8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B103CF2E-19C2-4C6F-8CAA-73D445E5D407}"/>
              </a:ext>
            </a:extLst>
          </p:cNvPr>
          <p:cNvSpPr/>
          <p:nvPr/>
        </p:nvSpPr>
        <p:spPr>
          <a:xfrm>
            <a:off x="5722144" y="609600"/>
            <a:ext cx="6469856" cy="561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Título 33">
            <a:extLst>
              <a:ext uri="{FF2B5EF4-FFF2-40B4-BE49-F238E27FC236}">
                <a16:creationId xmlns:a16="http://schemas.microsoft.com/office/drawing/2014/main" id="{F4121741-966F-4871-B126-58C88E3FD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378" y="1622584"/>
            <a:ext cx="5145741" cy="1405220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solidFill>
                  <a:srgbClr val="2D4C9D"/>
                </a:solidFill>
                <a:latin typeface="Montserrat ExtraBold" panose="00000900000000000000" pitchFamily="2" charset="0"/>
              </a:rPr>
              <a:t>COMBATE AO </a:t>
            </a:r>
            <a:r>
              <a:rPr lang="pt-BR" i="1" dirty="0">
                <a:solidFill>
                  <a:srgbClr val="2D4C9D"/>
                </a:solidFill>
                <a:latin typeface="Montserrat ExtraBold" panose="00000900000000000000" pitchFamily="2" charset="0"/>
              </a:rPr>
              <a:t>AEDES AEGYPTI</a:t>
            </a:r>
          </a:p>
        </p:txBody>
      </p:sp>
      <p:sp>
        <p:nvSpPr>
          <p:cNvPr id="69" name="Espaço Reservado para Texto 68">
            <a:extLst>
              <a:ext uri="{FF2B5EF4-FFF2-40B4-BE49-F238E27FC236}">
                <a16:creationId xmlns:a16="http://schemas.microsoft.com/office/drawing/2014/main" id="{A030ECAB-FD5C-48B3-B629-7E7A0542DA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918" y="3027805"/>
            <a:ext cx="4769223" cy="1214434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+mn-lt"/>
                <a:cs typeface="Arial Narrow"/>
              </a:rPr>
              <a:t>Em 2021 há 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 Narrow"/>
              </a:rPr>
              <a:t>tendência de redução do número de casos em relação ao mesmo período de 2020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+mn-lt"/>
                <a:cs typeface="Arial Narrow"/>
              </a:rPr>
              <a:t>, porém alguns estados e municípios registram aumento.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00387A-42AE-4E58-9218-34623D2533AD}"/>
              </a:ext>
            </a:extLst>
          </p:cNvPr>
          <p:cNvSpPr txBox="1"/>
          <p:nvPr/>
        </p:nvSpPr>
        <p:spPr>
          <a:xfrm>
            <a:off x="6305550" y="1336399"/>
            <a:ext cx="42185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pt-BR" sz="2000" b="1" dirty="0">
                <a:solidFill>
                  <a:srgbClr val="D4305A"/>
                </a:solidFill>
                <a:latin typeface="Montserrat SemiBold" panose="00000700000000000000" pitchFamily="2" charset="0"/>
                <a:cs typeface="Arial Narrow"/>
              </a:rPr>
              <a:t>Contribui para o aumento da transmissão das doenças: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C139A11-7A90-425C-B0B6-0299094B00EF}"/>
              </a:ext>
            </a:extLst>
          </p:cNvPr>
          <p:cNvSpPr txBox="1"/>
          <p:nvPr/>
        </p:nvSpPr>
        <p:spPr>
          <a:xfrm>
            <a:off x="7144869" y="2636903"/>
            <a:ext cx="463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pt-BR" sz="1800" b="1" dirty="0">
                <a:solidFill>
                  <a:schemeClr val="bg2">
                    <a:lumMod val="25000"/>
                  </a:schemeClr>
                </a:solidFill>
                <a:cs typeface="Arial Narrow"/>
              </a:rPr>
              <a:t>Acúmulo de água e altas temperaturas;</a:t>
            </a:r>
            <a:endParaRPr lang="pt-BR" sz="1800" dirty="0">
              <a:solidFill>
                <a:schemeClr val="bg2">
                  <a:lumMod val="25000"/>
                </a:schemeClr>
              </a:solidFill>
              <a:cs typeface="Arial Narrow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BCE546F-7F53-4D4D-98A5-23D34672B714}"/>
              </a:ext>
            </a:extLst>
          </p:cNvPr>
          <p:cNvSpPr/>
          <p:nvPr/>
        </p:nvSpPr>
        <p:spPr>
          <a:xfrm>
            <a:off x="6277853" y="2429067"/>
            <a:ext cx="785004" cy="785004"/>
          </a:xfrm>
          <a:prstGeom prst="ellipse">
            <a:avLst/>
          </a:prstGeom>
          <a:solidFill>
            <a:srgbClr val="D43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Montserrat ExtraBold" panose="00000900000000000000" pitchFamily="2" charset="0"/>
              </a:rPr>
              <a:t>01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6F2E6FF-9F2D-460A-8DF0-B5DCB5D3B8E2}"/>
              </a:ext>
            </a:extLst>
          </p:cNvPr>
          <p:cNvSpPr/>
          <p:nvPr/>
        </p:nvSpPr>
        <p:spPr>
          <a:xfrm>
            <a:off x="6277853" y="3323339"/>
            <a:ext cx="785004" cy="785004"/>
          </a:xfrm>
          <a:prstGeom prst="ellipse">
            <a:avLst/>
          </a:prstGeom>
          <a:solidFill>
            <a:srgbClr val="D43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Montserrat ExtraBold" panose="00000900000000000000" pitchFamily="2" charset="0"/>
              </a:rPr>
              <a:t>02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8A3C676-58EB-4D9A-B8BB-4BCDA5D7972D}"/>
              </a:ext>
            </a:extLst>
          </p:cNvPr>
          <p:cNvSpPr/>
          <p:nvPr/>
        </p:nvSpPr>
        <p:spPr>
          <a:xfrm>
            <a:off x="6277853" y="4242238"/>
            <a:ext cx="785004" cy="785004"/>
          </a:xfrm>
          <a:prstGeom prst="ellipse">
            <a:avLst/>
          </a:prstGeom>
          <a:solidFill>
            <a:srgbClr val="D43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Montserrat ExtraBold" panose="00000900000000000000" pitchFamily="2" charset="0"/>
              </a:rPr>
              <a:t>03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023BA38-B80F-4137-92C9-228561A672E4}"/>
              </a:ext>
            </a:extLst>
          </p:cNvPr>
          <p:cNvSpPr txBox="1"/>
          <p:nvPr/>
        </p:nvSpPr>
        <p:spPr>
          <a:xfrm>
            <a:off x="7144870" y="3392675"/>
            <a:ext cx="432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pt-BR" sz="1800" b="1" dirty="0">
                <a:solidFill>
                  <a:schemeClr val="bg2">
                    <a:lumMod val="25000"/>
                  </a:schemeClr>
                </a:solidFill>
                <a:cs typeface="Arial Narrow"/>
              </a:rPr>
              <a:t>Grande número de pessoas suscetíveis às doenças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cs typeface="Arial Narrow"/>
              </a:rPr>
              <a:t>;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cs typeface="Arial Narrow"/>
              </a:rPr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C2CFFB1-B71D-4233-BDE0-6A951B4ED5F4}"/>
              </a:ext>
            </a:extLst>
          </p:cNvPr>
          <p:cNvSpPr txBox="1"/>
          <p:nvPr/>
        </p:nvSpPr>
        <p:spPr>
          <a:xfrm>
            <a:off x="7144869" y="4311574"/>
            <a:ext cx="4725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pt-BR" sz="1800" b="1" dirty="0">
                <a:solidFill>
                  <a:schemeClr val="bg2">
                    <a:lumMod val="25000"/>
                  </a:schemeClr>
                </a:solidFill>
                <a:cs typeface="Arial Narrow"/>
              </a:rPr>
              <a:t>No caso da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cs typeface="Arial Narrow"/>
              </a:rPr>
              <a:t>Dengue, a</a:t>
            </a:r>
            <a:r>
              <a:rPr lang="pt-BR" sz="1800" b="1" dirty="0">
                <a:solidFill>
                  <a:schemeClr val="bg2">
                    <a:lumMod val="25000"/>
                  </a:schemeClr>
                </a:solidFill>
                <a:cs typeface="Arial Narrow"/>
              </a:rPr>
              <a:t> mudança na circulação dos 4 tipos de vírus.</a:t>
            </a:r>
            <a:endParaRPr lang="pt-BR" sz="1800" dirty="0">
              <a:solidFill>
                <a:schemeClr val="bg2">
                  <a:lumMod val="25000"/>
                </a:schemeClr>
              </a:solidFill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4721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>
            <a:extLst>
              <a:ext uri="{FF2B5EF4-FFF2-40B4-BE49-F238E27FC236}">
                <a16:creationId xmlns:a16="http://schemas.microsoft.com/office/drawing/2014/main" id="{85676D87-D20B-4146-8B39-3DC56609EF15}"/>
              </a:ext>
            </a:extLst>
          </p:cNvPr>
          <p:cNvSpPr/>
          <p:nvPr/>
        </p:nvSpPr>
        <p:spPr>
          <a:xfrm>
            <a:off x="0" y="602191"/>
            <a:ext cx="6096000" cy="561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1">
            <a:extLst>
              <a:ext uri="{FF2B5EF4-FFF2-40B4-BE49-F238E27FC236}">
                <a16:creationId xmlns:a16="http://schemas.microsoft.com/office/drawing/2014/main" id="{F42B3BE6-B9D6-804D-84A1-CAE54313EE0C}"/>
              </a:ext>
            </a:extLst>
          </p:cNvPr>
          <p:cNvSpPr txBox="1">
            <a:spLocks/>
          </p:cNvSpPr>
          <p:nvPr/>
        </p:nvSpPr>
        <p:spPr>
          <a:xfrm>
            <a:off x="11727611" y="6579970"/>
            <a:ext cx="464389" cy="27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5FE8F-61BD-4660-9C7D-601E74AFD966}" type="slidenum">
              <a:rPr lang="en-US" b="0" smtClean="0"/>
              <a:pPr/>
              <a:t>4</a:t>
            </a:fld>
            <a:endParaRPr lang="en-US" b="0" dirty="0"/>
          </a:p>
        </p:txBody>
      </p:sp>
      <p:sp>
        <p:nvSpPr>
          <p:cNvPr id="33" name="CaixaDeTexto 6">
            <a:extLst>
              <a:ext uri="{FF2B5EF4-FFF2-40B4-BE49-F238E27FC236}">
                <a16:creationId xmlns:a16="http://schemas.microsoft.com/office/drawing/2014/main" id="{7320028D-43AE-4F39-B5F7-79F056EFA9C4}"/>
              </a:ext>
            </a:extLst>
          </p:cNvPr>
          <p:cNvSpPr txBox="1"/>
          <p:nvPr/>
        </p:nvSpPr>
        <p:spPr>
          <a:xfrm>
            <a:off x="618342" y="4058093"/>
            <a:ext cx="444472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37"/>
            <a:r>
              <a:rPr lang="pt-BR" sz="1000" dirty="0">
                <a:latin typeface="Arial Narrow" panose="020B0604020202020204" pitchFamily="34" charset="0"/>
              </a:rPr>
              <a:t>*2021: dados referentes a SE 1 a 45. Fonte: Sinan on-line, banco atualizado em 17/11/2021.</a:t>
            </a:r>
            <a:endParaRPr lang="pt-BR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DB4734D-2C00-4B01-BB8B-963FA13ED989}"/>
              </a:ext>
            </a:extLst>
          </p:cNvPr>
          <p:cNvSpPr/>
          <p:nvPr/>
        </p:nvSpPr>
        <p:spPr>
          <a:xfrm>
            <a:off x="618342" y="2426739"/>
            <a:ext cx="1719416" cy="4615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500" b="1" dirty="0">
                <a:solidFill>
                  <a:schemeClr val="bg1"/>
                </a:solidFill>
                <a:latin typeface="Montserrat ExtraBold" panose="00000900000000000000" pitchFamily="2" charset="0"/>
              </a:rPr>
              <a:t>DENGUE</a:t>
            </a:r>
            <a:endParaRPr lang="pt-BR" sz="2500" b="1" dirty="0">
              <a:latin typeface="Montserrat ExtraBold" panose="00000900000000000000" pitchFamily="2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2FF1C0F-07E2-47EE-88AE-3C3A1B99BF85}"/>
              </a:ext>
            </a:extLst>
          </p:cNvPr>
          <p:cNvSpPr/>
          <p:nvPr/>
        </p:nvSpPr>
        <p:spPr>
          <a:xfrm>
            <a:off x="565818" y="3207866"/>
            <a:ext cx="2404531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pt-BR" sz="1700" b="1" dirty="0">
                <a:solidFill>
                  <a:schemeClr val="tx2"/>
                </a:solidFill>
                <a:cs typeface="Arial Narrow"/>
              </a:rPr>
              <a:t>Nº de casos prováveis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6614E115-BCEA-4444-8F3C-AAFF2F60FD3C}"/>
              </a:ext>
            </a:extLst>
          </p:cNvPr>
          <p:cNvCxnSpPr>
            <a:cxnSpLocks/>
          </p:cNvCxnSpPr>
          <p:nvPr/>
        </p:nvCxnSpPr>
        <p:spPr>
          <a:xfrm>
            <a:off x="650366" y="3582346"/>
            <a:ext cx="2212288" cy="0"/>
          </a:xfrm>
          <a:prstGeom prst="line">
            <a:avLst/>
          </a:prstGeom>
          <a:ln w="28575">
            <a:solidFill>
              <a:srgbClr val="60C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66CE67AE-C732-47B9-B9BA-B43302C4C038}"/>
              </a:ext>
            </a:extLst>
          </p:cNvPr>
          <p:cNvSpPr/>
          <p:nvPr/>
        </p:nvSpPr>
        <p:spPr>
          <a:xfrm>
            <a:off x="650366" y="3616214"/>
            <a:ext cx="2194654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pt-BR" sz="1700" b="1" dirty="0">
                <a:solidFill>
                  <a:schemeClr val="tx2"/>
                </a:solidFill>
                <a:cs typeface="Arial Narrow"/>
              </a:rPr>
              <a:t>População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47D3240-1949-4137-899C-BCD6062563C7}"/>
              </a:ext>
            </a:extLst>
          </p:cNvPr>
          <p:cNvSpPr/>
          <p:nvPr/>
        </p:nvSpPr>
        <p:spPr>
          <a:xfrm>
            <a:off x="3141410" y="3404604"/>
            <a:ext cx="2268791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pt-BR" sz="1700" b="1" dirty="0">
                <a:solidFill>
                  <a:schemeClr val="tx2"/>
                </a:solidFill>
                <a:cs typeface="Arial Narrow"/>
              </a:rPr>
              <a:t>100 mil habitantes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33D1B46-8A24-48B3-BC13-3E80BB0000EB}"/>
              </a:ext>
            </a:extLst>
          </p:cNvPr>
          <p:cNvSpPr/>
          <p:nvPr/>
        </p:nvSpPr>
        <p:spPr>
          <a:xfrm>
            <a:off x="2984637" y="3379201"/>
            <a:ext cx="281797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pt-BR" sz="2200" b="1" dirty="0">
                <a:solidFill>
                  <a:srgbClr val="60C1C9"/>
                </a:solidFill>
                <a:cs typeface="Arial Narrow"/>
              </a:rPr>
              <a:t>X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03BF90E-40C2-4C40-8478-235D1FFD626E}"/>
              </a:ext>
            </a:extLst>
          </p:cNvPr>
          <p:cNvGrpSpPr/>
          <p:nvPr/>
        </p:nvGrpSpPr>
        <p:grpSpPr>
          <a:xfrm>
            <a:off x="6315292" y="975712"/>
            <a:ext cx="5197984" cy="5077290"/>
            <a:chOff x="6408601" y="842929"/>
            <a:chExt cx="5319009" cy="5195504"/>
          </a:xfrm>
        </p:grpSpPr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D5B4793E-95B8-4D9E-ADC2-EDEB48889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54" r="2806"/>
            <a:stretch/>
          </p:blipFill>
          <p:spPr>
            <a:xfrm>
              <a:off x="6771735" y="842929"/>
              <a:ext cx="4955875" cy="5038791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3B4CE094-5536-4E2F-86B5-D253EF50F67D}"/>
                </a:ext>
              </a:extLst>
            </p:cNvPr>
            <p:cNvSpPr/>
            <p:nvPr/>
          </p:nvSpPr>
          <p:spPr>
            <a:xfrm>
              <a:off x="6771735" y="3810088"/>
              <a:ext cx="1938210" cy="1236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17F306C-B08A-4D10-80B7-813382E1C0FD}"/>
                </a:ext>
              </a:extLst>
            </p:cNvPr>
            <p:cNvSpPr/>
            <p:nvPr/>
          </p:nvSpPr>
          <p:spPr>
            <a:xfrm>
              <a:off x="6771734" y="5167223"/>
              <a:ext cx="1938211" cy="714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D60C1347-158A-436E-AF39-26A6E2EB9E77}"/>
                </a:ext>
              </a:extLst>
            </p:cNvPr>
            <p:cNvSpPr/>
            <p:nvPr/>
          </p:nvSpPr>
          <p:spPr>
            <a:xfrm>
              <a:off x="6408601" y="5516592"/>
              <a:ext cx="2520248" cy="521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B0460397-4D72-4891-BC99-D180125DF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210" y="4876295"/>
            <a:ext cx="941394" cy="730201"/>
          </a:xfrm>
          <a:prstGeom prst="rect">
            <a:avLst/>
          </a:prstGeom>
        </p:spPr>
      </p:pic>
      <p:sp>
        <p:nvSpPr>
          <p:cNvPr id="24" name="Título 2">
            <a:extLst>
              <a:ext uri="{FF2B5EF4-FFF2-40B4-BE49-F238E27FC236}">
                <a16:creationId xmlns:a16="http://schemas.microsoft.com/office/drawing/2014/main" id="{3CC50A6F-510E-4DF1-A2E8-BCAD749830BA}"/>
              </a:ext>
            </a:extLst>
          </p:cNvPr>
          <p:cNvSpPr txBox="1">
            <a:spLocks/>
          </p:cNvSpPr>
          <p:nvPr/>
        </p:nvSpPr>
        <p:spPr>
          <a:xfrm>
            <a:off x="539940" y="1858842"/>
            <a:ext cx="5159490" cy="46153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300" dirty="0">
                <a:solidFill>
                  <a:srgbClr val="2D4C9D"/>
                </a:solidFill>
                <a:latin typeface="Montserrat ExtraBold" panose="00000900000000000000" pitchFamily="2" charset="0"/>
              </a:rPr>
              <a:t>TAXA DE INCIDÊNCIA</a:t>
            </a:r>
          </a:p>
        </p:txBody>
      </p:sp>
    </p:spTree>
    <p:extLst>
      <p:ext uri="{BB962C8B-B14F-4D97-AF65-F5344CB8AC3E}">
        <p14:creationId xmlns:p14="http://schemas.microsoft.com/office/powerpoint/2010/main" val="210833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1">
            <a:extLst>
              <a:ext uri="{FF2B5EF4-FFF2-40B4-BE49-F238E27FC236}">
                <a16:creationId xmlns:a16="http://schemas.microsoft.com/office/drawing/2014/main" id="{F42B3BE6-B9D6-804D-84A1-CAE54313EE0C}"/>
              </a:ext>
            </a:extLst>
          </p:cNvPr>
          <p:cNvSpPr txBox="1">
            <a:spLocks/>
          </p:cNvSpPr>
          <p:nvPr/>
        </p:nvSpPr>
        <p:spPr>
          <a:xfrm>
            <a:off x="11727611" y="6579970"/>
            <a:ext cx="464389" cy="27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5FE8F-61BD-4660-9C7D-601E74AFD966}" type="slidenum">
              <a:rPr lang="en-US" b="0" smtClean="0"/>
              <a:pPr/>
              <a:t>5</a:t>
            </a:fld>
            <a:endParaRPr lang="en-US" b="0" dirty="0"/>
          </a:p>
        </p:txBody>
      </p:sp>
      <p:sp>
        <p:nvSpPr>
          <p:cNvPr id="10" name="CaixaDeTexto 6">
            <a:extLst>
              <a:ext uri="{FF2B5EF4-FFF2-40B4-BE49-F238E27FC236}">
                <a16:creationId xmlns:a16="http://schemas.microsoft.com/office/drawing/2014/main" id="{7320028D-43AE-4F39-B5F7-79F056EFA9C4}"/>
              </a:ext>
            </a:extLst>
          </p:cNvPr>
          <p:cNvSpPr txBox="1"/>
          <p:nvPr/>
        </p:nvSpPr>
        <p:spPr>
          <a:xfrm>
            <a:off x="5326034" y="5716416"/>
            <a:ext cx="5332997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37"/>
            <a:r>
              <a:rPr lang="pt-BR" sz="1000" dirty="0">
                <a:latin typeface="Arial Narrow" panose="020B0604020202020204" pitchFamily="34" charset="0"/>
              </a:rPr>
              <a:t>*2021: dados referentes a SE 1 a 45. Fonte: Sinan on-line, banco atualizado em 17/11/2021.</a:t>
            </a:r>
            <a:endParaRPr lang="pt-BR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5330718-B2EF-4DCC-90F1-35BB95D4CF22}"/>
              </a:ext>
            </a:extLst>
          </p:cNvPr>
          <p:cNvSpPr/>
          <p:nvPr/>
        </p:nvSpPr>
        <p:spPr>
          <a:xfrm>
            <a:off x="0" y="609600"/>
            <a:ext cx="5010150" cy="561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4CF0728-3C57-4DDD-80A1-CA36D5F41A87}"/>
              </a:ext>
            </a:extLst>
          </p:cNvPr>
          <p:cNvSpPr/>
          <p:nvPr/>
        </p:nvSpPr>
        <p:spPr>
          <a:xfrm>
            <a:off x="618342" y="3192987"/>
            <a:ext cx="380047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r>
              <a:rPr lang="pt-BR" sz="2400" b="1" dirty="0">
                <a:solidFill>
                  <a:schemeClr val="tx2"/>
                </a:solidFill>
                <a:cs typeface="Arial Narrow"/>
              </a:rPr>
              <a:t>Estados que apresentaram aumento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BF7373CB-E11A-45BC-9A42-334B63E02D7A}"/>
              </a:ext>
            </a:extLst>
          </p:cNvPr>
          <p:cNvCxnSpPr>
            <a:cxnSpLocks/>
          </p:cNvCxnSpPr>
          <p:nvPr/>
        </p:nvCxnSpPr>
        <p:spPr>
          <a:xfrm>
            <a:off x="685016" y="4170700"/>
            <a:ext cx="3400425" cy="0"/>
          </a:xfrm>
          <a:prstGeom prst="line">
            <a:avLst/>
          </a:prstGeom>
          <a:ln w="28575">
            <a:solidFill>
              <a:srgbClr val="60C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C52A262-6DDF-4D82-AFF0-BA481940E45D}"/>
              </a:ext>
            </a:extLst>
          </p:cNvPr>
          <p:cNvSpPr/>
          <p:nvPr/>
        </p:nvSpPr>
        <p:spPr>
          <a:xfrm>
            <a:off x="618342" y="2254103"/>
            <a:ext cx="2614224" cy="75065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chemeClr val="bg1"/>
                </a:solidFill>
                <a:latin typeface="Montserrat ExtraBold" panose="00000900000000000000" pitchFamily="2" charset="0"/>
              </a:rPr>
              <a:t>DENGUE</a:t>
            </a:r>
            <a:endParaRPr lang="pt-BR" sz="4000" b="1" dirty="0">
              <a:latin typeface="Montserrat ExtraBold" panose="00000900000000000000" pitchFamily="2" charset="0"/>
            </a:endParaRPr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532F2A46-B32D-43EE-A927-22CE5741F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483620"/>
              </p:ext>
            </p:extLst>
          </p:nvPr>
        </p:nvGraphicFramePr>
        <p:xfrm>
          <a:off x="5410701" y="1358893"/>
          <a:ext cx="6268517" cy="4294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726">
                  <a:extLst>
                    <a:ext uri="{9D8B030D-6E8A-4147-A177-3AD203B41FA5}">
                      <a16:colId xmlns:a16="http://schemas.microsoft.com/office/drawing/2014/main" val="513430892"/>
                    </a:ext>
                  </a:extLst>
                </a:gridCol>
                <a:gridCol w="1007441">
                  <a:extLst>
                    <a:ext uri="{9D8B030D-6E8A-4147-A177-3AD203B41FA5}">
                      <a16:colId xmlns:a16="http://schemas.microsoft.com/office/drawing/2014/main" val="4076691983"/>
                    </a:ext>
                  </a:extLst>
                </a:gridCol>
                <a:gridCol w="1483175">
                  <a:extLst>
                    <a:ext uri="{9D8B030D-6E8A-4147-A177-3AD203B41FA5}">
                      <a16:colId xmlns:a16="http://schemas.microsoft.com/office/drawing/2014/main" val="1574732298"/>
                    </a:ext>
                  </a:extLst>
                </a:gridCol>
                <a:gridCol w="1483175">
                  <a:extLst>
                    <a:ext uri="{9D8B030D-6E8A-4147-A177-3AD203B41FA5}">
                      <a16:colId xmlns:a16="http://schemas.microsoft.com/office/drawing/2014/main" val="3485539620"/>
                    </a:ext>
                  </a:extLst>
                </a:gridCol>
              </a:tblGrid>
              <a:tr h="48471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Unidades da Federação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pt-BR" sz="8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>
                    <a:solidFill>
                      <a:srgbClr val="D430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pt-BR" sz="8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>
                    <a:solidFill>
                      <a:srgbClr val="D430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Variação</a:t>
                      </a:r>
                      <a:endParaRPr lang="pt-BR" sz="8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>
                    <a:solidFill>
                      <a:srgbClr val="D430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73330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Amapá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354,7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89611946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Alagoas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2.215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6.357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187,0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365204506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Rio Grande do Sul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3.958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9.978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152,1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175968157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Acre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5.618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13.893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147,3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3587521087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Paraíba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6.386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14.078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120,5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184517593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Tocantins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1.831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3.723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103,3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1757525549"/>
                  </a:ext>
                </a:extLst>
              </a:tr>
              <a:tr h="313266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Pernambuco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18.968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35.928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89,4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805830731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Santa Catarina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11.704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19.874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69,8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4260303532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Piauí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2.137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3.349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56,7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2139270721"/>
                  </a:ext>
                </a:extLst>
              </a:tr>
              <a:tr h="313266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Amazonas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5.146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7.844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52,4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2877563875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Ceará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23.432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35.286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50,6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1259747284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Espírito Santo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7.289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/>
                        </a:rPr>
                        <a:t>7.920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1880293188"/>
                  </a:ext>
                </a:extLst>
              </a:tr>
            </a:tbl>
          </a:graphicData>
        </a:graphic>
      </p:graphicFrame>
      <p:sp>
        <p:nvSpPr>
          <p:cNvPr id="22" name="Título 2">
            <a:extLst>
              <a:ext uri="{FF2B5EF4-FFF2-40B4-BE49-F238E27FC236}">
                <a16:creationId xmlns:a16="http://schemas.microsoft.com/office/drawing/2014/main" id="{474E17ED-6655-44F7-9D1F-436F4527A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0701" y="876304"/>
            <a:ext cx="6268517" cy="258228"/>
          </a:xfrm>
        </p:spPr>
        <p:txBody>
          <a:bodyPr anchor="t" anchorCtr="0">
            <a:noAutofit/>
          </a:bodyPr>
          <a:lstStyle/>
          <a:p>
            <a:pPr lvl="0"/>
            <a:r>
              <a:rPr lang="pt-BR" sz="1600" dirty="0">
                <a:solidFill>
                  <a:srgbClr val="2D4C9D"/>
                </a:solidFill>
                <a:latin typeface="Montserrat ExtraBold" panose="00000900000000000000" pitchFamily="2" charset="0"/>
              </a:rPr>
              <a:t>12 ESTADOS COM MAIOR VARIAÇÃO ENTRE 2020 E 2021</a:t>
            </a:r>
          </a:p>
        </p:txBody>
      </p:sp>
    </p:spTree>
    <p:extLst>
      <p:ext uri="{BB962C8B-B14F-4D97-AF65-F5344CB8AC3E}">
        <p14:creationId xmlns:p14="http://schemas.microsoft.com/office/powerpoint/2010/main" val="389382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1">
            <a:extLst>
              <a:ext uri="{FF2B5EF4-FFF2-40B4-BE49-F238E27FC236}">
                <a16:creationId xmlns:a16="http://schemas.microsoft.com/office/drawing/2014/main" id="{1C3789A2-E526-9945-9E6D-C7265FB29090}"/>
              </a:ext>
            </a:extLst>
          </p:cNvPr>
          <p:cNvSpPr txBox="1">
            <a:spLocks/>
          </p:cNvSpPr>
          <p:nvPr/>
        </p:nvSpPr>
        <p:spPr>
          <a:xfrm>
            <a:off x="11727611" y="6587853"/>
            <a:ext cx="464389" cy="27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0" i="0" kern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5FE8F-61BD-4660-9C7D-601E74AFD96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C661B75-E25F-4932-A780-561128416195}"/>
              </a:ext>
            </a:extLst>
          </p:cNvPr>
          <p:cNvSpPr/>
          <p:nvPr/>
        </p:nvSpPr>
        <p:spPr>
          <a:xfrm>
            <a:off x="0" y="609600"/>
            <a:ext cx="6096000" cy="561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6">
            <a:extLst>
              <a:ext uri="{FF2B5EF4-FFF2-40B4-BE49-F238E27FC236}">
                <a16:creationId xmlns:a16="http://schemas.microsoft.com/office/drawing/2014/main" id="{9A60DC52-7A55-433F-A440-211B24C12F43}"/>
              </a:ext>
            </a:extLst>
          </p:cNvPr>
          <p:cNvSpPr txBox="1"/>
          <p:nvPr/>
        </p:nvSpPr>
        <p:spPr>
          <a:xfrm>
            <a:off x="618342" y="4079574"/>
            <a:ext cx="4453191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37"/>
            <a:r>
              <a:rPr lang="pt-BR" sz="1000" dirty="0">
                <a:latin typeface="Arial Narrow" panose="020B0604020202020204" pitchFamily="34" charset="0"/>
              </a:rPr>
              <a:t>*2021: dados referentes a SE 1 a 45. Fonte: Sinan on-line, banco atualizado em 17/11/2021.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95E5E95-7E5C-49BF-A0FE-C51FAF127A65}"/>
              </a:ext>
            </a:extLst>
          </p:cNvPr>
          <p:cNvSpPr/>
          <p:nvPr/>
        </p:nvSpPr>
        <p:spPr>
          <a:xfrm>
            <a:off x="565818" y="3207866"/>
            <a:ext cx="2404531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pt-BR" sz="1700" b="1" dirty="0">
                <a:solidFill>
                  <a:schemeClr val="tx2"/>
                </a:solidFill>
                <a:cs typeface="Arial Narrow"/>
              </a:rPr>
              <a:t>Nº de casos prováveis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CF5CD51-72F6-48E5-9B69-085D7503A413}"/>
              </a:ext>
            </a:extLst>
          </p:cNvPr>
          <p:cNvCxnSpPr>
            <a:cxnSpLocks/>
          </p:cNvCxnSpPr>
          <p:nvPr/>
        </p:nvCxnSpPr>
        <p:spPr>
          <a:xfrm>
            <a:off x="650366" y="3582346"/>
            <a:ext cx="2212288" cy="0"/>
          </a:xfrm>
          <a:prstGeom prst="line">
            <a:avLst/>
          </a:prstGeom>
          <a:ln w="28575">
            <a:solidFill>
              <a:srgbClr val="60C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FCE35EFF-2CD6-4306-BD53-C3532C739E39}"/>
              </a:ext>
            </a:extLst>
          </p:cNvPr>
          <p:cNvSpPr/>
          <p:nvPr/>
        </p:nvSpPr>
        <p:spPr>
          <a:xfrm>
            <a:off x="650366" y="3616214"/>
            <a:ext cx="2194654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pt-BR" sz="1700" b="1" dirty="0">
                <a:solidFill>
                  <a:schemeClr val="tx2"/>
                </a:solidFill>
                <a:cs typeface="Arial Narrow"/>
              </a:rPr>
              <a:t>População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9B9FD7B-F695-48D3-8691-7827B4BE4A05}"/>
              </a:ext>
            </a:extLst>
          </p:cNvPr>
          <p:cNvSpPr/>
          <p:nvPr/>
        </p:nvSpPr>
        <p:spPr>
          <a:xfrm>
            <a:off x="3141410" y="3404604"/>
            <a:ext cx="2268791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pt-BR" sz="1700" b="1" dirty="0">
                <a:solidFill>
                  <a:schemeClr val="tx2"/>
                </a:solidFill>
                <a:cs typeface="Arial Narrow"/>
              </a:rPr>
              <a:t>100 mil habitantes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2C98808-C925-4919-AE39-E242314F8724}"/>
              </a:ext>
            </a:extLst>
          </p:cNvPr>
          <p:cNvSpPr/>
          <p:nvPr/>
        </p:nvSpPr>
        <p:spPr>
          <a:xfrm>
            <a:off x="2984637" y="3379201"/>
            <a:ext cx="281797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pt-BR" sz="2200" b="1" dirty="0">
                <a:solidFill>
                  <a:srgbClr val="60C1C9"/>
                </a:solidFill>
                <a:cs typeface="Arial Narrow"/>
              </a:rPr>
              <a:t>X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43E56DF-737A-4DA4-AF29-27E6B68ED0A8}"/>
              </a:ext>
            </a:extLst>
          </p:cNvPr>
          <p:cNvGrpSpPr/>
          <p:nvPr/>
        </p:nvGrpSpPr>
        <p:grpSpPr>
          <a:xfrm>
            <a:off x="6754823" y="1003212"/>
            <a:ext cx="4871163" cy="4868827"/>
            <a:chOff x="6927011" y="778727"/>
            <a:chExt cx="5032794" cy="5030380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A9385357-7BD2-4D89-B8A8-6EB1DA7DC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60" r="2389"/>
            <a:stretch/>
          </p:blipFill>
          <p:spPr>
            <a:xfrm>
              <a:off x="6927011" y="778727"/>
              <a:ext cx="5032794" cy="5030380"/>
            </a:xfrm>
            <a:prstGeom prst="rect">
              <a:avLst/>
            </a:prstGeom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0ED284D4-5C54-4828-BC27-E64C42B263B8}"/>
                </a:ext>
              </a:extLst>
            </p:cNvPr>
            <p:cNvSpPr/>
            <p:nvPr/>
          </p:nvSpPr>
          <p:spPr>
            <a:xfrm>
              <a:off x="6927011" y="3616214"/>
              <a:ext cx="1871932" cy="2094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E349ECCF-925B-4860-B7BD-04589F74BB1A}"/>
                </a:ext>
              </a:extLst>
            </p:cNvPr>
            <p:cNvSpPr/>
            <p:nvPr/>
          </p:nvSpPr>
          <p:spPr>
            <a:xfrm>
              <a:off x="7228935" y="5426015"/>
              <a:ext cx="1871932" cy="284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34EB7360-D663-43F4-A972-8F7912FAA8A7}"/>
              </a:ext>
            </a:extLst>
          </p:cNvPr>
          <p:cNvSpPr/>
          <p:nvPr/>
        </p:nvSpPr>
        <p:spPr>
          <a:xfrm>
            <a:off x="618341" y="2426739"/>
            <a:ext cx="2852647" cy="4615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500" b="1" dirty="0">
                <a:solidFill>
                  <a:schemeClr val="bg1"/>
                </a:solidFill>
                <a:latin typeface="Montserrat ExtraBold" panose="00000900000000000000" pitchFamily="2" charset="0"/>
              </a:rPr>
              <a:t>CHIKUNGUNYA</a:t>
            </a:r>
          </a:p>
        </p:txBody>
      </p:sp>
      <p:sp>
        <p:nvSpPr>
          <p:cNvPr id="24" name="Título 2">
            <a:extLst>
              <a:ext uri="{FF2B5EF4-FFF2-40B4-BE49-F238E27FC236}">
                <a16:creationId xmlns:a16="http://schemas.microsoft.com/office/drawing/2014/main" id="{FC68E22D-39C6-4662-B6C6-DFE8CD939031}"/>
              </a:ext>
            </a:extLst>
          </p:cNvPr>
          <p:cNvSpPr txBox="1">
            <a:spLocks/>
          </p:cNvSpPr>
          <p:nvPr/>
        </p:nvSpPr>
        <p:spPr>
          <a:xfrm>
            <a:off x="539940" y="1858842"/>
            <a:ext cx="5159490" cy="46153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300" dirty="0">
                <a:solidFill>
                  <a:srgbClr val="2D4C9D"/>
                </a:solidFill>
                <a:latin typeface="Montserrat ExtraBold" panose="00000900000000000000" pitchFamily="2" charset="0"/>
              </a:rPr>
              <a:t>TAXA DE INCIDÊNCIA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3404934-7630-4B76-89A1-36727F400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781" y="4873925"/>
            <a:ext cx="1036902" cy="7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5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A11A45D-42AE-4E5A-8044-A5A62788B94C}"/>
              </a:ext>
            </a:extLst>
          </p:cNvPr>
          <p:cNvSpPr/>
          <p:nvPr/>
        </p:nvSpPr>
        <p:spPr>
          <a:xfrm>
            <a:off x="0" y="609600"/>
            <a:ext cx="5010150" cy="561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7105B2F-948D-4DBC-B44C-C5FB1E474641}"/>
              </a:ext>
            </a:extLst>
          </p:cNvPr>
          <p:cNvSpPr/>
          <p:nvPr/>
        </p:nvSpPr>
        <p:spPr>
          <a:xfrm>
            <a:off x="618342" y="3362325"/>
            <a:ext cx="380047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r>
              <a:rPr lang="pt-BR" sz="2400" b="1" dirty="0">
                <a:solidFill>
                  <a:schemeClr val="tx2"/>
                </a:solidFill>
                <a:cs typeface="Arial Narrow"/>
              </a:rPr>
              <a:t>Estados que apresentaram aumento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137FE90-A30D-43B3-A9F4-48CEED03AFAD}"/>
              </a:ext>
            </a:extLst>
          </p:cNvPr>
          <p:cNvCxnSpPr>
            <a:cxnSpLocks/>
          </p:cNvCxnSpPr>
          <p:nvPr/>
        </p:nvCxnSpPr>
        <p:spPr>
          <a:xfrm>
            <a:off x="685016" y="4340038"/>
            <a:ext cx="3400425" cy="0"/>
          </a:xfrm>
          <a:prstGeom prst="line">
            <a:avLst/>
          </a:prstGeom>
          <a:ln w="28575">
            <a:solidFill>
              <a:srgbClr val="60C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51E3BB50-5E72-4375-BDC0-3EEB7B39F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42963"/>
              </p:ext>
            </p:extLst>
          </p:nvPr>
        </p:nvGraphicFramePr>
        <p:xfrm>
          <a:off x="5363076" y="1140886"/>
          <a:ext cx="6268517" cy="4717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726">
                  <a:extLst>
                    <a:ext uri="{9D8B030D-6E8A-4147-A177-3AD203B41FA5}">
                      <a16:colId xmlns:a16="http://schemas.microsoft.com/office/drawing/2014/main" val="513430892"/>
                    </a:ext>
                  </a:extLst>
                </a:gridCol>
                <a:gridCol w="1007441">
                  <a:extLst>
                    <a:ext uri="{9D8B030D-6E8A-4147-A177-3AD203B41FA5}">
                      <a16:colId xmlns:a16="http://schemas.microsoft.com/office/drawing/2014/main" val="4076691983"/>
                    </a:ext>
                  </a:extLst>
                </a:gridCol>
                <a:gridCol w="1483175">
                  <a:extLst>
                    <a:ext uri="{9D8B030D-6E8A-4147-A177-3AD203B41FA5}">
                      <a16:colId xmlns:a16="http://schemas.microsoft.com/office/drawing/2014/main" val="1574732298"/>
                    </a:ext>
                  </a:extLst>
                </a:gridCol>
                <a:gridCol w="1483175">
                  <a:extLst>
                    <a:ext uri="{9D8B030D-6E8A-4147-A177-3AD203B41FA5}">
                      <a16:colId xmlns:a16="http://schemas.microsoft.com/office/drawing/2014/main" val="3485539620"/>
                    </a:ext>
                  </a:extLst>
                </a:gridCol>
              </a:tblGrid>
              <a:tr h="48471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Unidades da Federação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pt-BR" sz="8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>
                    <a:solidFill>
                      <a:srgbClr val="D430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pt-BR" sz="8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>
                    <a:solidFill>
                      <a:srgbClr val="D430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Variação</a:t>
                      </a:r>
                      <a:endParaRPr lang="pt-BR" sz="8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>
                    <a:solidFill>
                      <a:srgbClr val="D430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73330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São Paulo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18.156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3.779,5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896119468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Goiás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562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1.070,8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3652045065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Rio Grande do Sul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317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560,4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1759681577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Amapá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550,0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3587521087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Pernambuco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4.985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29.785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497,5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1845175932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Amazonas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478,6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1757525549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Acre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452,4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805830731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Roraima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422,2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4260303532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Paraíba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1.817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9.019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396,4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2139270721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Tocantins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384,8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2877563875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Alagoas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393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142,6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1259747284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Minas Gerais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2.390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5.642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136,1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1880293188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Distrito Federal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53,6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2737714681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Rondônia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35,8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3479170475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Santa Catarina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31,3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3918316624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Piauí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16,0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1946748830"/>
                  </a:ext>
                </a:extLst>
              </a:tr>
              <a:tr h="24901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Ceará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1.028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1.179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  <a:latin typeface="+mn-lt"/>
                        </a:rPr>
                        <a:t>14,7</a:t>
                      </a:r>
                      <a:endParaRPr lang="pt-BR" sz="800" b="0" i="0" dirty="0">
                        <a:effectLst/>
                        <a:latin typeface="+mn-lt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extLst>
                  <a:ext uri="{0D108BD9-81ED-4DB2-BD59-A6C34878D82A}">
                    <a16:rowId xmlns:a16="http://schemas.microsoft.com/office/drawing/2014/main" val="311411292"/>
                  </a:ext>
                </a:extLst>
              </a:tr>
            </a:tbl>
          </a:graphicData>
        </a:graphic>
      </p:graphicFrame>
      <p:sp>
        <p:nvSpPr>
          <p:cNvPr id="20" name="CaixaDeTexto 6">
            <a:extLst>
              <a:ext uri="{FF2B5EF4-FFF2-40B4-BE49-F238E27FC236}">
                <a16:creationId xmlns:a16="http://schemas.microsoft.com/office/drawing/2014/main" id="{CE523B3B-468E-48C9-BC4D-F7385DDDE962}"/>
              </a:ext>
            </a:extLst>
          </p:cNvPr>
          <p:cNvSpPr txBox="1"/>
          <p:nvPr/>
        </p:nvSpPr>
        <p:spPr>
          <a:xfrm>
            <a:off x="5287934" y="5873413"/>
            <a:ext cx="5332997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37"/>
            <a:r>
              <a:rPr lang="pt-BR" sz="1000" dirty="0">
                <a:latin typeface="Arial Narrow" panose="020B0604020202020204" pitchFamily="34" charset="0"/>
              </a:rPr>
              <a:t>*2021: dados referentes a SE 1 a 45. Fonte: Sinan on-line, banco atualizado em 17/11/2021.</a:t>
            </a:r>
            <a:endParaRPr lang="pt-BR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C3E691E1-CD27-4408-966E-29DA72D08504}"/>
              </a:ext>
            </a:extLst>
          </p:cNvPr>
          <p:cNvSpPr txBox="1">
            <a:spLocks/>
          </p:cNvSpPr>
          <p:nvPr/>
        </p:nvSpPr>
        <p:spPr>
          <a:xfrm>
            <a:off x="5363076" y="749304"/>
            <a:ext cx="6268517" cy="2582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dirty="0">
                <a:solidFill>
                  <a:srgbClr val="2D4C9D"/>
                </a:solidFill>
                <a:latin typeface="Montserrat ExtraBold" panose="00000900000000000000" pitchFamily="2" charset="0"/>
              </a:rPr>
              <a:t>17 ESTADOS COM MAIOR VARIAÇÃO ENTRE 2020 E 2021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2D85A68-302A-4C20-A59B-D235A9298843}"/>
              </a:ext>
            </a:extLst>
          </p:cNvPr>
          <p:cNvSpPr/>
          <p:nvPr/>
        </p:nvSpPr>
        <p:spPr>
          <a:xfrm>
            <a:off x="618343" y="2330304"/>
            <a:ext cx="3655078" cy="75065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bg1"/>
                </a:solidFill>
                <a:latin typeface="Montserrat ExtraBold" panose="00000900000000000000" pitchFamily="2" charset="0"/>
              </a:rPr>
              <a:t>CHIKUNGUNYA</a:t>
            </a:r>
            <a:endParaRPr lang="pt-BR" sz="3200" b="1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3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1">
            <a:extLst>
              <a:ext uri="{FF2B5EF4-FFF2-40B4-BE49-F238E27FC236}">
                <a16:creationId xmlns:a16="http://schemas.microsoft.com/office/drawing/2014/main" id="{1C3789A2-E526-9945-9E6D-C7265FB29090}"/>
              </a:ext>
            </a:extLst>
          </p:cNvPr>
          <p:cNvSpPr txBox="1">
            <a:spLocks/>
          </p:cNvSpPr>
          <p:nvPr/>
        </p:nvSpPr>
        <p:spPr>
          <a:xfrm>
            <a:off x="11727611" y="6587853"/>
            <a:ext cx="464389" cy="27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0" i="0" kern="120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5FE8F-61BD-4660-9C7D-601E74AFD96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C661B75-E25F-4932-A780-561128416195}"/>
              </a:ext>
            </a:extLst>
          </p:cNvPr>
          <p:cNvSpPr/>
          <p:nvPr/>
        </p:nvSpPr>
        <p:spPr>
          <a:xfrm>
            <a:off x="0" y="609600"/>
            <a:ext cx="6096000" cy="561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6">
            <a:extLst>
              <a:ext uri="{FF2B5EF4-FFF2-40B4-BE49-F238E27FC236}">
                <a16:creationId xmlns:a16="http://schemas.microsoft.com/office/drawing/2014/main" id="{9A60DC52-7A55-433F-A440-211B24C12F43}"/>
              </a:ext>
            </a:extLst>
          </p:cNvPr>
          <p:cNvSpPr txBox="1"/>
          <p:nvPr/>
        </p:nvSpPr>
        <p:spPr>
          <a:xfrm>
            <a:off x="618342" y="4104667"/>
            <a:ext cx="5332997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37"/>
            <a:r>
              <a:rPr lang="pt-BR" sz="1000" dirty="0">
                <a:latin typeface="Arial Narrow" panose="020B0604020202020204" pitchFamily="34" charset="0"/>
              </a:rPr>
              <a:t>*2021: dados referentes a SE 1 a 45. Fonte: Sinan on-line, banco atualizado em 17/11/2021.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A70C5F3-F2D9-45D1-9250-7EB67F618142}"/>
              </a:ext>
            </a:extLst>
          </p:cNvPr>
          <p:cNvSpPr/>
          <p:nvPr/>
        </p:nvSpPr>
        <p:spPr>
          <a:xfrm>
            <a:off x="565818" y="3207866"/>
            <a:ext cx="2404531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pt-BR" sz="1700" b="1" dirty="0">
                <a:solidFill>
                  <a:schemeClr val="tx2"/>
                </a:solidFill>
                <a:cs typeface="Arial Narrow"/>
              </a:rPr>
              <a:t>Nº de casos prováveis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957DD7B-ACE3-4FBC-B936-F1D252B62008}"/>
              </a:ext>
            </a:extLst>
          </p:cNvPr>
          <p:cNvCxnSpPr>
            <a:cxnSpLocks/>
          </p:cNvCxnSpPr>
          <p:nvPr/>
        </p:nvCxnSpPr>
        <p:spPr>
          <a:xfrm>
            <a:off x="650366" y="3582346"/>
            <a:ext cx="2212288" cy="0"/>
          </a:xfrm>
          <a:prstGeom prst="line">
            <a:avLst/>
          </a:prstGeom>
          <a:ln w="28575">
            <a:solidFill>
              <a:srgbClr val="60C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BC9D0EC7-FE30-415C-A01A-CCCF22D68A82}"/>
              </a:ext>
            </a:extLst>
          </p:cNvPr>
          <p:cNvSpPr/>
          <p:nvPr/>
        </p:nvSpPr>
        <p:spPr>
          <a:xfrm>
            <a:off x="650366" y="3616214"/>
            <a:ext cx="2194654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pt-BR" sz="1700" b="1" dirty="0">
                <a:solidFill>
                  <a:schemeClr val="tx2"/>
                </a:solidFill>
                <a:cs typeface="Arial Narrow"/>
              </a:rPr>
              <a:t>População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FFF4E8A-5E80-4C3C-9839-981BF90B9611}"/>
              </a:ext>
            </a:extLst>
          </p:cNvPr>
          <p:cNvSpPr/>
          <p:nvPr/>
        </p:nvSpPr>
        <p:spPr>
          <a:xfrm>
            <a:off x="3141410" y="3404604"/>
            <a:ext cx="2268791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pt-BR" sz="1700" b="1" dirty="0">
                <a:solidFill>
                  <a:schemeClr val="tx2"/>
                </a:solidFill>
                <a:cs typeface="Arial Narrow"/>
              </a:rPr>
              <a:t>100 mil habitantes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D1DFCB3-4BBA-4756-AAA8-B43F70675753}"/>
              </a:ext>
            </a:extLst>
          </p:cNvPr>
          <p:cNvSpPr/>
          <p:nvPr/>
        </p:nvSpPr>
        <p:spPr>
          <a:xfrm>
            <a:off x="2984637" y="3379201"/>
            <a:ext cx="281797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pt-BR" sz="2200" b="1" dirty="0">
                <a:solidFill>
                  <a:srgbClr val="60C1C9"/>
                </a:solidFill>
                <a:cs typeface="Arial Narrow"/>
              </a:rPr>
              <a:t>X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9B75E78-FD8A-4BF9-9058-B49F18435A83}"/>
              </a:ext>
            </a:extLst>
          </p:cNvPr>
          <p:cNvGrpSpPr/>
          <p:nvPr/>
        </p:nvGrpSpPr>
        <p:grpSpPr>
          <a:xfrm>
            <a:off x="6664675" y="980865"/>
            <a:ext cx="4980473" cy="4917435"/>
            <a:chOff x="6375674" y="820311"/>
            <a:chExt cx="5250508" cy="5184052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5B0150F-CED0-45CC-B148-61A406797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3" r="3408"/>
            <a:stretch/>
          </p:blipFill>
          <p:spPr>
            <a:xfrm>
              <a:off x="6375674" y="820311"/>
              <a:ext cx="5250508" cy="5184052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731FC44-3A8E-4228-8404-E73E2D4D294E}"/>
                </a:ext>
              </a:extLst>
            </p:cNvPr>
            <p:cNvSpPr/>
            <p:nvPr/>
          </p:nvSpPr>
          <p:spPr>
            <a:xfrm>
              <a:off x="6375674" y="3810088"/>
              <a:ext cx="2060960" cy="2116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BB623AC1-E832-466D-9724-8E9F392E2D27}"/>
                </a:ext>
              </a:extLst>
            </p:cNvPr>
            <p:cNvSpPr/>
            <p:nvPr/>
          </p:nvSpPr>
          <p:spPr>
            <a:xfrm>
              <a:off x="8341743" y="5564038"/>
              <a:ext cx="336431" cy="215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F90B6F53-1CB2-48A3-8EAD-48EE65E979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6" b="1"/>
          <a:stretch/>
        </p:blipFill>
        <p:spPr>
          <a:xfrm>
            <a:off x="10575553" y="4856672"/>
            <a:ext cx="985967" cy="768136"/>
          </a:xfrm>
          <a:prstGeom prst="rect">
            <a:avLst/>
          </a:prstGeom>
        </p:spPr>
      </p:pic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8A0672B-2197-43AF-89B4-16B472F6B27F}"/>
              </a:ext>
            </a:extLst>
          </p:cNvPr>
          <p:cNvSpPr/>
          <p:nvPr/>
        </p:nvSpPr>
        <p:spPr>
          <a:xfrm>
            <a:off x="618342" y="2426739"/>
            <a:ext cx="1072436" cy="4615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500" b="1" dirty="0">
                <a:solidFill>
                  <a:schemeClr val="bg1"/>
                </a:solidFill>
                <a:latin typeface="Montserrat ExtraBold" panose="00000900000000000000" pitchFamily="2" charset="0"/>
              </a:rPr>
              <a:t>ZIKA</a:t>
            </a:r>
          </a:p>
        </p:txBody>
      </p:sp>
      <p:sp>
        <p:nvSpPr>
          <p:cNvPr id="20" name="Título 2">
            <a:extLst>
              <a:ext uri="{FF2B5EF4-FFF2-40B4-BE49-F238E27FC236}">
                <a16:creationId xmlns:a16="http://schemas.microsoft.com/office/drawing/2014/main" id="{4045448E-1FA3-4FD1-A46A-C94CFA7EC514}"/>
              </a:ext>
            </a:extLst>
          </p:cNvPr>
          <p:cNvSpPr txBox="1">
            <a:spLocks/>
          </p:cNvSpPr>
          <p:nvPr/>
        </p:nvSpPr>
        <p:spPr>
          <a:xfrm>
            <a:off x="539940" y="1858842"/>
            <a:ext cx="5159490" cy="46153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300" dirty="0">
                <a:solidFill>
                  <a:srgbClr val="2D4C9D"/>
                </a:solidFill>
                <a:latin typeface="Montserrat ExtraBold" panose="00000900000000000000" pitchFamily="2" charset="0"/>
              </a:rPr>
              <a:t>TAXA DE INCIDÊNCIA</a:t>
            </a:r>
          </a:p>
        </p:txBody>
      </p:sp>
    </p:spTree>
    <p:extLst>
      <p:ext uri="{BB962C8B-B14F-4D97-AF65-F5344CB8AC3E}">
        <p14:creationId xmlns:p14="http://schemas.microsoft.com/office/powerpoint/2010/main" val="100159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A11A45D-42AE-4E5A-8044-A5A62788B94C}"/>
              </a:ext>
            </a:extLst>
          </p:cNvPr>
          <p:cNvSpPr/>
          <p:nvPr/>
        </p:nvSpPr>
        <p:spPr>
          <a:xfrm>
            <a:off x="0" y="609600"/>
            <a:ext cx="5010150" cy="561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7105B2F-948D-4DBC-B44C-C5FB1E474641}"/>
              </a:ext>
            </a:extLst>
          </p:cNvPr>
          <p:cNvSpPr/>
          <p:nvPr/>
        </p:nvSpPr>
        <p:spPr>
          <a:xfrm>
            <a:off x="618342" y="3362325"/>
            <a:ext cx="380047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r>
              <a:rPr lang="pt-BR" sz="2400" b="1" dirty="0">
                <a:solidFill>
                  <a:schemeClr val="tx2"/>
                </a:solidFill>
                <a:cs typeface="Arial Narrow"/>
              </a:rPr>
              <a:t>Estados que apresentaram aumento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137FE90-A30D-43B3-A9F4-48CEED03AFAD}"/>
              </a:ext>
            </a:extLst>
          </p:cNvPr>
          <p:cNvCxnSpPr>
            <a:cxnSpLocks/>
          </p:cNvCxnSpPr>
          <p:nvPr/>
        </p:nvCxnSpPr>
        <p:spPr>
          <a:xfrm>
            <a:off x="685016" y="4340038"/>
            <a:ext cx="3400425" cy="0"/>
          </a:xfrm>
          <a:prstGeom prst="line">
            <a:avLst/>
          </a:prstGeom>
          <a:ln w="28575">
            <a:solidFill>
              <a:srgbClr val="60C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2D35D21-3DC3-4508-949D-F32B5DDC8ABF}"/>
              </a:ext>
            </a:extLst>
          </p:cNvPr>
          <p:cNvSpPr/>
          <p:nvPr/>
        </p:nvSpPr>
        <p:spPr>
          <a:xfrm>
            <a:off x="618342" y="2136257"/>
            <a:ext cx="1324758" cy="75065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bg1"/>
                </a:solidFill>
                <a:latin typeface="Montserrat ExtraBold" panose="00000900000000000000" pitchFamily="2" charset="0"/>
              </a:rPr>
              <a:t>ZIKA</a:t>
            </a:r>
            <a:endParaRPr lang="pt-BR" sz="3200" b="1" dirty="0">
              <a:latin typeface="Montserrat ExtraBold" panose="00000900000000000000" pitchFamily="2" charset="0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ABEC9472-3A56-492E-8C6D-DC3D2A10B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129391"/>
              </p:ext>
            </p:extLst>
          </p:nvPr>
        </p:nvGraphicFramePr>
        <p:xfrm>
          <a:off x="5438776" y="1259418"/>
          <a:ext cx="6192818" cy="4426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024">
                  <a:extLst>
                    <a:ext uri="{9D8B030D-6E8A-4147-A177-3AD203B41FA5}">
                      <a16:colId xmlns:a16="http://schemas.microsoft.com/office/drawing/2014/main" val="51343089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76691983"/>
                    </a:ext>
                  </a:extLst>
                </a:gridCol>
                <a:gridCol w="1404732">
                  <a:extLst>
                    <a:ext uri="{9D8B030D-6E8A-4147-A177-3AD203B41FA5}">
                      <a16:colId xmlns:a16="http://schemas.microsoft.com/office/drawing/2014/main" val="1574732298"/>
                    </a:ext>
                  </a:extLst>
                </a:gridCol>
                <a:gridCol w="1489262">
                  <a:extLst>
                    <a:ext uri="{9D8B030D-6E8A-4147-A177-3AD203B41FA5}">
                      <a16:colId xmlns:a16="http://schemas.microsoft.com/office/drawing/2014/main" val="3485539620"/>
                    </a:ext>
                  </a:extLst>
                </a:gridCol>
              </a:tblGrid>
              <a:tr h="5863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Unidade da Federação</a:t>
                      </a:r>
                      <a:endParaRPr lang="pt-BR" sz="1200" b="1" i="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pt-BR" sz="1200" b="1" i="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>
                    <a:solidFill>
                      <a:srgbClr val="D430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pt-BR" sz="1200" b="1" i="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>
                    <a:solidFill>
                      <a:srgbClr val="D430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bg1"/>
                          </a:solidFill>
                          <a:effectLst/>
                        </a:rPr>
                        <a:t>% Variação</a:t>
                      </a:r>
                      <a:endParaRPr lang="pt-BR" sz="1200" b="1" i="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4350" marR="4350" marT="4350" marB="0" anchor="ctr">
                    <a:solidFill>
                      <a:srgbClr val="D430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73330"/>
                  </a:ext>
                </a:extLst>
              </a:tr>
              <a:tr h="303202"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Acre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205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</a:rPr>
                        <a:t>876,2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896119468"/>
                  </a:ext>
                </a:extLst>
              </a:tr>
              <a:tr h="301934"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Roraima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</a:rPr>
                        <a:t>700,0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652045065"/>
                  </a:ext>
                </a:extLst>
              </a:tr>
              <a:tr h="330111"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Paraíba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1.335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</a:rPr>
                        <a:t>345,0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759681577"/>
                  </a:ext>
                </a:extLst>
              </a:tr>
              <a:tr h="321002"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Pernambuco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143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609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</a:rPr>
                        <a:t>325,9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587521087"/>
                  </a:ext>
                </a:extLst>
              </a:tr>
              <a:tr h="301934"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Tocantins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72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</a:rPr>
                        <a:t>300,0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845175932"/>
                  </a:ext>
                </a:extLst>
              </a:tr>
              <a:tr h="329029"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Piauí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</a:rPr>
                        <a:t>231,3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757525549"/>
                  </a:ext>
                </a:extLst>
              </a:tr>
              <a:tr h="321001"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Espírito Santo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97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280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</a:rPr>
                        <a:t>188,7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805830731"/>
                  </a:ext>
                </a:extLst>
              </a:tr>
              <a:tr h="334456"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Rio Grande do Sul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81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</a:rPr>
                        <a:t>170,0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4260303532"/>
                  </a:ext>
                </a:extLst>
              </a:tr>
              <a:tr h="301934"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Amazonas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98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</a:rPr>
                        <a:t>117,8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139270721"/>
                  </a:ext>
                </a:extLst>
              </a:tr>
              <a:tr h="372221"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Sergipe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170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368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</a:rPr>
                        <a:t>116,5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877563875"/>
                  </a:ext>
                </a:extLst>
              </a:tr>
              <a:tr h="321002"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Ceará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199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423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</a:rPr>
                        <a:t>112,6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259747284"/>
                  </a:ext>
                </a:extLst>
              </a:tr>
              <a:tr h="301934">
                <a:tc>
                  <a:txBody>
                    <a:bodyPr/>
                    <a:lstStyle/>
                    <a:p>
                      <a:pPr lvl="0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Alagoas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148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000000"/>
                          </a:solidFill>
                          <a:effectLst/>
                        </a:rPr>
                        <a:t>184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rgbClr val="9C0006"/>
                          </a:solidFill>
                          <a:effectLst/>
                        </a:rPr>
                        <a:t>24,3</a:t>
                      </a:r>
                      <a:endParaRPr lang="pt-BR" sz="1200" b="1" i="0" dirty="0">
                        <a:effectLst/>
                        <a:latin typeface="Arial Narrow"/>
                        <a:ea typeface="Calibri" panose="020F0502020204030204" pitchFamily="34" charset="0"/>
                        <a:cs typeface="Arial Narrow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880293188"/>
                  </a:ext>
                </a:extLst>
              </a:tr>
            </a:tbl>
          </a:graphicData>
        </a:graphic>
      </p:graphicFrame>
      <p:sp>
        <p:nvSpPr>
          <p:cNvPr id="13" name="CaixaDeTexto 6">
            <a:extLst>
              <a:ext uri="{FF2B5EF4-FFF2-40B4-BE49-F238E27FC236}">
                <a16:creationId xmlns:a16="http://schemas.microsoft.com/office/drawing/2014/main" id="{1B0BC459-FFBA-41AD-B8CD-30BC7CA1C067}"/>
              </a:ext>
            </a:extLst>
          </p:cNvPr>
          <p:cNvSpPr txBox="1"/>
          <p:nvPr/>
        </p:nvSpPr>
        <p:spPr>
          <a:xfrm>
            <a:off x="5347203" y="5763345"/>
            <a:ext cx="5332997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37"/>
            <a:r>
              <a:rPr lang="pt-BR" sz="1000" dirty="0">
                <a:latin typeface="Arial Narrow" panose="020B0604020202020204" pitchFamily="34" charset="0"/>
              </a:rPr>
              <a:t>*2021: dados referentes a SE 1 a 45. Fonte: Sinan on-line, banco atualizado em 17/11/2021.</a:t>
            </a:r>
            <a:endParaRPr lang="pt-BR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37C9BF61-BA0A-4764-A373-239640D39166}"/>
              </a:ext>
            </a:extLst>
          </p:cNvPr>
          <p:cNvSpPr txBox="1">
            <a:spLocks/>
          </p:cNvSpPr>
          <p:nvPr/>
        </p:nvSpPr>
        <p:spPr>
          <a:xfrm>
            <a:off x="5438777" y="817039"/>
            <a:ext cx="6192818" cy="2582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dirty="0">
                <a:solidFill>
                  <a:srgbClr val="2D4C9D"/>
                </a:solidFill>
                <a:latin typeface="Montserrat ExtraBold" panose="00000900000000000000" pitchFamily="2" charset="0"/>
              </a:rPr>
              <a:t>12 ESTADOS COM MAIOR VARIAÇÃO ENTRE 2020 E 2021</a:t>
            </a:r>
          </a:p>
        </p:txBody>
      </p:sp>
    </p:spTree>
    <p:extLst>
      <p:ext uri="{BB962C8B-B14F-4D97-AF65-F5344CB8AC3E}">
        <p14:creationId xmlns:p14="http://schemas.microsoft.com/office/powerpoint/2010/main" val="636632811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da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0C7"/>
      </a:accent1>
      <a:accent2>
        <a:srgbClr val="B73359"/>
      </a:accent2>
      <a:accent3>
        <a:srgbClr val="A5A5A5"/>
      </a:accent3>
      <a:accent4>
        <a:srgbClr val="FFC000"/>
      </a:accent4>
      <a:accent5>
        <a:srgbClr val="4472C4"/>
      </a:accent5>
      <a:accent6>
        <a:srgbClr val="8DA931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âminas com backgrounds ESCUR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 -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98_T_PGO_XXX-16_9" id="{DC20D172-D2E4-49E3-97F4-5E292C3DB944}" vid="{41D537C6-8032-4C0B-9773-46891F701500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4333</TotalTime>
  <Words>933</Words>
  <Application>Microsoft Office PowerPoint</Application>
  <PresentationFormat>Widescreen</PresentationFormat>
  <Paragraphs>284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Montserrat SemiBold</vt:lpstr>
      <vt:lpstr>Montserrat ExtraBold</vt:lpstr>
      <vt:lpstr>Arial Narrow</vt:lpstr>
      <vt:lpstr>Montserrat</vt:lpstr>
      <vt:lpstr>Arial</vt:lpstr>
      <vt:lpstr>Roboto</vt:lpstr>
      <vt:lpstr>Lâmina de Abertura</vt:lpstr>
      <vt:lpstr>Lâmina de Abertura e final</vt:lpstr>
      <vt:lpstr>Lâminas com backgrounds ESCUROS</vt:lpstr>
      <vt:lpstr>Custom Design - PresentationGO</vt:lpstr>
      <vt:lpstr>Apresentação do PowerPoint</vt:lpstr>
      <vt:lpstr>COMBATE AO AEDES AEGYPTI </vt:lpstr>
      <vt:lpstr>COMBATE AO AEDES AEGYPTI</vt:lpstr>
      <vt:lpstr>Apresentação do PowerPoint</vt:lpstr>
      <vt:lpstr>12 ESTADOS COM MAIOR VARIAÇÃO ENTRE 2020 E 2021</vt:lpstr>
      <vt:lpstr>Apresentação do PowerPoint</vt:lpstr>
      <vt:lpstr>Apresentação do PowerPoint</vt:lpstr>
      <vt:lpstr>Apresentação do PowerPoint</vt:lpstr>
      <vt:lpstr>Apresentação do PowerPoint</vt:lpstr>
      <vt:lpstr>Levantamento Rápido de Índice de Infestação por Aedes aegypti e Levantamento de Índice Amostral</vt:lpstr>
      <vt:lpstr>INSETICIDAS</vt:lpstr>
      <vt:lpstr>PESQUISAS E INOVAÇÕES PARA VIGILÂNCIA DAS DOENÇAS</vt:lpstr>
      <vt:lpstr>AÇÕES REALIZADAS PELO MS EM 2021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Carlos Girão</cp:lastModifiedBy>
  <cp:revision>310</cp:revision>
  <cp:lastPrinted>2021-11-25T13:10:17Z</cp:lastPrinted>
  <dcterms:created xsi:type="dcterms:W3CDTF">2021-05-25T14:48:35Z</dcterms:created>
  <dcterms:modified xsi:type="dcterms:W3CDTF">2021-11-30T12:16:46Z</dcterms:modified>
</cp:coreProperties>
</file>